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78" r:id="rId1"/>
  </p:sldMasterIdLst>
  <p:notesMasterIdLst>
    <p:notesMasterId r:id="rId273"/>
  </p:notesMasterIdLst>
  <p:handoutMasterIdLst>
    <p:handoutMasterId r:id="rId274"/>
  </p:handoutMasterIdLst>
  <p:sldIdLst>
    <p:sldId id="1086" r:id="rId2"/>
    <p:sldId id="1423" r:id="rId3"/>
    <p:sldId id="1426" r:id="rId4"/>
    <p:sldId id="1427" r:id="rId5"/>
    <p:sldId id="1428" r:id="rId6"/>
    <p:sldId id="1429" r:id="rId7"/>
    <p:sldId id="1430" r:id="rId8"/>
    <p:sldId id="1431" r:id="rId9"/>
    <p:sldId id="1432" r:id="rId10"/>
    <p:sldId id="1433" r:id="rId11"/>
    <p:sldId id="1434" r:id="rId12"/>
    <p:sldId id="1435" r:id="rId13"/>
    <p:sldId id="1436" r:id="rId14"/>
    <p:sldId id="1437" r:id="rId15"/>
    <p:sldId id="1438" r:id="rId16"/>
    <p:sldId id="1439" r:id="rId17"/>
    <p:sldId id="1440" r:id="rId18"/>
    <p:sldId id="1441" r:id="rId19"/>
    <p:sldId id="1442" r:id="rId20"/>
    <p:sldId id="1443" r:id="rId21"/>
    <p:sldId id="1444" r:id="rId22"/>
    <p:sldId id="1445" r:id="rId23"/>
    <p:sldId id="1446" r:id="rId24"/>
    <p:sldId id="1447" r:id="rId25"/>
    <p:sldId id="1448" r:id="rId26"/>
    <p:sldId id="1449" r:id="rId27"/>
    <p:sldId id="1450" r:id="rId28"/>
    <p:sldId id="1451" r:id="rId29"/>
    <p:sldId id="1452" r:id="rId30"/>
    <p:sldId id="1453" r:id="rId31"/>
    <p:sldId id="1454" r:id="rId32"/>
    <p:sldId id="1455" r:id="rId33"/>
    <p:sldId id="1456" r:id="rId34"/>
    <p:sldId id="1457" r:id="rId35"/>
    <p:sldId id="1458" r:id="rId36"/>
    <p:sldId id="1459" r:id="rId37"/>
    <p:sldId id="1460" r:id="rId38"/>
    <p:sldId id="1461" r:id="rId39"/>
    <p:sldId id="1462" r:id="rId40"/>
    <p:sldId id="1463" r:id="rId41"/>
    <p:sldId id="1464" r:id="rId42"/>
    <p:sldId id="1465" r:id="rId43"/>
    <p:sldId id="1466" r:id="rId44"/>
    <p:sldId id="1467" r:id="rId45"/>
    <p:sldId id="1468" r:id="rId46"/>
    <p:sldId id="1469" r:id="rId47"/>
    <p:sldId id="1470" r:id="rId48"/>
    <p:sldId id="1471" r:id="rId49"/>
    <p:sldId id="1472" r:id="rId50"/>
    <p:sldId id="1473" r:id="rId51"/>
    <p:sldId id="1474" r:id="rId52"/>
    <p:sldId id="1475" r:id="rId53"/>
    <p:sldId id="1476" r:id="rId54"/>
    <p:sldId id="1477" r:id="rId55"/>
    <p:sldId id="1478" r:id="rId56"/>
    <p:sldId id="1479" r:id="rId57"/>
    <p:sldId id="1480" r:id="rId58"/>
    <p:sldId id="1481" r:id="rId59"/>
    <p:sldId id="1482" r:id="rId60"/>
    <p:sldId id="1483" r:id="rId61"/>
    <p:sldId id="1484" r:id="rId62"/>
    <p:sldId id="1485" r:id="rId63"/>
    <p:sldId id="1487" r:id="rId64"/>
    <p:sldId id="1488" r:id="rId65"/>
    <p:sldId id="1489" r:id="rId66"/>
    <p:sldId id="1490" r:id="rId67"/>
    <p:sldId id="1491" r:id="rId68"/>
    <p:sldId id="1492" r:id="rId69"/>
    <p:sldId id="1493" r:id="rId70"/>
    <p:sldId id="1494" r:id="rId71"/>
    <p:sldId id="1495" r:id="rId72"/>
    <p:sldId id="1496" r:id="rId73"/>
    <p:sldId id="1497" r:id="rId74"/>
    <p:sldId id="1498" r:id="rId75"/>
    <p:sldId id="1499" r:id="rId76"/>
    <p:sldId id="1500" r:id="rId77"/>
    <p:sldId id="1501" r:id="rId78"/>
    <p:sldId id="1502" r:id="rId79"/>
    <p:sldId id="1503" r:id="rId80"/>
    <p:sldId id="1504" r:id="rId81"/>
    <p:sldId id="1505" r:id="rId82"/>
    <p:sldId id="1506" r:id="rId83"/>
    <p:sldId id="1507" r:id="rId84"/>
    <p:sldId id="1508" r:id="rId85"/>
    <p:sldId id="1509" r:id="rId86"/>
    <p:sldId id="1510" r:id="rId87"/>
    <p:sldId id="1511" r:id="rId88"/>
    <p:sldId id="1512" r:id="rId89"/>
    <p:sldId id="1513" r:id="rId90"/>
    <p:sldId id="1514" r:id="rId91"/>
    <p:sldId id="1515" r:id="rId92"/>
    <p:sldId id="1516" r:id="rId93"/>
    <p:sldId id="1517" r:id="rId94"/>
    <p:sldId id="1518" r:id="rId95"/>
    <p:sldId id="1519" r:id="rId96"/>
    <p:sldId id="1520" r:id="rId97"/>
    <p:sldId id="1521" r:id="rId98"/>
    <p:sldId id="1522" r:id="rId99"/>
    <p:sldId id="1523" r:id="rId100"/>
    <p:sldId id="1524" r:id="rId101"/>
    <p:sldId id="1525" r:id="rId102"/>
    <p:sldId id="1526" r:id="rId103"/>
    <p:sldId id="1527" r:id="rId104"/>
    <p:sldId id="1528" r:id="rId105"/>
    <p:sldId id="1529" r:id="rId106"/>
    <p:sldId id="1530" r:id="rId107"/>
    <p:sldId id="1531" r:id="rId108"/>
    <p:sldId id="1532" r:id="rId109"/>
    <p:sldId id="1533" r:id="rId110"/>
    <p:sldId id="1534" r:id="rId111"/>
    <p:sldId id="1535" r:id="rId112"/>
    <p:sldId id="1536" r:id="rId113"/>
    <p:sldId id="1537" r:id="rId114"/>
    <p:sldId id="1538" r:id="rId115"/>
    <p:sldId id="1539" r:id="rId116"/>
    <p:sldId id="1540" r:id="rId117"/>
    <p:sldId id="1541" r:id="rId118"/>
    <p:sldId id="1542" r:id="rId119"/>
    <p:sldId id="1543" r:id="rId120"/>
    <p:sldId id="1544" r:id="rId121"/>
    <p:sldId id="1545" r:id="rId122"/>
    <p:sldId id="1546" r:id="rId123"/>
    <p:sldId id="1547" r:id="rId124"/>
    <p:sldId id="1548" r:id="rId125"/>
    <p:sldId id="1549" r:id="rId126"/>
    <p:sldId id="1550" r:id="rId127"/>
    <p:sldId id="1551" r:id="rId128"/>
    <p:sldId id="1552" r:id="rId129"/>
    <p:sldId id="1553" r:id="rId130"/>
    <p:sldId id="1554" r:id="rId131"/>
    <p:sldId id="1555" r:id="rId132"/>
    <p:sldId id="1556" r:id="rId133"/>
    <p:sldId id="1557" r:id="rId134"/>
    <p:sldId id="1558" r:id="rId135"/>
    <p:sldId id="1559" r:id="rId136"/>
    <p:sldId id="1560" r:id="rId137"/>
    <p:sldId id="1561" r:id="rId138"/>
    <p:sldId id="1562" r:id="rId139"/>
    <p:sldId id="1563" r:id="rId140"/>
    <p:sldId id="1564" r:id="rId141"/>
    <p:sldId id="1565" r:id="rId142"/>
    <p:sldId id="1566" r:id="rId143"/>
    <p:sldId id="1567" r:id="rId144"/>
    <p:sldId id="1568" r:id="rId145"/>
    <p:sldId id="1569" r:id="rId146"/>
    <p:sldId id="1570" r:id="rId147"/>
    <p:sldId id="1571" r:id="rId148"/>
    <p:sldId id="1572" r:id="rId149"/>
    <p:sldId id="1573" r:id="rId150"/>
    <p:sldId id="1574" r:id="rId151"/>
    <p:sldId id="1575" r:id="rId152"/>
    <p:sldId id="1576" r:id="rId153"/>
    <p:sldId id="1577" r:id="rId154"/>
    <p:sldId id="1578" r:id="rId155"/>
    <p:sldId id="1579" r:id="rId156"/>
    <p:sldId id="1580" r:id="rId157"/>
    <p:sldId id="1581" r:id="rId158"/>
    <p:sldId id="1582" r:id="rId159"/>
    <p:sldId id="1583" r:id="rId160"/>
    <p:sldId id="1584" r:id="rId161"/>
    <p:sldId id="1585" r:id="rId162"/>
    <p:sldId id="1586" r:id="rId163"/>
    <p:sldId id="1587" r:id="rId164"/>
    <p:sldId id="1588" r:id="rId165"/>
    <p:sldId id="1589" r:id="rId166"/>
    <p:sldId id="1590" r:id="rId167"/>
    <p:sldId id="1591" r:id="rId168"/>
    <p:sldId id="1592" r:id="rId169"/>
    <p:sldId id="1593" r:id="rId170"/>
    <p:sldId id="1594" r:id="rId171"/>
    <p:sldId id="1595" r:id="rId172"/>
    <p:sldId id="1596" r:id="rId173"/>
    <p:sldId id="1597" r:id="rId174"/>
    <p:sldId id="1598" r:id="rId175"/>
    <p:sldId id="1144" r:id="rId176"/>
    <p:sldId id="1649" r:id="rId177"/>
    <p:sldId id="1599" r:id="rId178"/>
    <p:sldId id="1600" r:id="rId179"/>
    <p:sldId id="1601" r:id="rId180"/>
    <p:sldId id="1602" r:id="rId181"/>
    <p:sldId id="1603" r:id="rId182"/>
    <p:sldId id="1604" r:id="rId183"/>
    <p:sldId id="1605" r:id="rId184"/>
    <p:sldId id="1606" r:id="rId185"/>
    <p:sldId id="1607" r:id="rId186"/>
    <p:sldId id="1608" r:id="rId187"/>
    <p:sldId id="1609" r:id="rId188"/>
    <p:sldId id="1610" r:id="rId189"/>
    <p:sldId id="1611" r:id="rId190"/>
    <p:sldId id="1612" r:id="rId191"/>
    <p:sldId id="1613" r:id="rId192"/>
    <p:sldId id="1614" r:id="rId193"/>
    <p:sldId id="1615" r:id="rId194"/>
    <p:sldId id="1616" r:id="rId195"/>
    <p:sldId id="1617" r:id="rId196"/>
    <p:sldId id="1618" r:id="rId197"/>
    <p:sldId id="1619" r:id="rId198"/>
    <p:sldId id="1620" r:id="rId199"/>
    <p:sldId id="1621" r:id="rId200"/>
    <p:sldId id="1622" r:id="rId201"/>
    <p:sldId id="1623" r:id="rId202"/>
    <p:sldId id="1624" r:id="rId203"/>
    <p:sldId id="1625" r:id="rId204"/>
    <p:sldId id="1626" r:id="rId205"/>
    <p:sldId id="1627" r:id="rId206"/>
    <p:sldId id="1628" r:id="rId207"/>
    <p:sldId id="1629" r:id="rId208"/>
    <p:sldId id="1630" r:id="rId209"/>
    <p:sldId id="1631" r:id="rId210"/>
    <p:sldId id="1632" r:id="rId211"/>
    <p:sldId id="1633" r:id="rId212"/>
    <p:sldId id="1634" r:id="rId213"/>
    <p:sldId id="1635" r:id="rId214"/>
    <p:sldId id="1636" r:id="rId215"/>
    <p:sldId id="1637" r:id="rId216"/>
    <p:sldId id="1638" r:id="rId217"/>
    <p:sldId id="1639" r:id="rId218"/>
    <p:sldId id="1640" r:id="rId219"/>
    <p:sldId id="1641" r:id="rId220"/>
    <p:sldId id="1642" r:id="rId221"/>
    <p:sldId id="1643" r:id="rId222"/>
    <p:sldId id="1644" r:id="rId223"/>
    <p:sldId id="1645" r:id="rId224"/>
    <p:sldId id="1646" r:id="rId225"/>
    <p:sldId id="1647" r:id="rId226"/>
    <p:sldId id="1648" r:id="rId227"/>
    <p:sldId id="1657" r:id="rId228"/>
    <p:sldId id="1650" r:id="rId229"/>
    <p:sldId id="1651" r:id="rId230"/>
    <p:sldId id="1652" r:id="rId231"/>
    <p:sldId id="1653" r:id="rId232"/>
    <p:sldId id="1654" r:id="rId233"/>
    <p:sldId id="1655" r:id="rId234"/>
    <p:sldId id="1656" r:id="rId235"/>
    <p:sldId id="1658" r:id="rId236"/>
    <p:sldId id="1659" r:id="rId237"/>
    <p:sldId id="1660" r:id="rId238"/>
    <p:sldId id="1661" r:id="rId239"/>
    <p:sldId id="1662" r:id="rId240"/>
    <p:sldId id="1663" r:id="rId241"/>
    <p:sldId id="1664" r:id="rId242"/>
    <p:sldId id="1665" r:id="rId243"/>
    <p:sldId id="1666" r:id="rId244"/>
    <p:sldId id="1667" r:id="rId245"/>
    <p:sldId id="1668" r:id="rId246"/>
    <p:sldId id="1669" r:id="rId247"/>
    <p:sldId id="1670" r:id="rId248"/>
    <p:sldId id="1671" r:id="rId249"/>
    <p:sldId id="1672" r:id="rId250"/>
    <p:sldId id="1673" r:id="rId251"/>
    <p:sldId id="1674" r:id="rId252"/>
    <p:sldId id="1675" r:id="rId253"/>
    <p:sldId id="1676" r:id="rId254"/>
    <p:sldId id="1677" r:id="rId255"/>
    <p:sldId id="1678" r:id="rId256"/>
    <p:sldId id="1679" r:id="rId257"/>
    <p:sldId id="1680" r:id="rId258"/>
    <p:sldId id="1681" r:id="rId259"/>
    <p:sldId id="1682" r:id="rId260"/>
    <p:sldId id="1683" r:id="rId261"/>
    <p:sldId id="1684" r:id="rId262"/>
    <p:sldId id="1685" r:id="rId263"/>
    <p:sldId id="1686" r:id="rId264"/>
    <p:sldId id="1687" r:id="rId265"/>
    <p:sldId id="1688" r:id="rId266"/>
    <p:sldId id="1689" r:id="rId267"/>
    <p:sldId id="1690" r:id="rId268"/>
    <p:sldId id="1691" r:id="rId269"/>
    <p:sldId id="1692" r:id="rId270"/>
    <p:sldId id="1693" r:id="rId271"/>
    <p:sldId id="1694" r:id="rId272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672" userDrawn="1">
          <p15:clr>
            <a:srgbClr val="A4A3A4"/>
          </p15:clr>
        </p15:guide>
        <p15:guide id="4" orient="horz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2683"/>
    <a:srgbClr val="2A5B8A"/>
    <a:srgbClr val="2E9162"/>
    <a:srgbClr val="636D6E"/>
    <a:srgbClr val="0045C7"/>
    <a:srgbClr val="E6E6E6"/>
    <a:srgbClr val="FE0274"/>
    <a:srgbClr val="74BB3F"/>
    <a:srgbClr val="FE5CA5"/>
    <a:srgbClr val="733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7657" autoAdjust="0"/>
  </p:normalViewPr>
  <p:slideViewPr>
    <p:cSldViewPr>
      <p:cViewPr varScale="1">
        <p:scale>
          <a:sx n="84" d="100"/>
          <a:sy n="84" d="100"/>
        </p:scale>
        <p:origin x="1382" y="82"/>
      </p:cViewPr>
      <p:guideLst>
        <p:guide orient="horz" pos="2160"/>
        <p:guide pos="2880"/>
        <p:guide orient="horz" pos="672"/>
        <p:guide orient="horz"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27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ableStyles" Target="tableStyle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4" Type="http://schemas.openxmlformats.org/officeDocument/2006/relationships/image" Target="../media/image75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4" Type="http://schemas.openxmlformats.org/officeDocument/2006/relationships/image" Target="../media/image95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image" Target="../media/image176.wmf"/><Relationship Id="rId4" Type="http://schemas.openxmlformats.org/officeDocument/2006/relationships/image" Target="../media/image17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>
            <a:lvl1pPr defTabSz="91637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6783" y="0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8" rIns="91577" bIns="45788" numCol="1" anchor="t" anchorCtr="0" compatLnSpc="1">
            <a:prstTxWarp prst="textNoShape">
              <a:avLst/>
            </a:prstTxWarp>
          </a:bodyPr>
          <a:lstStyle>
            <a:lvl1pPr algn="r" defTabSz="91637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7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51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8" rIns="91577" bIns="45788" numCol="1" anchor="b" anchorCtr="0" compatLnSpc="1">
            <a:prstTxWarp prst="textNoShape">
              <a:avLst/>
            </a:prstTxWarp>
          </a:bodyPr>
          <a:lstStyle>
            <a:lvl1pPr defTabSz="91637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6783" y="8842051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8" rIns="91577" bIns="45788" numCol="1" anchor="b" anchorCtr="0" compatLnSpc="1">
            <a:prstTxWarp prst="textNoShape">
              <a:avLst/>
            </a:prstTxWarp>
          </a:bodyPr>
          <a:lstStyle>
            <a:lvl1pPr algn="r" defTabSz="916373">
              <a:defRPr sz="1200">
                <a:latin typeface="Arial" charset="0"/>
              </a:defRPr>
            </a:lvl1pPr>
          </a:lstStyle>
          <a:p>
            <a:pPr>
              <a:defRPr/>
            </a:pPr>
            <a:fld id="{F14AD3AF-E853-41DD-9C6B-157657455C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14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6" tIns="46658" rIns="93316" bIns="46658" numCol="1" anchor="t" anchorCtr="0" compatLnSpc="1">
            <a:prstTxWarp prst="textNoShape">
              <a:avLst/>
            </a:prstTxWarp>
          </a:bodyPr>
          <a:lstStyle>
            <a:lvl1pPr defTabSz="93390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8376" y="0"/>
            <a:ext cx="304472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6" tIns="46658" rIns="93316" bIns="46658" numCol="1" anchor="t" anchorCtr="0" compatLnSpc="1">
            <a:prstTxWarp prst="textNoShape">
              <a:avLst/>
            </a:prstTxWarp>
          </a:bodyPr>
          <a:lstStyle>
            <a:lvl1pPr algn="r" defTabSz="93390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838" y="4421823"/>
            <a:ext cx="5149424" cy="418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6" tIns="46658" rIns="93316" bIns="46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44725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6" tIns="46658" rIns="93316" bIns="46658" numCol="1" anchor="b" anchorCtr="0" compatLnSpc="1">
            <a:prstTxWarp prst="textNoShape">
              <a:avLst/>
            </a:prstTxWarp>
          </a:bodyPr>
          <a:lstStyle>
            <a:lvl1pPr defTabSz="93390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376" y="8843645"/>
            <a:ext cx="304472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16" tIns="46658" rIns="93316" bIns="46658" numCol="1" anchor="b" anchorCtr="0" compatLnSpc="1">
            <a:prstTxWarp prst="textNoShape">
              <a:avLst/>
            </a:prstTxWarp>
          </a:bodyPr>
          <a:lstStyle>
            <a:lvl1pPr algn="r" defTabSz="933903">
              <a:defRPr sz="1200">
                <a:latin typeface="Arial" charset="0"/>
              </a:defRPr>
            </a:lvl1pPr>
          </a:lstStyle>
          <a:p>
            <a:pPr>
              <a:defRPr/>
            </a:pPr>
            <a:fld id="{8DB8C9F8-2507-43B8-94EB-5DEE5D53B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385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7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8714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812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3459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44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086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49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4456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5717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418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2621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84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8410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59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7222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482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413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8396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9634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715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2557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848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2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7564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8355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121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769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9069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1057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103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739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238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84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2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780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4335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674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6500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1619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121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789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639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2095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6657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48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6901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046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673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4425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585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5366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6861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9578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38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55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01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719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5623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78CA3D-EFE7-40E0-84D4-23DCA03C2A5A}" type="slidenum">
              <a:rPr lang="en-NZ" altLang="en-US"/>
              <a:pPr/>
              <a:t>236</a:t>
            </a:fld>
            <a:endParaRPr lang="en-NZ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406461850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8EB1D9-AD3E-481E-96FE-755AB855BBFA}" type="slidenum">
              <a:rPr lang="en-NZ" altLang="en-US"/>
              <a:pPr/>
              <a:t>238</a:t>
            </a:fld>
            <a:endParaRPr lang="en-NZ" alt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12104457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893B56-39AC-48F4-93DC-A5B5DD316DD9}" type="slidenum">
              <a:rPr lang="en-NZ" altLang="en-US"/>
              <a:pPr/>
              <a:t>248</a:t>
            </a:fld>
            <a:endParaRPr lang="en-NZ" alt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16358147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D060B8-A810-4BFC-B29B-8DA27BE6966E}" type="slidenum">
              <a:rPr lang="en-NZ" altLang="en-US"/>
              <a:pPr/>
              <a:t>268</a:t>
            </a:fld>
            <a:endParaRPr lang="en-NZ" alt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127149943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BE359-F5F0-4245-A5E6-78900CF2BD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810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36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32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3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00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7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68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67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76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08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90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08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11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6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0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97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41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32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80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72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48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24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24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545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82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55F267-0821-4E9A-9063-63DE1234326F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0188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3" name="Rectangle 3"/>
          <p:cNvSpPr>
            <a:spLocks noChangeArrowheads="1"/>
          </p:cNvSpPr>
          <p:nvPr/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4" name="Rectangle 4"/>
          <p:cNvSpPr>
            <a:spLocks noChangeArrowheads="1"/>
          </p:cNvSpPr>
          <p:nvPr/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14400" y="4464050"/>
            <a:ext cx="5029200" cy="4079875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altLang="en-US"/>
          </a:p>
        </p:txBody>
      </p:sp>
      <p:sp>
        <p:nvSpPr>
          <p:cNvPr id="10188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698500"/>
            <a:ext cx="4602162" cy="345122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592851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4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06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09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35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883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676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083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82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81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83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913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21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242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555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424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911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434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842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328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733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96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27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46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71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19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920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53E9CC-A73F-4B2D-804E-65C628AE8F32}" type="slidenum">
              <a:rPr lang="en-US" altLang="en-US"/>
              <a:pPr/>
              <a:t>117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26321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6BCD5C-FCB4-489F-A805-2699A3556EB5}" type="slidenum">
              <a:rPr lang="en-US" altLang="en-US"/>
              <a:pPr/>
              <a:t>118</a:t>
            </a:fld>
            <a:endParaRPr lang="en-US" alt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69041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251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959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47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702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735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2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890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697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85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060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557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37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21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11E4F2-639F-4B72-B59E-11E1CF27AE62}" type="slidenum">
              <a:rPr lang="fr-FR" altLang="en-US" sz="1000" b="0">
                <a:latin typeface="Times New Roman" panose="02020603050405020304" pitchFamily="18" charset="0"/>
              </a:rPr>
              <a:pPr/>
              <a:t>131</a:t>
            </a:fld>
            <a:endParaRPr lang="fr-FR" altLang="en-US" sz="1000" b="0">
              <a:latin typeface="Times New Roman" panose="02020603050405020304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11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896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644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204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548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595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485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187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88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00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893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483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7622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84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267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86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74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7466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332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8647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238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2668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939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832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FBE359-F5F0-4245-A5E6-78900CF2BD1A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4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9144000" cy="2819400"/>
          </a:xfrm>
          <a:prstGeom prst="rect">
            <a:avLst/>
          </a:prstGeom>
          <a:solidFill>
            <a:srgbClr val="636D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498157"/>
            <a:ext cx="69342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1600200"/>
            <a:ext cx="69342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2133600"/>
            <a:ext cx="69342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092E5-BE24-46B1-B855-7C03567F0B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13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1D2ACFD-3A1E-4C6F-B4E0-A2844B8F9B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05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15A8-836F-46FE-BE49-D2DC3B4EA6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26465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8862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38862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862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8862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0825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553199"/>
            <a:ext cx="457200" cy="304801"/>
          </a:xfrm>
          <a:prstGeom prst="rect">
            <a:avLst/>
          </a:prstGeom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553200"/>
            <a:ext cx="14478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0825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3733800"/>
          </a:xfrm>
          <a:prstGeom prst="rect">
            <a:avLst/>
          </a:prstGeom>
          <a:solidFill>
            <a:srgbClr val="636D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57200" y="2743200"/>
            <a:ext cx="6477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2"/>
            <a:ext cx="9144000" cy="685801"/>
          </a:xfrm>
          <a:prstGeom prst="rect">
            <a:avLst/>
          </a:prstGeom>
          <a:solidFill>
            <a:srgbClr val="636D6E"/>
          </a:solidFill>
          <a:ln w="50800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90" r:id="rId11"/>
    <p:sldLayoutId id="2147483992" r:id="rId12"/>
    <p:sldLayoutId id="214748399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oleObject" Target="../embeddings/oleObject82.bin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9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90.w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92.wmf"/><Relationship Id="rId4" Type="http://schemas.openxmlformats.org/officeDocument/2006/relationships/image" Target="../media/image89.w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94.w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95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86.bin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87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8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89.bin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89.bin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91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92.bin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94.bin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95.bin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96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98.bin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99.bin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24.w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25.wmf"/><Relationship Id="rId4" Type="http://schemas.openxmlformats.org/officeDocument/2006/relationships/oleObject" Target="../embeddings/oleObject101.bin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27.w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129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130.wmf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106.bin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10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7.bin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108.bin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7" Type="http://schemas.openxmlformats.org/officeDocument/2006/relationships/image" Target="../media/image14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109.bin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emf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emf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emf"/><Relationship Id="rId4" Type="http://schemas.openxmlformats.org/officeDocument/2006/relationships/image" Target="../media/image152.emf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9.bin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emf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emf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8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emf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0.wmf"/><Relationship Id="rId4" Type="http://schemas.openxmlformats.org/officeDocument/2006/relationships/image" Target="NULL"/><Relationship Id="rId9" Type="http://schemas.openxmlformats.org/officeDocument/2006/relationships/oleObject" Target="../embeddings/oleObject12.bin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172.em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4.bin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175.wmf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79.wmf"/><Relationship Id="rId4" Type="http://schemas.openxmlformats.org/officeDocument/2006/relationships/image" Target="../media/image176.wmf"/><Relationship Id="rId9" Type="http://schemas.openxmlformats.org/officeDocument/2006/relationships/oleObject" Target="../embeddings/oleObject116.bin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wmf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5.bin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gif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6.bin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1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8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9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notesSlide" Target="../notesSlides/notesSlide43.xml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1.wmf"/><Relationship Id="rId4" Type="http://schemas.openxmlformats.org/officeDocument/2006/relationships/image" Target="NULL"/><Relationship Id="rId9" Type="http://schemas.openxmlformats.org/officeDocument/2006/relationships/oleObject" Target="../embeddings/oleObject32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3.bin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35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7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9.bin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0.bin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notesSlide" Target="../notesSlides/notesSlide52.xml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41.bin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5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46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7.png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5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50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13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63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54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65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66.w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61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66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79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70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80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83.w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401"/>
            <a:ext cx="9144000" cy="40386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200" y="1295400"/>
            <a:ext cx="8686800" cy="676656"/>
          </a:xfrm>
        </p:spPr>
        <p:txBody>
          <a:bodyPr/>
          <a:lstStyle/>
          <a:p>
            <a:r>
              <a:rPr lang="en-US" sz="3200" dirty="0"/>
              <a:t>One Health Summer Institute</a:t>
            </a:r>
            <a:br>
              <a:rPr lang="en-US" sz="3200" dirty="0"/>
            </a:br>
            <a:r>
              <a:rPr lang="en-US" sz="3200" dirty="0"/>
              <a:t>Introduction to Data Analytics, Statistics &amp; Programming in Epidemiologic Research</a:t>
            </a:r>
          </a:p>
        </p:txBody>
      </p:sp>
    </p:spTree>
    <p:extLst>
      <p:ext uri="{BB962C8B-B14F-4D97-AF65-F5344CB8AC3E}">
        <p14:creationId xmlns:p14="http://schemas.microsoft.com/office/powerpoint/2010/main" val="23445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General Linear Model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72196" y="2492828"/>
                <a:ext cx="5412376" cy="135636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2196" y="2492828"/>
                <a:ext cx="5412376" cy="135636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 bwMode="auto">
          <a:xfrm>
            <a:off x="3740333" y="2492828"/>
            <a:ext cx="866503" cy="160890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 flipV="1">
            <a:off x="4097384" y="4101736"/>
            <a:ext cx="21771" cy="984069"/>
          </a:xfrm>
          <a:prstGeom prst="straightConnector1">
            <a:avLst/>
          </a:prstGeom>
          <a:noFill/>
          <a:ln w="60325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986098" y="5085805"/>
            <a:ext cx="4239988" cy="120032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Independent Variable </a:t>
            </a:r>
            <a:endParaRPr lang="en-US" sz="2400" b="1" dirty="0" smtClean="0"/>
          </a:p>
          <a:p>
            <a:pPr algn="ctr"/>
            <a:r>
              <a:rPr lang="en-US" sz="2400" dirty="0" smtClean="0"/>
              <a:t>aka</a:t>
            </a:r>
            <a:r>
              <a:rPr lang="en-US" sz="2400" dirty="0"/>
              <a:t>. Predictor </a:t>
            </a:r>
            <a:endParaRPr lang="en-US" sz="2400" dirty="0" smtClean="0"/>
          </a:p>
          <a:p>
            <a:pPr algn="ctr"/>
            <a:r>
              <a:rPr lang="en-US" sz="2400" dirty="0" smtClean="0"/>
              <a:t>e.g</a:t>
            </a:r>
            <a:r>
              <a:rPr lang="en-US" sz="2400" dirty="0"/>
              <a:t>. Experimental conditions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492032" y="989149"/>
            <a:ext cx="8286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/>
              <a:t>Describes outcome (y) in terms of all its contributing factors (xβ) in a linear combination, while also accounting for contribution of error (e) </a:t>
            </a:r>
          </a:p>
        </p:txBody>
      </p:sp>
    </p:spTree>
    <p:extLst>
      <p:ext uri="{BB962C8B-B14F-4D97-AF65-F5344CB8AC3E}">
        <p14:creationId xmlns:p14="http://schemas.microsoft.com/office/powerpoint/2010/main" val="10478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Issues in Interpretation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4094" y="989013"/>
            <a:ext cx="7580313" cy="5145087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b="1" dirty="0"/>
              <a:t>Interactions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dirty="0"/>
              <a:t>The different interactions that can arise when conducting ANOVA on two or more </a:t>
            </a:r>
            <a:r>
              <a:rPr lang="en-US" altLang="en-US" sz="2400" dirty="0" smtClean="0"/>
              <a:t>factors. </a:t>
            </a:r>
            <a:endParaRPr lang="en-US" altLang="en-US" sz="2400" dirty="0"/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b="1" dirty="0"/>
              <a:t>Relative Importance of Factors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dirty="0"/>
              <a:t>It is important to determine the relative importance of each factor in explaining the variation in the dependent variable</a:t>
            </a:r>
            <a:r>
              <a:rPr lang="en-US" altLang="en-US" sz="2400" dirty="0" smtClean="0"/>
              <a:t>.</a:t>
            </a:r>
            <a:endParaRPr lang="en-US" altLang="en-US" sz="2400" dirty="0"/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b="1" dirty="0"/>
              <a:t>Multiple Comparisons</a:t>
            </a:r>
          </a:p>
        </p:txBody>
      </p:sp>
    </p:spTree>
    <p:extLst>
      <p:ext uri="{BB962C8B-B14F-4D97-AF65-F5344CB8AC3E}">
        <p14:creationId xmlns:p14="http://schemas.microsoft.com/office/powerpoint/2010/main" val="1265572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Interaction </a:t>
            </a:r>
            <a:r>
              <a:rPr lang="en-US" altLang="en-US" dirty="0" smtClean="0"/>
              <a:t>Effects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4696" y="1673352"/>
            <a:ext cx="8991600" cy="3079750"/>
            <a:chOff x="152400" y="2971800"/>
            <a:chExt cx="8991600" cy="3079750"/>
          </a:xfrm>
        </p:grpSpPr>
        <p:sp>
          <p:nvSpPr>
            <p:cNvPr id="4" name="Line 4"/>
            <p:cNvSpPr>
              <a:spLocks noChangeShapeType="1"/>
            </p:cNvSpPr>
            <p:nvPr/>
          </p:nvSpPr>
          <p:spPr bwMode="auto">
            <a:xfrm flipV="1">
              <a:off x="609600" y="3200400"/>
              <a:ext cx="1143000" cy="969963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1752600" y="3200400"/>
              <a:ext cx="1295400" cy="609600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609600" y="3733800"/>
              <a:ext cx="1181100" cy="741363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828800" y="3733800"/>
              <a:ext cx="1219200" cy="5334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609600" y="4114800"/>
              <a:ext cx="1181100" cy="6096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828800" y="4114800"/>
              <a:ext cx="1143000" cy="3810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457200" y="2971800"/>
              <a:ext cx="1588" cy="27511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457200" y="5715000"/>
              <a:ext cx="2971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2667000" y="3352800"/>
              <a:ext cx="1752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600">
                  <a:solidFill>
                    <a:srgbClr val="339933"/>
                  </a:solidFill>
                </a:rPr>
                <a:t>Factor B Level 1</a:t>
              </a: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2743200" y="3886200"/>
              <a:ext cx="1752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600">
                  <a:solidFill>
                    <a:schemeClr val="folHlink"/>
                  </a:solidFill>
                </a:rPr>
                <a:t>Factor B Level 3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2667000" y="4495800"/>
              <a:ext cx="1752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600">
                  <a:solidFill>
                    <a:schemeClr val="hlink"/>
                  </a:solidFill>
                </a:rPr>
                <a:t>Factor B Level 2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990600" y="5715000"/>
              <a:ext cx="1752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/>
                <a:t>Factor A Levels</a:t>
              </a: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5181600" y="3733800"/>
              <a:ext cx="1219200" cy="436563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6400800" y="3429000"/>
              <a:ext cx="1219200" cy="9144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V="1">
              <a:off x="5181600" y="3962400"/>
              <a:ext cx="1219200" cy="512763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6400800" y="3733800"/>
              <a:ext cx="1219200" cy="9906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 flipV="1">
              <a:off x="5181600" y="3429000"/>
              <a:ext cx="1219200" cy="12954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6477000" y="3962400"/>
              <a:ext cx="1143000" cy="76200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5029200" y="2971800"/>
              <a:ext cx="1588" cy="27511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5029200" y="5715000"/>
              <a:ext cx="2971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7239000" y="3657600"/>
              <a:ext cx="1752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600">
                  <a:solidFill>
                    <a:srgbClr val="339933"/>
                  </a:solidFill>
                </a:rPr>
                <a:t>Factor B Level 1</a:t>
              </a:r>
            </a:p>
          </p:txBody>
        </p:sp>
        <p:sp>
          <p:nvSpPr>
            <p:cNvPr id="25" name="Text Box 29"/>
            <p:cNvSpPr txBox="1">
              <a:spLocks noChangeArrowheads="1"/>
            </p:cNvSpPr>
            <p:nvPr/>
          </p:nvSpPr>
          <p:spPr bwMode="auto">
            <a:xfrm>
              <a:off x="7239000" y="4724400"/>
              <a:ext cx="1752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600">
                  <a:solidFill>
                    <a:schemeClr val="folHlink"/>
                  </a:solidFill>
                </a:rPr>
                <a:t>Factor B Level 3</a:t>
              </a:r>
            </a:p>
          </p:txBody>
        </p:sp>
        <p:sp>
          <p:nvSpPr>
            <p:cNvPr id="26" name="Text Box 30"/>
            <p:cNvSpPr txBox="1">
              <a:spLocks noChangeArrowheads="1"/>
            </p:cNvSpPr>
            <p:nvPr/>
          </p:nvSpPr>
          <p:spPr bwMode="auto">
            <a:xfrm>
              <a:off x="7391400" y="4343400"/>
              <a:ext cx="1752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1600">
                  <a:solidFill>
                    <a:schemeClr val="hlink"/>
                  </a:solidFill>
                </a:rPr>
                <a:t>Factor B Level 2</a:t>
              </a:r>
            </a:p>
          </p:txBody>
        </p:sp>
        <p:sp>
          <p:nvSpPr>
            <p:cNvPr id="27" name="Text Box 31"/>
            <p:cNvSpPr txBox="1">
              <a:spLocks noChangeArrowheads="1"/>
            </p:cNvSpPr>
            <p:nvPr/>
          </p:nvSpPr>
          <p:spPr bwMode="auto">
            <a:xfrm>
              <a:off x="5486400" y="5715000"/>
              <a:ext cx="20574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/>
                <a:t>Factor A Levels</a:t>
              </a:r>
            </a:p>
          </p:txBody>
        </p:sp>
        <p:sp>
          <p:nvSpPr>
            <p:cNvPr id="28" name="Text Box 32"/>
            <p:cNvSpPr txBox="1">
              <a:spLocks noChangeArrowheads="1"/>
            </p:cNvSpPr>
            <p:nvPr/>
          </p:nvSpPr>
          <p:spPr bwMode="auto">
            <a:xfrm rot="16200000">
              <a:off x="-669925" y="4175125"/>
              <a:ext cx="1981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/>
                <a:t>Mean Response</a:t>
              </a:r>
            </a:p>
          </p:txBody>
        </p:sp>
        <p:sp>
          <p:nvSpPr>
            <p:cNvPr id="29" name="Text Box 33"/>
            <p:cNvSpPr txBox="1">
              <a:spLocks noChangeArrowheads="1"/>
            </p:cNvSpPr>
            <p:nvPr/>
          </p:nvSpPr>
          <p:spPr bwMode="auto">
            <a:xfrm rot="16200000">
              <a:off x="3902075" y="4251325"/>
              <a:ext cx="1981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/>
                <a:t>Mean Response</a:t>
              </a:r>
            </a:p>
          </p:txBody>
        </p:sp>
      </p:grp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571246" y="1035621"/>
            <a:ext cx="3657600" cy="412750"/>
          </a:xfrm>
          <a:prstGeom prst="rect">
            <a:avLst/>
          </a:prstGeom>
        </p:spPr>
        <p:txBody>
          <a:bodyPr/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SzPct val="100000"/>
            </a:pPr>
            <a:r>
              <a:rPr lang="en-US" altLang="en-US" b="1" kern="0" smtClean="0"/>
              <a:t>No interaction:</a:t>
            </a:r>
            <a:endParaRPr lang="en-US" altLang="en-US" b="1" kern="0" dirty="0"/>
          </a:p>
        </p:txBody>
      </p:sp>
      <p:sp>
        <p:nvSpPr>
          <p:cNvPr id="31" name="Rectangle 34"/>
          <p:cNvSpPr>
            <a:spLocks noChangeArrowheads="1"/>
          </p:cNvSpPr>
          <p:nvPr/>
        </p:nvSpPr>
        <p:spPr bwMode="auto">
          <a:xfrm>
            <a:off x="5181346" y="1035621"/>
            <a:ext cx="3657600" cy="36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>
            <a:lvl1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3738" indent="-268288" defTabSz="852488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68388" indent="-215900" defTabSz="852488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93838" indent="-212725" defTabSz="852488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19288" indent="-212725" defTabSz="852488">
              <a:spcBef>
                <a:spcPct val="20000"/>
              </a:spcBef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6488" indent="-212725" defTabSz="852488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33688" indent="-212725" defTabSz="852488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90888" indent="-212725" defTabSz="852488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8088" indent="-212725" defTabSz="852488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Pct val="100000"/>
            </a:pPr>
            <a:r>
              <a:rPr lang="en-US" altLang="en-US" sz="2000" b="1" dirty="0"/>
              <a:t>Interaction is present:</a:t>
            </a:r>
          </a:p>
        </p:txBody>
      </p:sp>
    </p:spTree>
    <p:extLst>
      <p:ext uri="{BB962C8B-B14F-4D97-AF65-F5344CB8AC3E}">
        <p14:creationId xmlns:p14="http://schemas.microsoft.com/office/powerpoint/2010/main" val="228516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/>
              <a:t>Plotting ANCOVAs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" y="896112"/>
            <a:ext cx="8229600" cy="4983163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b="1" dirty="0" smtClean="0"/>
              <a:t>ANCOVA plot should use continuous covariate variable plotted on x-axis, and continuous response variable plotted on y-axis. 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b="1" dirty="0" smtClean="0"/>
              <a:t>Each point represents independent replicate, and different symbols or colors should be used for each treatment group.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48262" y="2441448"/>
            <a:ext cx="6664595" cy="4279392"/>
            <a:chOff x="838200" y="1081088"/>
            <a:chExt cx="7267575" cy="5014912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6029325" y="4400550"/>
              <a:ext cx="2057400" cy="1524000"/>
              <a:chOff x="624" y="864"/>
              <a:chExt cx="1296" cy="960"/>
            </a:xfrm>
          </p:grpSpPr>
          <p:sp>
            <p:nvSpPr>
              <p:cNvPr id="172" name="Line 4"/>
              <p:cNvSpPr>
                <a:spLocks noChangeShapeType="1"/>
              </p:cNvSpPr>
              <p:nvPr/>
            </p:nvSpPr>
            <p:spPr bwMode="auto">
              <a:xfrm>
                <a:off x="624" y="864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5"/>
              <p:cNvSpPr>
                <a:spLocks noChangeShapeType="1"/>
              </p:cNvSpPr>
              <p:nvPr/>
            </p:nvSpPr>
            <p:spPr bwMode="auto">
              <a:xfrm>
                <a:off x="624" y="182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838200" y="1752600"/>
              <a:ext cx="2057400" cy="1524000"/>
              <a:chOff x="624" y="864"/>
              <a:chExt cx="1296" cy="960"/>
            </a:xfrm>
          </p:grpSpPr>
          <p:sp>
            <p:nvSpPr>
              <p:cNvPr id="170" name="Line 8"/>
              <p:cNvSpPr>
                <a:spLocks noChangeShapeType="1"/>
              </p:cNvSpPr>
              <p:nvPr/>
            </p:nvSpPr>
            <p:spPr bwMode="auto">
              <a:xfrm>
                <a:off x="624" y="864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9"/>
              <p:cNvSpPr>
                <a:spLocks noChangeShapeType="1"/>
              </p:cNvSpPr>
              <p:nvPr/>
            </p:nvSpPr>
            <p:spPr bwMode="auto">
              <a:xfrm>
                <a:off x="624" y="182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3429000" y="4419600"/>
              <a:ext cx="2057400" cy="1524000"/>
              <a:chOff x="624" y="864"/>
              <a:chExt cx="1296" cy="960"/>
            </a:xfrm>
          </p:grpSpPr>
          <p:sp>
            <p:nvSpPr>
              <p:cNvPr id="168" name="Line 11"/>
              <p:cNvSpPr>
                <a:spLocks noChangeShapeType="1"/>
              </p:cNvSpPr>
              <p:nvPr/>
            </p:nvSpPr>
            <p:spPr bwMode="auto">
              <a:xfrm>
                <a:off x="624" y="864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2"/>
              <p:cNvSpPr>
                <a:spLocks noChangeShapeType="1"/>
              </p:cNvSpPr>
              <p:nvPr/>
            </p:nvSpPr>
            <p:spPr bwMode="auto">
              <a:xfrm>
                <a:off x="624" y="182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6048375" y="1752600"/>
              <a:ext cx="2057400" cy="1524000"/>
              <a:chOff x="624" y="864"/>
              <a:chExt cx="1296" cy="960"/>
            </a:xfrm>
          </p:grpSpPr>
          <p:sp>
            <p:nvSpPr>
              <p:cNvPr id="166" name="Line 14"/>
              <p:cNvSpPr>
                <a:spLocks noChangeShapeType="1"/>
              </p:cNvSpPr>
              <p:nvPr/>
            </p:nvSpPr>
            <p:spPr bwMode="auto">
              <a:xfrm>
                <a:off x="624" y="864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5"/>
              <p:cNvSpPr>
                <a:spLocks noChangeShapeType="1"/>
              </p:cNvSpPr>
              <p:nvPr/>
            </p:nvSpPr>
            <p:spPr bwMode="auto">
              <a:xfrm>
                <a:off x="624" y="182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3429000" y="1752600"/>
              <a:ext cx="2057400" cy="1524000"/>
              <a:chOff x="624" y="864"/>
              <a:chExt cx="1296" cy="960"/>
            </a:xfrm>
          </p:grpSpPr>
          <p:sp>
            <p:nvSpPr>
              <p:cNvPr id="164" name="Line 17"/>
              <p:cNvSpPr>
                <a:spLocks noChangeShapeType="1"/>
              </p:cNvSpPr>
              <p:nvPr/>
            </p:nvSpPr>
            <p:spPr bwMode="auto">
              <a:xfrm>
                <a:off x="624" y="864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18"/>
              <p:cNvSpPr>
                <a:spLocks noChangeShapeType="1"/>
              </p:cNvSpPr>
              <p:nvPr/>
            </p:nvSpPr>
            <p:spPr bwMode="auto">
              <a:xfrm>
                <a:off x="624" y="182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9"/>
            <p:cNvGrpSpPr>
              <a:grpSpLocks/>
            </p:cNvGrpSpPr>
            <p:nvPr/>
          </p:nvGrpSpPr>
          <p:grpSpPr bwMode="auto">
            <a:xfrm>
              <a:off x="914400" y="4419600"/>
              <a:ext cx="2057400" cy="1524000"/>
              <a:chOff x="624" y="864"/>
              <a:chExt cx="1296" cy="960"/>
            </a:xfrm>
          </p:grpSpPr>
          <p:sp>
            <p:nvSpPr>
              <p:cNvPr id="162" name="Line 20"/>
              <p:cNvSpPr>
                <a:spLocks noChangeShapeType="1"/>
              </p:cNvSpPr>
              <p:nvPr/>
            </p:nvSpPr>
            <p:spPr bwMode="auto">
              <a:xfrm>
                <a:off x="624" y="864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21"/>
              <p:cNvSpPr>
                <a:spLocks noChangeShapeType="1"/>
              </p:cNvSpPr>
              <p:nvPr/>
            </p:nvSpPr>
            <p:spPr bwMode="auto">
              <a:xfrm>
                <a:off x="624" y="182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29"/>
            <p:cNvGrpSpPr>
              <a:grpSpLocks/>
            </p:cNvGrpSpPr>
            <p:nvPr/>
          </p:nvGrpSpPr>
          <p:grpSpPr bwMode="auto">
            <a:xfrm rot="8210858">
              <a:off x="1552575" y="1952625"/>
              <a:ext cx="990600" cy="914400"/>
              <a:chOff x="768" y="1248"/>
              <a:chExt cx="624" cy="576"/>
            </a:xfrm>
          </p:grpSpPr>
          <p:sp>
            <p:nvSpPr>
              <p:cNvPr id="155" name="Oval 22"/>
              <p:cNvSpPr>
                <a:spLocks noChangeArrowheads="1"/>
              </p:cNvSpPr>
              <p:nvPr/>
            </p:nvSpPr>
            <p:spPr bwMode="auto">
              <a:xfrm>
                <a:off x="816" y="124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56" name="Oval 23"/>
              <p:cNvSpPr>
                <a:spLocks noChangeArrowheads="1"/>
              </p:cNvSpPr>
              <p:nvPr/>
            </p:nvSpPr>
            <p:spPr bwMode="auto">
              <a:xfrm>
                <a:off x="864" y="139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57" name="Oval 24"/>
              <p:cNvSpPr>
                <a:spLocks noChangeArrowheads="1"/>
              </p:cNvSpPr>
              <p:nvPr/>
            </p:nvSpPr>
            <p:spPr bwMode="auto">
              <a:xfrm>
                <a:off x="105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58" name="Oval 25"/>
              <p:cNvSpPr>
                <a:spLocks noChangeArrowheads="1"/>
              </p:cNvSpPr>
              <p:nvPr/>
            </p:nvSpPr>
            <p:spPr bwMode="auto">
              <a:xfrm>
                <a:off x="1056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59" name="Oval 26"/>
              <p:cNvSpPr>
                <a:spLocks noChangeArrowheads="1"/>
              </p:cNvSpPr>
              <p:nvPr/>
            </p:nvSpPr>
            <p:spPr bwMode="auto">
              <a:xfrm>
                <a:off x="1200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60" name="Oval 27"/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61" name="Line 28"/>
              <p:cNvSpPr>
                <a:spLocks noChangeShapeType="1"/>
              </p:cNvSpPr>
              <p:nvPr/>
            </p:nvSpPr>
            <p:spPr bwMode="auto">
              <a:xfrm>
                <a:off x="768" y="1248"/>
                <a:ext cx="62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47"/>
            <p:cNvGrpSpPr>
              <a:grpSpLocks/>
            </p:cNvGrpSpPr>
            <p:nvPr/>
          </p:nvGrpSpPr>
          <p:grpSpPr bwMode="auto">
            <a:xfrm rot="18958783">
              <a:off x="1752600" y="1924050"/>
              <a:ext cx="990600" cy="914400"/>
              <a:chOff x="3984" y="768"/>
              <a:chExt cx="624" cy="576"/>
            </a:xfrm>
          </p:grpSpPr>
          <p:sp>
            <p:nvSpPr>
              <p:cNvPr id="148" name="Oval 31"/>
              <p:cNvSpPr>
                <a:spLocks noChangeArrowheads="1"/>
              </p:cNvSpPr>
              <p:nvPr/>
            </p:nvSpPr>
            <p:spPr bwMode="auto">
              <a:xfrm>
                <a:off x="4032" y="768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9" name="Oval 32"/>
              <p:cNvSpPr>
                <a:spLocks noChangeArrowheads="1"/>
              </p:cNvSpPr>
              <p:nvPr/>
            </p:nvSpPr>
            <p:spPr bwMode="auto">
              <a:xfrm>
                <a:off x="4080" y="912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50" name="Oval 33"/>
              <p:cNvSpPr>
                <a:spLocks noChangeArrowheads="1"/>
              </p:cNvSpPr>
              <p:nvPr/>
            </p:nvSpPr>
            <p:spPr bwMode="auto">
              <a:xfrm>
                <a:off x="4272" y="960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51" name="Oval 34"/>
              <p:cNvSpPr>
                <a:spLocks noChangeArrowheads="1"/>
              </p:cNvSpPr>
              <p:nvPr/>
            </p:nvSpPr>
            <p:spPr bwMode="auto">
              <a:xfrm>
                <a:off x="4272" y="1104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52" name="Oval 35"/>
              <p:cNvSpPr>
                <a:spLocks noChangeArrowheads="1"/>
              </p:cNvSpPr>
              <p:nvPr/>
            </p:nvSpPr>
            <p:spPr bwMode="auto">
              <a:xfrm>
                <a:off x="4416" y="1152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53" name="Oval 36"/>
              <p:cNvSpPr>
                <a:spLocks noChangeArrowheads="1"/>
              </p:cNvSpPr>
              <p:nvPr/>
            </p:nvSpPr>
            <p:spPr bwMode="auto">
              <a:xfrm>
                <a:off x="4512" y="1248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54" name="Line 37"/>
              <p:cNvSpPr>
                <a:spLocks noChangeShapeType="1"/>
              </p:cNvSpPr>
              <p:nvPr/>
            </p:nvSpPr>
            <p:spPr bwMode="auto">
              <a:xfrm>
                <a:off x="3984" y="768"/>
                <a:ext cx="624" cy="57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39"/>
            <p:cNvGrpSpPr>
              <a:grpSpLocks/>
            </p:cNvGrpSpPr>
            <p:nvPr/>
          </p:nvGrpSpPr>
          <p:grpSpPr bwMode="auto">
            <a:xfrm rot="19051567">
              <a:off x="1676400" y="1981200"/>
              <a:ext cx="990600" cy="914400"/>
              <a:chOff x="960" y="1152"/>
              <a:chExt cx="624" cy="576"/>
            </a:xfrm>
          </p:grpSpPr>
          <p:sp>
            <p:nvSpPr>
              <p:cNvPr id="141" name="Oval 40"/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2" name="Oval 41"/>
              <p:cNvSpPr>
                <a:spLocks noChangeArrowheads="1"/>
              </p:cNvSpPr>
              <p:nvPr/>
            </p:nvSpPr>
            <p:spPr bwMode="auto">
              <a:xfrm>
                <a:off x="1056" y="129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" name="Oval 42"/>
              <p:cNvSpPr>
                <a:spLocks noChangeArrowheads="1"/>
              </p:cNvSpPr>
              <p:nvPr/>
            </p:nvSpPr>
            <p:spPr bwMode="auto">
              <a:xfrm>
                <a:off x="1248" y="134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4" name="Oval 43"/>
              <p:cNvSpPr>
                <a:spLocks noChangeArrowheads="1"/>
              </p:cNvSpPr>
              <p:nvPr/>
            </p:nvSpPr>
            <p:spPr bwMode="auto">
              <a:xfrm>
                <a:off x="1248" y="1488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5" name="Oval 44"/>
              <p:cNvSpPr>
                <a:spLocks noChangeArrowheads="1"/>
              </p:cNvSpPr>
              <p:nvPr/>
            </p:nvSpPr>
            <p:spPr bwMode="auto">
              <a:xfrm>
                <a:off x="1392" y="153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6" name="Oval 45"/>
              <p:cNvSpPr>
                <a:spLocks noChangeArrowheads="1"/>
              </p:cNvSpPr>
              <p:nvPr/>
            </p:nvSpPr>
            <p:spPr bwMode="auto">
              <a:xfrm>
                <a:off x="1488" y="163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7" name="Line 46"/>
              <p:cNvSpPr>
                <a:spLocks noChangeShapeType="1"/>
              </p:cNvSpPr>
              <p:nvPr/>
            </p:nvSpPr>
            <p:spPr bwMode="auto">
              <a:xfrm>
                <a:off x="960" y="1152"/>
                <a:ext cx="624" cy="57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 Box 48"/>
            <p:cNvSpPr txBox="1">
              <a:spLocks noChangeArrowheads="1"/>
            </p:cNvSpPr>
            <p:nvPr/>
          </p:nvSpPr>
          <p:spPr bwMode="auto">
            <a:xfrm>
              <a:off x="1981200" y="1081088"/>
              <a:ext cx="3810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A</a:t>
              </a:r>
            </a:p>
          </p:txBody>
        </p:sp>
        <p:sp>
          <p:nvSpPr>
            <p:cNvPr id="15" name="Text Box 49"/>
            <p:cNvSpPr txBox="1">
              <a:spLocks noChangeArrowheads="1"/>
            </p:cNvSpPr>
            <p:nvPr/>
          </p:nvSpPr>
          <p:spPr bwMode="auto">
            <a:xfrm>
              <a:off x="4495800" y="1143000"/>
              <a:ext cx="381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B</a:t>
              </a:r>
            </a:p>
          </p:txBody>
        </p:sp>
        <p:sp>
          <p:nvSpPr>
            <p:cNvPr id="16" name="Text Box 50"/>
            <p:cNvSpPr txBox="1">
              <a:spLocks noChangeArrowheads="1"/>
            </p:cNvSpPr>
            <p:nvPr/>
          </p:nvSpPr>
          <p:spPr bwMode="auto">
            <a:xfrm>
              <a:off x="6934200" y="1143000"/>
              <a:ext cx="381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C</a:t>
              </a:r>
            </a:p>
          </p:txBody>
        </p:sp>
        <p:sp>
          <p:nvSpPr>
            <p:cNvPr id="17" name="Text Box 51"/>
            <p:cNvSpPr txBox="1">
              <a:spLocks noChangeArrowheads="1"/>
            </p:cNvSpPr>
            <p:nvPr/>
          </p:nvSpPr>
          <p:spPr bwMode="auto">
            <a:xfrm>
              <a:off x="2057400" y="3810000"/>
              <a:ext cx="381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D</a:t>
              </a:r>
            </a:p>
          </p:txBody>
        </p:sp>
        <p:sp>
          <p:nvSpPr>
            <p:cNvPr id="18" name="Text Box 52"/>
            <p:cNvSpPr txBox="1">
              <a:spLocks noChangeArrowheads="1"/>
            </p:cNvSpPr>
            <p:nvPr/>
          </p:nvSpPr>
          <p:spPr bwMode="auto">
            <a:xfrm>
              <a:off x="4572000" y="3871913"/>
              <a:ext cx="3810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E</a:t>
              </a:r>
            </a:p>
          </p:txBody>
        </p:sp>
        <p:sp>
          <p:nvSpPr>
            <p:cNvPr id="19" name="Text Box 53"/>
            <p:cNvSpPr txBox="1">
              <a:spLocks noChangeArrowheads="1"/>
            </p:cNvSpPr>
            <p:nvPr/>
          </p:nvSpPr>
          <p:spPr bwMode="auto">
            <a:xfrm>
              <a:off x="7010400" y="3871913"/>
              <a:ext cx="3810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/>
                <a:t>F</a:t>
              </a:r>
            </a:p>
          </p:txBody>
        </p:sp>
        <p:grpSp>
          <p:nvGrpSpPr>
            <p:cNvPr id="20" name="Group 86"/>
            <p:cNvGrpSpPr>
              <a:grpSpLocks/>
            </p:cNvGrpSpPr>
            <p:nvPr/>
          </p:nvGrpSpPr>
          <p:grpSpPr bwMode="auto">
            <a:xfrm rot="9201204">
              <a:off x="6419850" y="4552950"/>
              <a:ext cx="990600" cy="914400"/>
              <a:chOff x="768" y="1248"/>
              <a:chExt cx="624" cy="576"/>
            </a:xfrm>
          </p:grpSpPr>
          <p:sp>
            <p:nvSpPr>
              <p:cNvPr id="134" name="Oval 87"/>
              <p:cNvSpPr>
                <a:spLocks noChangeArrowheads="1"/>
              </p:cNvSpPr>
              <p:nvPr/>
            </p:nvSpPr>
            <p:spPr bwMode="auto">
              <a:xfrm>
                <a:off x="816" y="124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5" name="Oval 88"/>
              <p:cNvSpPr>
                <a:spLocks noChangeArrowheads="1"/>
              </p:cNvSpPr>
              <p:nvPr/>
            </p:nvSpPr>
            <p:spPr bwMode="auto">
              <a:xfrm>
                <a:off x="864" y="139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6" name="Oval 89"/>
              <p:cNvSpPr>
                <a:spLocks noChangeArrowheads="1"/>
              </p:cNvSpPr>
              <p:nvPr/>
            </p:nvSpPr>
            <p:spPr bwMode="auto">
              <a:xfrm>
                <a:off x="105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7" name="Oval 90"/>
              <p:cNvSpPr>
                <a:spLocks noChangeArrowheads="1"/>
              </p:cNvSpPr>
              <p:nvPr/>
            </p:nvSpPr>
            <p:spPr bwMode="auto">
              <a:xfrm>
                <a:off x="1056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8" name="Oval 91"/>
              <p:cNvSpPr>
                <a:spLocks noChangeArrowheads="1"/>
              </p:cNvSpPr>
              <p:nvPr/>
            </p:nvSpPr>
            <p:spPr bwMode="auto">
              <a:xfrm>
                <a:off x="1200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9" name="Oval 92"/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0" name="Line 93"/>
              <p:cNvSpPr>
                <a:spLocks noChangeShapeType="1"/>
              </p:cNvSpPr>
              <p:nvPr/>
            </p:nvSpPr>
            <p:spPr bwMode="auto">
              <a:xfrm>
                <a:off x="768" y="1248"/>
                <a:ext cx="62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94"/>
            <p:cNvGrpSpPr>
              <a:grpSpLocks/>
            </p:cNvGrpSpPr>
            <p:nvPr/>
          </p:nvGrpSpPr>
          <p:grpSpPr bwMode="auto">
            <a:xfrm rot="5730710">
              <a:off x="4152900" y="4686300"/>
              <a:ext cx="990600" cy="914400"/>
              <a:chOff x="768" y="1248"/>
              <a:chExt cx="624" cy="576"/>
            </a:xfrm>
          </p:grpSpPr>
          <p:sp>
            <p:nvSpPr>
              <p:cNvPr id="127" name="Oval 95"/>
              <p:cNvSpPr>
                <a:spLocks noChangeArrowheads="1"/>
              </p:cNvSpPr>
              <p:nvPr/>
            </p:nvSpPr>
            <p:spPr bwMode="auto">
              <a:xfrm>
                <a:off x="816" y="124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8" name="Oval 96"/>
              <p:cNvSpPr>
                <a:spLocks noChangeArrowheads="1"/>
              </p:cNvSpPr>
              <p:nvPr/>
            </p:nvSpPr>
            <p:spPr bwMode="auto">
              <a:xfrm>
                <a:off x="864" y="139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9" name="Oval 97"/>
              <p:cNvSpPr>
                <a:spLocks noChangeArrowheads="1"/>
              </p:cNvSpPr>
              <p:nvPr/>
            </p:nvSpPr>
            <p:spPr bwMode="auto">
              <a:xfrm>
                <a:off x="105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0" name="Oval 98"/>
              <p:cNvSpPr>
                <a:spLocks noChangeArrowheads="1"/>
              </p:cNvSpPr>
              <p:nvPr/>
            </p:nvSpPr>
            <p:spPr bwMode="auto">
              <a:xfrm>
                <a:off x="1056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1" name="Oval 99"/>
              <p:cNvSpPr>
                <a:spLocks noChangeArrowheads="1"/>
              </p:cNvSpPr>
              <p:nvPr/>
            </p:nvSpPr>
            <p:spPr bwMode="auto">
              <a:xfrm>
                <a:off x="1200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2" name="Oval 100"/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3" name="Line 101"/>
              <p:cNvSpPr>
                <a:spLocks noChangeShapeType="1"/>
              </p:cNvSpPr>
              <p:nvPr/>
            </p:nvSpPr>
            <p:spPr bwMode="auto">
              <a:xfrm>
                <a:off x="768" y="1248"/>
                <a:ext cx="62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102"/>
            <p:cNvGrpSpPr>
              <a:grpSpLocks/>
            </p:cNvGrpSpPr>
            <p:nvPr/>
          </p:nvGrpSpPr>
          <p:grpSpPr bwMode="auto">
            <a:xfrm rot="6595537">
              <a:off x="1638300" y="5143500"/>
              <a:ext cx="990600" cy="914400"/>
              <a:chOff x="768" y="1248"/>
              <a:chExt cx="624" cy="576"/>
            </a:xfrm>
          </p:grpSpPr>
          <p:sp>
            <p:nvSpPr>
              <p:cNvPr id="120" name="Oval 103"/>
              <p:cNvSpPr>
                <a:spLocks noChangeArrowheads="1"/>
              </p:cNvSpPr>
              <p:nvPr/>
            </p:nvSpPr>
            <p:spPr bwMode="auto">
              <a:xfrm>
                <a:off x="816" y="124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1" name="Oval 104"/>
              <p:cNvSpPr>
                <a:spLocks noChangeArrowheads="1"/>
              </p:cNvSpPr>
              <p:nvPr/>
            </p:nvSpPr>
            <p:spPr bwMode="auto">
              <a:xfrm>
                <a:off x="864" y="139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2" name="Oval 105"/>
              <p:cNvSpPr>
                <a:spLocks noChangeArrowheads="1"/>
              </p:cNvSpPr>
              <p:nvPr/>
            </p:nvSpPr>
            <p:spPr bwMode="auto">
              <a:xfrm>
                <a:off x="105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3" name="Oval 106"/>
              <p:cNvSpPr>
                <a:spLocks noChangeArrowheads="1"/>
              </p:cNvSpPr>
              <p:nvPr/>
            </p:nvSpPr>
            <p:spPr bwMode="auto">
              <a:xfrm>
                <a:off x="1056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4" name="Oval 107"/>
              <p:cNvSpPr>
                <a:spLocks noChangeArrowheads="1"/>
              </p:cNvSpPr>
              <p:nvPr/>
            </p:nvSpPr>
            <p:spPr bwMode="auto">
              <a:xfrm>
                <a:off x="1200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5" name="Oval 108"/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6" name="Line 109"/>
              <p:cNvSpPr>
                <a:spLocks noChangeShapeType="1"/>
              </p:cNvSpPr>
              <p:nvPr/>
            </p:nvSpPr>
            <p:spPr bwMode="auto">
              <a:xfrm>
                <a:off x="768" y="1248"/>
                <a:ext cx="62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118"/>
            <p:cNvGrpSpPr>
              <a:grpSpLocks/>
            </p:cNvGrpSpPr>
            <p:nvPr/>
          </p:nvGrpSpPr>
          <p:grpSpPr bwMode="auto">
            <a:xfrm rot="17228466">
              <a:off x="1485900" y="4762500"/>
              <a:ext cx="990600" cy="914400"/>
              <a:chOff x="960" y="1152"/>
              <a:chExt cx="624" cy="576"/>
            </a:xfrm>
          </p:grpSpPr>
          <p:sp>
            <p:nvSpPr>
              <p:cNvPr id="113" name="Oval 119"/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14" name="Oval 120"/>
              <p:cNvSpPr>
                <a:spLocks noChangeArrowheads="1"/>
              </p:cNvSpPr>
              <p:nvPr/>
            </p:nvSpPr>
            <p:spPr bwMode="auto">
              <a:xfrm>
                <a:off x="1056" y="129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15" name="Oval 121"/>
              <p:cNvSpPr>
                <a:spLocks noChangeArrowheads="1"/>
              </p:cNvSpPr>
              <p:nvPr/>
            </p:nvSpPr>
            <p:spPr bwMode="auto">
              <a:xfrm>
                <a:off x="1248" y="134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16" name="Oval 122"/>
              <p:cNvSpPr>
                <a:spLocks noChangeArrowheads="1"/>
              </p:cNvSpPr>
              <p:nvPr/>
            </p:nvSpPr>
            <p:spPr bwMode="auto">
              <a:xfrm>
                <a:off x="1248" y="1488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17" name="Oval 123"/>
              <p:cNvSpPr>
                <a:spLocks noChangeArrowheads="1"/>
              </p:cNvSpPr>
              <p:nvPr/>
            </p:nvSpPr>
            <p:spPr bwMode="auto">
              <a:xfrm>
                <a:off x="1392" y="153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18" name="Oval 124"/>
              <p:cNvSpPr>
                <a:spLocks noChangeArrowheads="1"/>
              </p:cNvSpPr>
              <p:nvPr/>
            </p:nvSpPr>
            <p:spPr bwMode="auto">
              <a:xfrm>
                <a:off x="1488" y="163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19" name="Line 125"/>
              <p:cNvSpPr>
                <a:spLocks noChangeShapeType="1"/>
              </p:cNvSpPr>
              <p:nvPr/>
            </p:nvSpPr>
            <p:spPr bwMode="auto">
              <a:xfrm>
                <a:off x="960" y="1152"/>
                <a:ext cx="624" cy="57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126"/>
            <p:cNvGrpSpPr>
              <a:grpSpLocks/>
            </p:cNvGrpSpPr>
            <p:nvPr/>
          </p:nvGrpSpPr>
          <p:grpSpPr bwMode="auto">
            <a:xfrm rot="19051567">
              <a:off x="6477000" y="1981200"/>
              <a:ext cx="990600" cy="914400"/>
              <a:chOff x="960" y="1152"/>
              <a:chExt cx="624" cy="576"/>
            </a:xfrm>
          </p:grpSpPr>
          <p:sp>
            <p:nvSpPr>
              <p:cNvPr id="106" name="Oval 127"/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07" name="Oval 128"/>
              <p:cNvSpPr>
                <a:spLocks noChangeArrowheads="1"/>
              </p:cNvSpPr>
              <p:nvPr/>
            </p:nvSpPr>
            <p:spPr bwMode="auto">
              <a:xfrm>
                <a:off x="1056" y="129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08" name="Oval 129"/>
              <p:cNvSpPr>
                <a:spLocks noChangeArrowheads="1"/>
              </p:cNvSpPr>
              <p:nvPr/>
            </p:nvSpPr>
            <p:spPr bwMode="auto">
              <a:xfrm>
                <a:off x="1248" y="134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09" name="Oval 130"/>
              <p:cNvSpPr>
                <a:spLocks noChangeArrowheads="1"/>
              </p:cNvSpPr>
              <p:nvPr/>
            </p:nvSpPr>
            <p:spPr bwMode="auto">
              <a:xfrm>
                <a:off x="1248" y="1488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10" name="Oval 131"/>
              <p:cNvSpPr>
                <a:spLocks noChangeArrowheads="1"/>
              </p:cNvSpPr>
              <p:nvPr/>
            </p:nvSpPr>
            <p:spPr bwMode="auto">
              <a:xfrm>
                <a:off x="1392" y="153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11" name="Oval 132"/>
              <p:cNvSpPr>
                <a:spLocks noChangeArrowheads="1"/>
              </p:cNvSpPr>
              <p:nvPr/>
            </p:nvSpPr>
            <p:spPr bwMode="auto">
              <a:xfrm>
                <a:off x="1488" y="163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12" name="Line 133"/>
              <p:cNvSpPr>
                <a:spLocks noChangeShapeType="1"/>
              </p:cNvSpPr>
              <p:nvPr/>
            </p:nvSpPr>
            <p:spPr bwMode="auto">
              <a:xfrm>
                <a:off x="960" y="1152"/>
                <a:ext cx="624" cy="57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134"/>
            <p:cNvGrpSpPr>
              <a:grpSpLocks/>
            </p:cNvGrpSpPr>
            <p:nvPr/>
          </p:nvGrpSpPr>
          <p:grpSpPr bwMode="auto">
            <a:xfrm rot="19448064">
              <a:off x="6505575" y="4229100"/>
              <a:ext cx="990600" cy="914400"/>
              <a:chOff x="960" y="1152"/>
              <a:chExt cx="624" cy="576"/>
            </a:xfrm>
          </p:grpSpPr>
          <p:sp>
            <p:nvSpPr>
              <p:cNvPr id="99" name="Oval 135"/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00" name="Oval 136"/>
              <p:cNvSpPr>
                <a:spLocks noChangeArrowheads="1"/>
              </p:cNvSpPr>
              <p:nvPr/>
            </p:nvSpPr>
            <p:spPr bwMode="auto">
              <a:xfrm>
                <a:off x="1056" y="129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01" name="Oval 137"/>
              <p:cNvSpPr>
                <a:spLocks noChangeArrowheads="1"/>
              </p:cNvSpPr>
              <p:nvPr/>
            </p:nvSpPr>
            <p:spPr bwMode="auto">
              <a:xfrm>
                <a:off x="1248" y="134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02" name="Oval 138"/>
              <p:cNvSpPr>
                <a:spLocks noChangeArrowheads="1"/>
              </p:cNvSpPr>
              <p:nvPr/>
            </p:nvSpPr>
            <p:spPr bwMode="auto">
              <a:xfrm>
                <a:off x="1248" y="1488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03" name="Oval 139"/>
              <p:cNvSpPr>
                <a:spLocks noChangeArrowheads="1"/>
              </p:cNvSpPr>
              <p:nvPr/>
            </p:nvSpPr>
            <p:spPr bwMode="auto">
              <a:xfrm>
                <a:off x="1392" y="153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04" name="Oval 140"/>
              <p:cNvSpPr>
                <a:spLocks noChangeArrowheads="1"/>
              </p:cNvSpPr>
              <p:nvPr/>
            </p:nvSpPr>
            <p:spPr bwMode="auto">
              <a:xfrm>
                <a:off x="1488" y="163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05" name="Line 141"/>
              <p:cNvSpPr>
                <a:spLocks noChangeShapeType="1"/>
              </p:cNvSpPr>
              <p:nvPr/>
            </p:nvSpPr>
            <p:spPr bwMode="auto">
              <a:xfrm>
                <a:off x="960" y="1152"/>
                <a:ext cx="624" cy="57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142"/>
            <p:cNvGrpSpPr>
              <a:grpSpLocks/>
            </p:cNvGrpSpPr>
            <p:nvPr/>
          </p:nvGrpSpPr>
          <p:grpSpPr bwMode="auto">
            <a:xfrm rot="19051567">
              <a:off x="4114800" y="4724400"/>
              <a:ext cx="990600" cy="914400"/>
              <a:chOff x="960" y="1152"/>
              <a:chExt cx="624" cy="576"/>
            </a:xfrm>
          </p:grpSpPr>
          <p:sp>
            <p:nvSpPr>
              <p:cNvPr id="92" name="Oval 143"/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93" name="Oval 144"/>
              <p:cNvSpPr>
                <a:spLocks noChangeArrowheads="1"/>
              </p:cNvSpPr>
              <p:nvPr/>
            </p:nvSpPr>
            <p:spPr bwMode="auto">
              <a:xfrm>
                <a:off x="1056" y="129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94" name="Oval 145"/>
              <p:cNvSpPr>
                <a:spLocks noChangeArrowheads="1"/>
              </p:cNvSpPr>
              <p:nvPr/>
            </p:nvSpPr>
            <p:spPr bwMode="auto">
              <a:xfrm>
                <a:off x="1248" y="134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95" name="Oval 146"/>
              <p:cNvSpPr>
                <a:spLocks noChangeArrowheads="1"/>
              </p:cNvSpPr>
              <p:nvPr/>
            </p:nvSpPr>
            <p:spPr bwMode="auto">
              <a:xfrm>
                <a:off x="1248" y="1488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96" name="Oval 147"/>
              <p:cNvSpPr>
                <a:spLocks noChangeArrowheads="1"/>
              </p:cNvSpPr>
              <p:nvPr/>
            </p:nvSpPr>
            <p:spPr bwMode="auto">
              <a:xfrm>
                <a:off x="1392" y="153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97" name="Oval 148"/>
              <p:cNvSpPr>
                <a:spLocks noChangeArrowheads="1"/>
              </p:cNvSpPr>
              <p:nvPr/>
            </p:nvSpPr>
            <p:spPr bwMode="auto">
              <a:xfrm>
                <a:off x="1488" y="163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98" name="Line 149"/>
              <p:cNvSpPr>
                <a:spLocks noChangeShapeType="1"/>
              </p:cNvSpPr>
              <p:nvPr/>
            </p:nvSpPr>
            <p:spPr bwMode="auto">
              <a:xfrm>
                <a:off x="960" y="1152"/>
                <a:ext cx="624" cy="57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150"/>
            <p:cNvGrpSpPr>
              <a:grpSpLocks/>
            </p:cNvGrpSpPr>
            <p:nvPr/>
          </p:nvGrpSpPr>
          <p:grpSpPr bwMode="auto">
            <a:xfrm rot="18972005">
              <a:off x="6477000" y="2305050"/>
              <a:ext cx="990600" cy="914400"/>
              <a:chOff x="3984" y="768"/>
              <a:chExt cx="624" cy="576"/>
            </a:xfrm>
          </p:grpSpPr>
          <p:sp>
            <p:nvSpPr>
              <p:cNvPr id="85" name="Oval 151"/>
              <p:cNvSpPr>
                <a:spLocks noChangeArrowheads="1"/>
              </p:cNvSpPr>
              <p:nvPr/>
            </p:nvSpPr>
            <p:spPr bwMode="auto">
              <a:xfrm>
                <a:off x="4032" y="768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6" name="Oval 152"/>
              <p:cNvSpPr>
                <a:spLocks noChangeArrowheads="1"/>
              </p:cNvSpPr>
              <p:nvPr/>
            </p:nvSpPr>
            <p:spPr bwMode="auto">
              <a:xfrm>
                <a:off x="4080" y="912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7" name="Oval 153"/>
              <p:cNvSpPr>
                <a:spLocks noChangeArrowheads="1"/>
              </p:cNvSpPr>
              <p:nvPr/>
            </p:nvSpPr>
            <p:spPr bwMode="auto">
              <a:xfrm>
                <a:off x="4272" y="960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8" name="Oval 154"/>
              <p:cNvSpPr>
                <a:spLocks noChangeArrowheads="1"/>
              </p:cNvSpPr>
              <p:nvPr/>
            </p:nvSpPr>
            <p:spPr bwMode="auto">
              <a:xfrm>
                <a:off x="4272" y="1104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9" name="Oval 155"/>
              <p:cNvSpPr>
                <a:spLocks noChangeArrowheads="1"/>
              </p:cNvSpPr>
              <p:nvPr/>
            </p:nvSpPr>
            <p:spPr bwMode="auto">
              <a:xfrm>
                <a:off x="4416" y="1152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90" name="Oval 156"/>
              <p:cNvSpPr>
                <a:spLocks noChangeArrowheads="1"/>
              </p:cNvSpPr>
              <p:nvPr/>
            </p:nvSpPr>
            <p:spPr bwMode="auto">
              <a:xfrm>
                <a:off x="4512" y="1248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91" name="Line 157"/>
              <p:cNvSpPr>
                <a:spLocks noChangeShapeType="1"/>
              </p:cNvSpPr>
              <p:nvPr/>
            </p:nvSpPr>
            <p:spPr bwMode="auto">
              <a:xfrm>
                <a:off x="3984" y="768"/>
                <a:ext cx="624" cy="57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" name="Group 158"/>
            <p:cNvGrpSpPr>
              <a:grpSpLocks/>
            </p:cNvGrpSpPr>
            <p:nvPr/>
          </p:nvGrpSpPr>
          <p:grpSpPr bwMode="auto">
            <a:xfrm rot="19294453">
              <a:off x="6553200" y="3962400"/>
              <a:ext cx="990600" cy="914400"/>
              <a:chOff x="3984" y="768"/>
              <a:chExt cx="624" cy="576"/>
            </a:xfrm>
          </p:grpSpPr>
          <p:sp>
            <p:nvSpPr>
              <p:cNvPr id="78" name="Oval 159"/>
              <p:cNvSpPr>
                <a:spLocks noChangeArrowheads="1"/>
              </p:cNvSpPr>
              <p:nvPr/>
            </p:nvSpPr>
            <p:spPr bwMode="auto">
              <a:xfrm>
                <a:off x="4032" y="768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79" name="Oval 160"/>
              <p:cNvSpPr>
                <a:spLocks noChangeArrowheads="1"/>
              </p:cNvSpPr>
              <p:nvPr/>
            </p:nvSpPr>
            <p:spPr bwMode="auto">
              <a:xfrm>
                <a:off x="4080" y="912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0" name="Oval 161"/>
              <p:cNvSpPr>
                <a:spLocks noChangeArrowheads="1"/>
              </p:cNvSpPr>
              <p:nvPr/>
            </p:nvSpPr>
            <p:spPr bwMode="auto">
              <a:xfrm>
                <a:off x="4272" y="960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1" name="Oval 162"/>
              <p:cNvSpPr>
                <a:spLocks noChangeArrowheads="1"/>
              </p:cNvSpPr>
              <p:nvPr/>
            </p:nvSpPr>
            <p:spPr bwMode="auto">
              <a:xfrm>
                <a:off x="4272" y="1104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2" name="Oval 163"/>
              <p:cNvSpPr>
                <a:spLocks noChangeArrowheads="1"/>
              </p:cNvSpPr>
              <p:nvPr/>
            </p:nvSpPr>
            <p:spPr bwMode="auto">
              <a:xfrm>
                <a:off x="4416" y="1152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3" name="Oval 164"/>
              <p:cNvSpPr>
                <a:spLocks noChangeArrowheads="1"/>
              </p:cNvSpPr>
              <p:nvPr/>
            </p:nvSpPr>
            <p:spPr bwMode="auto">
              <a:xfrm>
                <a:off x="4512" y="1248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84" name="Line 165"/>
              <p:cNvSpPr>
                <a:spLocks noChangeShapeType="1"/>
              </p:cNvSpPr>
              <p:nvPr/>
            </p:nvSpPr>
            <p:spPr bwMode="auto">
              <a:xfrm>
                <a:off x="3984" y="768"/>
                <a:ext cx="624" cy="57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166"/>
            <p:cNvGrpSpPr>
              <a:grpSpLocks/>
            </p:cNvGrpSpPr>
            <p:nvPr/>
          </p:nvGrpSpPr>
          <p:grpSpPr bwMode="auto">
            <a:xfrm rot="10401990">
              <a:off x="4114800" y="4724400"/>
              <a:ext cx="990600" cy="914400"/>
              <a:chOff x="3984" y="768"/>
              <a:chExt cx="624" cy="576"/>
            </a:xfrm>
          </p:grpSpPr>
          <p:sp>
            <p:nvSpPr>
              <p:cNvPr id="71" name="Oval 167"/>
              <p:cNvSpPr>
                <a:spLocks noChangeArrowheads="1"/>
              </p:cNvSpPr>
              <p:nvPr/>
            </p:nvSpPr>
            <p:spPr bwMode="auto">
              <a:xfrm>
                <a:off x="4032" y="768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72" name="Oval 168"/>
              <p:cNvSpPr>
                <a:spLocks noChangeArrowheads="1"/>
              </p:cNvSpPr>
              <p:nvPr/>
            </p:nvSpPr>
            <p:spPr bwMode="auto">
              <a:xfrm>
                <a:off x="4080" y="912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73" name="Oval 169"/>
              <p:cNvSpPr>
                <a:spLocks noChangeArrowheads="1"/>
              </p:cNvSpPr>
              <p:nvPr/>
            </p:nvSpPr>
            <p:spPr bwMode="auto">
              <a:xfrm>
                <a:off x="4272" y="960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74" name="Oval 170"/>
              <p:cNvSpPr>
                <a:spLocks noChangeArrowheads="1"/>
              </p:cNvSpPr>
              <p:nvPr/>
            </p:nvSpPr>
            <p:spPr bwMode="auto">
              <a:xfrm>
                <a:off x="4272" y="1104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75" name="Oval 171"/>
              <p:cNvSpPr>
                <a:spLocks noChangeArrowheads="1"/>
              </p:cNvSpPr>
              <p:nvPr/>
            </p:nvSpPr>
            <p:spPr bwMode="auto">
              <a:xfrm>
                <a:off x="4416" y="1152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76" name="Oval 172"/>
              <p:cNvSpPr>
                <a:spLocks noChangeArrowheads="1"/>
              </p:cNvSpPr>
              <p:nvPr/>
            </p:nvSpPr>
            <p:spPr bwMode="auto">
              <a:xfrm>
                <a:off x="4512" y="1248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77" name="Line 173"/>
              <p:cNvSpPr>
                <a:spLocks noChangeShapeType="1"/>
              </p:cNvSpPr>
              <p:nvPr/>
            </p:nvSpPr>
            <p:spPr bwMode="auto">
              <a:xfrm>
                <a:off x="3984" y="768"/>
                <a:ext cx="624" cy="57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174"/>
            <p:cNvGrpSpPr>
              <a:grpSpLocks/>
            </p:cNvGrpSpPr>
            <p:nvPr/>
          </p:nvGrpSpPr>
          <p:grpSpPr bwMode="auto">
            <a:xfrm rot="17221281">
              <a:off x="1485900" y="4305300"/>
              <a:ext cx="990600" cy="914400"/>
              <a:chOff x="3984" y="768"/>
              <a:chExt cx="624" cy="576"/>
            </a:xfrm>
          </p:grpSpPr>
          <p:sp>
            <p:nvSpPr>
              <p:cNvPr id="64" name="Oval 175"/>
              <p:cNvSpPr>
                <a:spLocks noChangeArrowheads="1"/>
              </p:cNvSpPr>
              <p:nvPr/>
            </p:nvSpPr>
            <p:spPr bwMode="auto">
              <a:xfrm>
                <a:off x="4032" y="768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5" name="Oval 176"/>
              <p:cNvSpPr>
                <a:spLocks noChangeArrowheads="1"/>
              </p:cNvSpPr>
              <p:nvPr/>
            </p:nvSpPr>
            <p:spPr bwMode="auto">
              <a:xfrm>
                <a:off x="4080" y="912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6" name="Oval 177"/>
              <p:cNvSpPr>
                <a:spLocks noChangeArrowheads="1"/>
              </p:cNvSpPr>
              <p:nvPr/>
            </p:nvSpPr>
            <p:spPr bwMode="auto">
              <a:xfrm>
                <a:off x="4272" y="960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7" name="Oval 178"/>
              <p:cNvSpPr>
                <a:spLocks noChangeArrowheads="1"/>
              </p:cNvSpPr>
              <p:nvPr/>
            </p:nvSpPr>
            <p:spPr bwMode="auto">
              <a:xfrm>
                <a:off x="4272" y="1104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8" name="Oval 179"/>
              <p:cNvSpPr>
                <a:spLocks noChangeArrowheads="1"/>
              </p:cNvSpPr>
              <p:nvPr/>
            </p:nvSpPr>
            <p:spPr bwMode="auto">
              <a:xfrm>
                <a:off x="4416" y="1152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69" name="Oval 180"/>
              <p:cNvSpPr>
                <a:spLocks noChangeArrowheads="1"/>
              </p:cNvSpPr>
              <p:nvPr/>
            </p:nvSpPr>
            <p:spPr bwMode="auto">
              <a:xfrm>
                <a:off x="4512" y="1248"/>
                <a:ext cx="48" cy="48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70" name="Line 181"/>
              <p:cNvSpPr>
                <a:spLocks noChangeShapeType="1"/>
              </p:cNvSpPr>
              <p:nvPr/>
            </p:nvSpPr>
            <p:spPr bwMode="auto">
              <a:xfrm>
                <a:off x="3984" y="768"/>
                <a:ext cx="624" cy="57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206"/>
            <p:cNvGrpSpPr>
              <a:grpSpLocks/>
            </p:cNvGrpSpPr>
            <p:nvPr/>
          </p:nvGrpSpPr>
          <p:grpSpPr bwMode="auto">
            <a:xfrm rot="18774577">
              <a:off x="4038600" y="1828800"/>
              <a:ext cx="1143000" cy="971550"/>
              <a:chOff x="2592" y="1260"/>
              <a:chExt cx="720" cy="612"/>
            </a:xfrm>
          </p:grpSpPr>
          <p:grpSp>
            <p:nvGrpSpPr>
              <p:cNvPr id="40" name="Group 70"/>
              <p:cNvGrpSpPr>
                <a:grpSpLocks/>
              </p:cNvGrpSpPr>
              <p:nvPr/>
            </p:nvGrpSpPr>
            <p:grpSpPr bwMode="auto">
              <a:xfrm rot="8210858">
                <a:off x="2592" y="1296"/>
                <a:ext cx="624" cy="576"/>
                <a:chOff x="768" y="1248"/>
                <a:chExt cx="624" cy="576"/>
              </a:xfrm>
            </p:grpSpPr>
            <p:sp>
              <p:nvSpPr>
                <p:cNvPr id="57" name="Oval 71"/>
                <p:cNvSpPr>
                  <a:spLocks noChangeArrowheads="1"/>
                </p:cNvSpPr>
                <p:nvPr/>
              </p:nvSpPr>
              <p:spPr bwMode="auto">
                <a:xfrm>
                  <a:off x="816" y="1248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58" name="Oval 72"/>
                <p:cNvSpPr>
                  <a:spLocks noChangeArrowheads="1"/>
                </p:cNvSpPr>
                <p:nvPr/>
              </p:nvSpPr>
              <p:spPr bwMode="auto">
                <a:xfrm>
                  <a:off x="864" y="139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59" name="Oval 73"/>
                <p:cNvSpPr>
                  <a:spLocks noChangeArrowheads="1"/>
                </p:cNvSpPr>
                <p:nvPr/>
              </p:nvSpPr>
              <p:spPr bwMode="auto">
                <a:xfrm>
                  <a:off x="1056" y="1440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60" name="Oval 74"/>
                <p:cNvSpPr>
                  <a:spLocks noChangeArrowheads="1"/>
                </p:cNvSpPr>
                <p:nvPr/>
              </p:nvSpPr>
              <p:spPr bwMode="auto">
                <a:xfrm>
                  <a:off x="1056" y="1584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61" name="Oval 75"/>
                <p:cNvSpPr>
                  <a:spLocks noChangeArrowheads="1"/>
                </p:cNvSpPr>
                <p:nvPr/>
              </p:nvSpPr>
              <p:spPr bwMode="auto">
                <a:xfrm>
                  <a:off x="1200" y="163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62" name="Oval 76"/>
                <p:cNvSpPr>
                  <a:spLocks noChangeArrowheads="1"/>
                </p:cNvSpPr>
                <p:nvPr/>
              </p:nvSpPr>
              <p:spPr bwMode="auto">
                <a:xfrm>
                  <a:off x="1296" y="1728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63" name="Line 77"/>
                <p:cNvSpPr>
                  <a:spLocks noChangeShapeType="1"/>
                </p:cNvSpPr>
                <p:nvPr/>
              </p:nvSpPr>
              <p:spPr bwMode="auto">
                <a:xfrm>
                  <a:off x="768" y="1248"/>
                  <a:ext cx="62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182"/>
              <p:cNvGrpSpPr>
                <a:grpSpLocks/>
              </p:cNvGrpSpPr>
              <p:nvPr/>
            </p:nvGrpSpPr>
            <p:grpSpPr bwMode="auto">
              <a:xfrm rot="-2641217">
                <a:off x="2688" y="1260"/>
                <a:ext cx="624" cy="576"/>
                <a:chOff x="3984" y="768"/>
                <a:chExt cx="624" cy="576"/>
              </a:xfrm>
            </p:grpSpPr>
            <p:sp>
              <p:nvSpPr>
                <p:cNvPr id="50" name="Oval 183"/>
                <p:cNvSpPr>
                  <a:spLocks noChangeArrowheads="1"/>
                </p:cNvSpPr>
                <p:nvPr/>
              </p:nvSpPr>
              <p:spPr bwMode="auto">
                <a:xfrm>
                  <a:off x="4032" y="768"/>
                  <a:ext cx="48" cy="48"/>
                </a:xfrm>
                <a:prstGeom prst="ellipse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51" name="Oval 184"/>
                <p:cNvSpPr>
                  <a:spLocks noChangeArrowheads="1"/>
                </p:cNvSpPr>
                <p:nvPr/>
              </p:nvSpPr>
              <p:spPr bwMode="auto">
                <a:xfrm>
                  <a:off x="4080" y="912"/>
                  <a:ext cx="48" cy="48"/>
                </a:xfrm>
                <a:prstGeom prst="ellipse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52" name="Oval 185"/>
                <p:cNvSpPr>
                  <a:spLocks noChangeArrowheads="1"/>
                </p:cNvSpPr>
                <p:nvPr/>
              </p:nvSpPr>
              <p:spPr bwMode="auto">
                <a:xfrm>
                  <a:off x="4272" y="960"/>
                  <a:ext cx="48" cy="48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53" name="Oval 186"/>
                <p:cNvSpPr>
                  <a:spLocks noChangeArrowheads="1"/>
                </p:cNvSpPr>
                <p:nvPr/>
              </p:nvSpPr>
              <p:spPr bwMode="auto">
                <a:xfrm>
                  <a:off x="4272" y="1104"/>
                  <a:ext cx="48" cy="48"/>
                </a:xfrm>
                <a:prstGeom prst="ellipse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54" name="Oval 187"/>
                <p:cNvSpPr>
                  <a:spLocks noChangeArrowheads="1"/>
                </p:cNvSpPr>
                <p:nvPr/>
              </p:nvSpPr>
              <p:spPr bwMode="auto">
                <a:xfrm>
                  <a:off x="4416" y="1152"/>
                  <a:ext cx="48" cy="48"/>
                </a:xfrm>
                <a:prstGeom prst="ellipse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55" name="Oval 188"/>
                <p:cNvSpPr>
                  <a:spLocks noChangeArrowheads="1"/>
                </p:cNvSpPr>
                <p:nvPr/>
              </p:nvSpPr>
              <p:spPr bwMode="auto">
                <a:xfrm>
                  <a:off x="4512" y="1248"/>
                  <a:ext cx="48" cy="48"/>
                </a:xfrm>
                <a:prstGeom prst="ellipse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56" name="Line 189"/>
                <p:cNvSpPr>
                  <a:spLocks noChangeShapeType="1"/>
                </p:cNvSpPr>
                <p:nvPr/>
              </p:nvSpPr>
              <p:spPr bwMode="auto">
                <a:xfrm>
                  <a:off x="3984" y="768"/>
                  <a:ext cx="624" cy="576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190"/>
              <p:cNvGrpSpPr>
                <a:grpSpLocks/>
              </p:cNvGrpSpPr>
              <p:nvPr/>
            </p:nvGrpSpPr>
            <p:grpSpPr bwMode="auto">
              <a:xfrm rot="-2548433">
                <a:off x="2640" y="1296"/>
                <a:ext cx="624" cy="576"/>
                <a:chOff x="960" y="1152"/>
                <a:chExt cx="624" cy="576"/>
              </a:xfrm>
            </p:grpSpPr>
            <p:sp>
              <p:nvSpPr>
                <p:cNvPr id="43" name="Oval 191"/>
                <p:cNvSpPr>
                  <a:spLocks noChangeArrowheads="1"/>
                </p:cNvSpPr>
                <p:nvPr/>
              </p:nvSpPr>
              <p:spPr bwMode="auto">
                <a:xfrm>
                  <a:off x="1008" y="115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44" name="Oval 192"/>
                <p:cNvSpPr>
                  <a:spLocks noChangeArrowheads="1"/>
                </p:cNvSpPr>
                <p:nvPr/>
              </p:nvSpPr>
              <p:spPr bwMode="auto">
                <a:xfrm>
                  <a:off x="1056" y="1296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45" name="Oval 193"/>
                <p:cNvSpPr>
                  <a:spLocks noChangeArrowheads="1"/>
                </p:cNvSpPr>
                <p:nvPr/>
              </p:nvSpPr>
              <p:spPr bwMode="auto">
                <a:xfrm>
                  <a:off x="1248" y="1344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46" name="Oval 194"/>
                <p:cNvSpPr>
                  <a:spLocks noChangeArrowheads="1"/>
                </p:cNvSpPr>
                <p:nvPr/>
              </p:nvSpPr>
              <p:spPr bwMode="auto">
                <a:xfrm>
                  <a:off x="1248" y="1488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47" name="Oval 195"/>
                <p:cNvSpPr>
                  <a:spLocks noChangeArrowheads="1"/>
                </p:cNvSpPr>
                <p:nvPr/>
              </p:nvSpPr>
              <p:spPr bwMode="auto">
                <a:xfrm>
                  <a:off x="1392" y="1536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48" name="Oval 196"/>
                <p:cNvSpPr>
                  <a:spLocks noChangeArrowheads="1"/>
                </p:cNvSpPr>
                <p:nvPr/>
              </p:nvSpPr>
              <p:spPr bwMode="auto">
                <a:xfrm>
                  <a:off x="1488" y="1632"/>
                  <a:ext cx="48" cy="48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49" name="Line 197"/>
                <p:cNvSpPr>
                  <a:spLocks noChangeShapeType="1"/>
                </p:cNvSpPr>
                <p:nvPr/>
              </p:nvSpPr>
              <p:spPr bwMode="auto">
                <a:xfrm>
                  <a:off x="960" y="1152"/>
                  <a:ext cx="624" cy="57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" name="Group 198"/>
            <p:cNvGrpSpPr>
              <a:grpSpLocks/>
            </p:cNvGrpSpPr>
            <p:nvPr/>
          </p:nvGrpSpPr>
          <p:grpSpPr bwMode="auto">
            <a:xfrm rot="8210858">
              <a:off x="6477000" y="1657350"/>
              <a:ext cx="990600" cy="914400"/>
              <a:chOff x="768" y="1248"/>
              <a:chExt cx="624" cy="576"/>
            </a:xfrm>
          </p:grpSpPr>
          <p:sp>
            <p:nvSpPr>
              <p:cNvPr id="33" name="Oval 199"/>
              <p:cNvSpPr>
                <a:spLocks noChangeArrowheads="1"/>
              </p:cNvSpPr>
              <p:nvPr/>
            </p:nvSpPr>
            <p:spPr bwMode="auto">
              <a:xfrm>
                <a:off x="816" y="124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4" name="Oval 200"/>
              <p:cNvSpPr>
                <a:spLocks noChangeArrowheads="1"/>
              </p:cNvSpPr>
              <p:nvPr/>
            </p:nvSpPr>
            <p:spPr bwMode="auto">
              <a:xfrm>
                <a:off x="864" y="139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5" name="Oval 201"/>
              <p:cNvSpPr>
                <a:spLocks noChangeArrowheads="1"/>
              </p:cNvSpPr>
              <p:nvPr/>
            </p:nvSpPr>
            <p:spPr bwMode="auto">
              <a:xfrm>
                <a:off x="1056" y="144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6" name="Oval 202"/>
              <p:cNvSpPr>
                <a:spLocks noChangeArrowheads="1"/>
              </p:cNvSpPr>
              <p:nvPr/>
            </p:nvSpPr>
            <p:spPr bwMode="auto">
              <a:xfrm>
                <a:off x="1056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7" name="Oval 203"/>
              <p:cNvSpPr>
                <a:spLocks noChangeArrowheads="1"/>
              </p:cNvSpPr>
              <p:nvPr/>
            </p:nvSpPr>
            <p:spPr bwMode="auto">
              <a:xfrm>
                <a:off x="1200" y="163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8" name="Oval 204"/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9" name="Line 205"/>
              <p:cNvSpPr>
                <a:spLocks noChangeShapeType="1"/>
              </p:cNvSpPr>
              <p:nvPr/>
            </p:nvSpPr>
            <p:spPr bwMode="auto">
              <a:xfrm>
                <a:off x="768" y="1248"/>
                <a:ext cx="62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21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Example… </a:t>
            </a:r>
            <a:endParaRPr 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40660" y="871538"/>
            <a:ext cx="8328211" cy="555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smtClean="0"/>
              <a:t>An </a:t>
            </a:r>
            <a:r>
              <a:rPr lang="en-US" altLang="en-US" sz="2000" dirty="0"/>
              <a:t>animal scientist wishes to examine </a:t>
            </a:r>
            <a:r>
              <a:rPr lang="en-US" altLang="en-US" sz="2000" dirty="0" smtClean="0"/>
              <a:t>impact </a:t>
            </a:r>
            <a:r>
              <a:rPr lang="en-US" altLang="en-US" sz="2000" dirty="0"/>
              <a:t>of </a:t>
            </a:r>
            <a:r>
              <a:rPr lang="en-US" altLang="en-US" sz="2000" dirty="0" smtClean="0"/>
              <a:t>new </a:t>
            </a:r>
            <a:r>
              <a:rPr lang="en-US" altLang="en-US" sz="2000" dirty="0"/>
              <a:t>dietary supplements on calf </a:t>
            </a:r>
            <a:r>
              <a:rPr lang="en-US" altLang="en-US" sz="2000" i="1" dirty="0"/>
              <a:t>weight gain</a:t>
            </a:r>
            <a:r>
              <a:rPr lang="en-US" altLang="en-US" sz="2000" dirty="0"/>
              <a:t> (response).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smtClean="0"/>
              <a:t>Three </a:t>
            </a:r>
            <a:r>
              <a:rPr lang="en-US" altLang="en-US" sz="2000" dirty="0"/>
              <a:t>treatments are defined: </a:t>
            </a:r>
            <a:endParaRPr lang="en-US" altLang="en-US" sz="2000" dirty="0" smtClean="0"/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000" i="1" dirty="0" smtClean="0"/>
              <a:t>standard diet</a:t>
            </a:r>
            <a:endParaRPr lang="en-US" altLang="en-US" sz="2000" dirty="0"/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000" i="1" dirty="0" smtClean="0"/>
              <a:t>standard </a:t>
            </a:r>
            <a:r>
              <a:rPr lang="en-US" altLang="en-US" sz="2000" i="1" dirty="0"/>
              <a:t>diet + supplement </a:t>
            </a:r>
            <a:r>
              <a:rPr lang="en-US" altLang="en-US" sz="2000" i="1" dirty="0" smtClean="0"/>
              <a:t>Q</a:t>
            </a:r>
            <a:endParaRPr lang="en-US" altLang="en-US" sz="2000" dirty="0"/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i="1" dirty="0" smtClean="0"/>
              <a:t>standard </a:t>
            </a:r>
            <a:r>
              <a:rPr lang="en-US" altLang="en-US" sz="2000" i="1" dirty="0"/>
              <a:t>diet + supplement R</a:t>
            </a:r>
            <a:r>
              <a:rPr lang="en-US" altLang="en-US" sz="2000" dirty="0"/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smtClean="0"/>
              <a:t>All </a:t>
            </a:r>
            <a:r>
              <a:rPr lang="en-US" altLang="en-US" sz="2000" dirty="0"/>
              <a:t>new calves from </a:t>
            </a:r>
            <a:r>
              <a:rPr lang="en-US" altLang="en-US" sz="2000" dirty="0" smtClean="0"/>
              <a:t>large </a:t>
            </a:r>
            <a:r>
              <a:rPr lang="en-US" altLang="en-US" sz="2000" dirty="0"/>
              <a:t>herd are </a:t>
            </a:r>
            <a:r>
              <a:rPr lang="en-US" altLang="en-US" sz="2000" dirty="0" smtClean="0"/>
              <a:t>study </a:t>
            </a:r>
            <a:r>
              <a:rPr lang="en-US" altLang="en-US" sz="2000" dirty="0"/>
              <a:t>units. </a:t>
            </a:r>
            <a:r>
              <a:rPr lang="en-US" altLang="en-US" sz="2000" dirty="0" smtClean="0"/>
              <a:t>She </a:t>
            </a:r>
            <a:r>
              <a:rPr lang="en-US" altLang="en-US" sz="2000" dirty="0"/>
              <a:t>selects 30 calves </a:t>
            </a:r>
            <a:r>
              <a:rPr lang="en-US" altLang="en-US" sz="2000" dirty="0" smtClean="0"/>
              <a:t>and randomly assigns each </a:t>
            </a:r>
            <a:r>
              <a:rPr lang="en-US" altLang="en-US" sz="2000" dirty="0"/>
              <a:t>to </a:t>
            </a:r>
            <a:r>
              <a:rPr lang="en-US" altLang="en-US" sz="2000" dirty="0" smtClean="0"/>
              <a:t>three diets </a:t>
            </a:r>
            <a:r>
              <a:rPr lang="en-US" altLang="en-US" sz="2000" dirty="0"/>
              <a:t>(completely randomized design).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Initial </a:t>
            </a:r>
            <a:r>
              <a:rPr lang="en-US" altLang="en-US" sz="2000" b="1" dirty="0"/>
              <a:t>weights are recorded, then calves are placed </a:t>
            </a:r>
            <a:r>
              <a:rPr lang="en-US" altLang="en-US" sz="2000" b="1" dirty="0" smtClean="0"/>
              <a:t>on </a:t>
            </a:r>
            <a:r>
              <a:rPr lang="en-US" altLang="en-US" sz="2000" b="1" dirty="0"/>
              <a:t>diets</a:t>
            </a:r>
            <a:r>
              <a:rPr lang="en-US" altLang="en-US" sz="2000" dirty="0"/>
              <a:t>.  At </a:t>
            </a:r>
            <a:r>
              <a:rPr lang="en-US" altLang="en-US" sz="2000" dirty="0" smtClean="0"/>
              <a:t>end </a:t>
            </a:r>
            <a:r>
              <a:rPr lang="en-US" altLang="en-US" sz="2000" dirty="0"/>
              <a:t>of four </a:t>
            </a:r>
            <a:r>
              <a:rPr lang="en-US" altLang="en-US" sz="2000" dirty="0" smtClean="0"/>
              <a:t>weeks, final </a:t>
            </a:r>
            <a:r>
              <a:rPr lang="en-US" altLang="en-US" sz="2000" dirty="0"/>
              <a:t>weight is taken and weight gain is computed. 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 smtClean="0"/>
              <a:t>Simple </a:t>
            </a:r>
            <a:r>
              <a:rPr lang="en-US" altLang="en-US" sz="2000" dirty="0"/>
              <a:t>analysis of variance and associated multiple comparisons procedures indicate no significant differences in weight gain between </a:t>
            </a:r>
            <a:r>
              <a:rPr lang="en-US" altLang="en-US" sz="2000" dirty="0" smtClean="0"/>
              <a:t>two </a:t>
            </a:r>
            <a:r>
              <a:rPr lang="en-US" altLang="en-US" sz="2000" dirty="0"/>
              <a:t>supplementary diets, but big differences between the supplemental diets and </a:t>
            </a:r>
            <a:r>
              <a:rPr lang="en-US" altLang="en-US" sz="2000" dirty="0" smtClean="0"/>
              <a:t>standard </a:t>
            </a:r>
            <a:r>
              <a:rPr lang="en-US" altLang="en-US" sz="2000" dirty="0"/>
              <a:t>diet.  </a:t>
            </a:r>
          </a:p>
        </p:txBody>
      </p:sp>
    </p:spTree>
    <p:extLst>
      <p:ext uri="{BB962C8B-B14F-4D97-AF65-F5344CB8AC3E}">
        <p14:creationId xmlns:p14="http://schemas.microsoft.com/office/powerpoint/2010/main" val="244853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ANOVA Results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6846" y="5442426"/>
            <a:ext cx="81847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Simple ANOVA of a one-way classification </a:t>
            </a:r>
            <a:r>
              <a:rPr lang="en-US" altLang="en-US" sz="2400" b="1" dirty="0" smtClean="0"/>
              <a:t>suggests </a:t>
            </a:r>
            <a:r>
              <a:rPr lang="en-US" altLang="en-US" sz="2400" b="1" dirty="0"/>
              <a:t>no difference between Supplements Q and R but both different from Standard diet.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87413" y="1017497"/>
            <a:ext cx="7369175" cy="4525962"/>
            <a:chOff x="690563" y="1497013"/>
            <a:chExt cx="7369175" cy="4525962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690563" y="2139950"/>
              <a:ext cx="7146925" cy="3883025"/>
              <a:chOff x="435" y="1348"/>
              <a:chExt cx="4502" cy="2446"/>
            </a:xfrm>
          </p:grpSpPr>
          <p:sp>
            <p:nvSpPr>
              <p:cNvPr id="30" name="Text Box 14"/>
              <p:cNvSpPr txBox="1">
                <a:spLocks noChangeArrowheads="1"/>
              </p:cNvSpPr>
              <p:nvPr/>
            </p:nvSpPr>
            <p:spPr bwMode="auto">
              <a:xfrm>
                <a:off x="435" y="3561"/>
                <a:ext cx="450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en-US" altLang="en-US" dirty="0"/>
              </a:p>
            </p:txBody>
          </p:sp>
          <p:sp>
            <p:nvSpPr>
              <p:cNvPr id="31" name="Line 15"/>
              <p:cNvSpPr>
                <a:spLocks noChangeShapeType="1"/>
              </p:cNvSpPr>
              <p:nvPr/>
            </p:nvSpPr>
            <p:spPr bwMode="auto">
              <a:xfrm flipH="1">
                <a:off x="2725" y="1408"/>
                <a:ext cx="9" cy="210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 flipH="1">
                <a:off x="1541" y="1348"/>
                <a:ext cx="9" cy="2103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217613" y="1497013"/>
              <a:ext cx="6842125" cy="3986212"/>
              <a:chOff x="1217613" y="1497013"/>
              <a:chExt cx="6842125" cy="3986212"/>
            </a:xfrm>
          </p:grpSpPr>
          <p:sp>
            <p:nvSpPr>
              <p:cNvPr id="19" name="Line 3"/>
              <p:cNvSpPr>
                <a:spLocks noChangeShapeType="1"/>
              </p:cNvSpPr>
              <p:nvPr/>
            </p:nvSpPr>
            <p:spPr bwMode="auto">
              <a:xfrm>
                <a:off x="1217613" y="1825625"/>
                <a:ext cx="0" cy="36576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4"/>
              <p:cNvSpPr>
                <a:spLocks noChangeShapeType="1"/>
              </p:cNvSpPr>
              <p:nvPr/>
            </p:nvSpPr>
            <p:spPr bwMode="auto">
              <a:xfrm>
                <a:off x="1217613" y="2816225"/>
                <a:ext cx="4876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5"/>
              <p:cNvSpPr>
                <a:spLocks noChangeShapeType="1"/>
              </p:cNvSpPr>
              <p:nvPr/>
            </p:nvSpPr>
            <p:spPr bwMode="auto">
              <a:xfrm>
                <a:off x="1217613" y="3806825"/>
                <a:ext cx="4876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6"/>
              <p:cNvSpPr>
                <a:spLocks noChangeShapeType="1"/>
              </p:cNvSpPr>
              <p:nvPr/>
            </p:nvSpPr>
            <p:spPr bwMode="auto">
              <a:xfrm>
                <a:off x="1217613" y="5026025"/>
                <a:ext cx="4876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2878138" y="1497013"/>
                <a:ext cx="2357437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en-US" dirty="0"/>
                  <a:t>Average Weight Gain</a:t>
                </a:r>
              </a:p>
              <a:p>
                <a:r>
                  <a:rPr lang="en-US" altLang="en-US" dirty="0"/>
                  <a:t>(Response g/day)</a:t>
                </a:r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6230938" y="2563813"/>
                <a:ext cx="1111250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en-US" dirty="0"/>
                  <a:t>Standard</a:t>
                </a:r>
              </a:p>
              <a:p>
                <a:r>
                  <a:rPr lang="en-US" altLang="en-US" dirty="0"/>
                  <a:t>Diet</a:t>
                </a: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6154738" y="3554413"/>
                <a:ext cx="184150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en-US"/>
                  <a:t>+ Supplement Q</a:t>
                </a:r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/>
            </p:nvSpPr>
            <p:spPr bwMode="auto">
              <a:xfrm>
                <a:off x="6230938" y="4849813"/>
                <a:ext cx="182880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en-US"/>
                  <a:t>+ Supplement R</a:t>
                </a:r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1811338" y="2259013"/>
                <a:ext cx="1492250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en-US"/>
                  <a:t>     xx </a:t>
                </a:r>
              </a:p>
              <a:p>
                <a:r>
                  <a:rPr lang="en-US" altLang="en-US"/>
                  <a:t>x   xx  x x  xx</a:t>
                </a:r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auto">
              <a:xfrm>
                <a:off x="3563938" y="3249613"/>
                <a:ext cx="1314450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en-US"/>
                  <a:t>    xxx </a:t>
                </a:r>
              </a:p>
              <a:p>
                <a:r>
                  <a:rPr lang="en-US" altLang="en-US"/>
                  <a:t>    xxx x  xx</a:t>
                </a:r>
              </a:p>
            </p:txBody>
          </p:sp>
          <p:sp>
            <p:nvSpPr>
              <p:cNvPr id="29" name="Rectangle 13"/>
              <p:cNvSpPr>
                <a:spLocks noChangeArrowheads="1"/>
              </p:cNvSpPr>
              <p:nvPr/>
            </p:nvSpPr>
            <p:spPr bwMode="auto">
              <a:xfrm>
                <a:off x="3640138" y="4468813"/>
                <a:ext cx="1365250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en-US"/>
                  <a:t>      xx     x</a:t>
                </a:r>
              </a:p>
              <a:p>
                <a:r>
                  <a:rPr lang="en-US" altLang="en-US"/>
                  <a:t>x x xx  x x 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4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Weights</a:t>
            </a:r>
            <a:endParaRPr lang="en-US" dirty="0"/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469900" y="5472113"/>
            <a:ext cx="8324476" cy="83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Plotting of </a:t>
            </a:r>
            <a:r>
              <a:rPr lang="en-US" altLang="en-US" sz="2400" b="1" dirty="0" smtClean="0"/>
              <a:t>initial </a:t>
            </a:r>
            <a:r>
              <a:rPr lang="en-US" altLang="en-US" sz="2400" b="1" dirty="0"/>
              <a:t>weights by group shows that </a:t>
            </a:r>
            <a:r>
              <a:rPr lang="en-US" altLang="en-US" sz="2400" b="1" dirty="0" smtClean="0"/>
              <a:t>groups </a:t>
            </a:r>
            <a:r>
              <a:rPr lang="en-US" altLang="en-US" sz="2400" b="1" dirty="0"/>
              <a:t>were not equal when it came to initial weights.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1075" y="1085850"/>
            <a:ext cx="6842125" cy="3986212"/>
            <a:chOff x="914400" y="1423988"/>
            <a:chExt cx="6842125" cy="3986212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914400" y="1752600"/>
              <a:ext cx="0" cy="3657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914400" y="2743200"/>
              <a:ext cx="4876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914400" y="3733800"/>
              <a:ext cx="4876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914400" y="4953000"/>
              <a:ext cx="4876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574925" y="1423988"/>
              <a:ext cx="1492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Initial Weight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5927725" y="2490788"/>
              <a:ext cx="11112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Standard</a:t>
              </a:r>
            </a:p>
            <a:p>
              <a:r>
                <a:rPr lang="en-US" altLang="en-US"/>
                <a:t>Diet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5851525" y="3481388"/>
              <a:ext cx="18415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+ Supplement Q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927725" y="4776788"/>
              <a:ext cx="1828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+ Supplement R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2346325" y="2185988"/>
              <a:ext cx="14287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     xx  x</a:t>
              </a:r>
            </a:p>
            <a:p>
              <a:r>
                <a:rPr lang="en-US" altLang="en-US"/>
                <a:t>x   xx  x x xx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736725" y="3176588"/>
              <a:ext cx="14160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    xx </a:t>
              </a:r>
            </a:p>
            <a:p>
              <a:r>
                <a:rPr lang="en-US" altLang="en-US"/>
                <a:t>x  xxxx x  xx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3336925" y="4395788"/>
              <a:ext cx="13017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      x   x x</a:t>
              </a:r>
            </a:p>
            <a:p>
              <a:r>
                <a:rPr lang="en-US" altLang="en-US"/>
                <a:t>xx xx  x x x</a:t>
              </a:r>
            </a:p>
          </p:txBody>
        </p:sp>
        <p:grpSp>
          <p:nvGrpSpPr>
            <p:cNvPr id="16" name="Group 18"/>
            <p:cNvGrpSpPr>
              <a:grpSpLocks/>
            </p:cNvGrpSpPr>
            <p:nvPr/>
          </p:nvGrpSpPr>
          <p:grpSpPr bwMode="auto">
            <a:xfrm>
              <a:off x="2298701" y="1930400"/>
              <a:ext cx="1655763" cy="3381375"/>
              <a:chOff x="1448" y="1216"/>
              <a:chExt cx="1043" cy="2130"/>
            </a:xfrm>
          </p:grpSpPr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>
                <a:off x="1884" y="1216"/>
                <a:ext cx="0" cy="213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482" y="2510"/>
                <a:ext cx="9" cy="83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 flipH="1">
                <a:off x="1448" y="1988"/>
                <a:ext cx="19" cy="131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15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Weight Gain and Age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2718" y="4662571"/>
            <a:ext cx="823856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If animals come into </a:t>
            </a:r>
            <a:r>
              <a:rPr lang="en-US" altLang="en-US" sz="2400" b="1" dirty="0" smtClean="0"/>
              <a:t>study </a:t>
            </a:r>
            <a:r>
              <a:rPr lang="en-US" altLang="en-US" sz="2400" b="1" dirty="0"/>
              <a:t>at different ages, they have different initial weights and are at different points on </a:t>
            </a:r>
            <a:r>
              <a:rPr lang="en-US" altLang="en-US" sz="2400" b="1" dirty="0" smtClean="0"/>
              <a:t>growth </a:t>
            </a:r>
            <a:r>
              <a:rPr lang="en-US" altLang="en-US" sz="2400" b="1" dirty="0"/>
              <a:t>curve. </a:t>
            </a:r>
            <a:endParaRPr lang="en-US" altLang="en-US" sz="2400" b="1" dirty="0" smtClean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Expected </a:t>
            </a:r>
            <a:r>
              <a:rPr lang="en-US" altLang="en-US" sz="2400" b="1" dirty="0"/>
              <a:t>weight gains will be different depending on age at entry into study.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66006" y="1039896"/>
            <a:ext cx="7011988" cy="3622675"/>
            <a:chOff x="1463675" y="1622425"/>
            <a:chExt cx="7011988" cy="3622675"/>
          </a:xfrm>
        </p:grpSpPr>
        <p:sp>
          <p:nvSpPr>
            <p:cNvPr id="5" name="Line 8"/>
            <p:cNvSpPr>
              <a:spLocks noChangeShapeType="1"/>
            </p:cNvSpPr>
            <p:nvPr/>
          </p:nvSpPr>
          <p:spPr bwMode="auto">
            <a:xfrm>
              <a:off x="3305175" y="1865313"/>
              <a:ext cx="0" cy="2971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9"/>
            <p:cNvSpPr>
              <a:spLocks noChangeShapeType="1"/>
            </p:cNvSpPr>
            <p:nvPr/>
          </p:nvSpPr>
          <p:spPr bwMode="auto">
            <a:xfrm flipV="1">
              <a:off x="3294063" y="4783138"/>
              <a:ext cx="3238500" cy="952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2457450" y="1622425"/>
              <a:ext cx="13525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 dirty="0"/>
                <a:t>Weight (kg)</a:t>
              </a:r>
            </a:p>
          </p:txBody>
        </p:sp>
        <p:sp>
          <p:nvSpPr>
            <p:cNvPr id="8" name="Arc 11"/>
            <p:cNvSpPr>
              <a:spLocks/>
            </p:cNvSpPr>
            <p:nvPr/>
          </p:nvSpPr>
          <p:spPr bwMode="auto">
            <a:xfrm>
              <a:off x="3286125" y="1998663"/>
              <a:ext cx="2843213" cy="2525712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5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2"/>
            <p:cNvSpPr>
              <a:spLocks noChangeShapeType="1"/>
            </p:cNvSpPr>
            <p:nvPr/>
          </p:nvSpPr>
          <p:spPr bwMode="auto">
            <a:xfrm flipH="1">
              <a:off x="3805238" y="4470400"/>
              <a:ext cx="15875" cy="428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4983163" y="3768725"/>
              <a:ext cx="6350" cy="1158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5999163" y="2663825"/>
              <a:ext cx="0" cy="23368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3141663" y="4465638"/>
              <a:ext cx="7508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>
              <a:off x="3098800" y="4006850"/>
              <a:ext cx="1870075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" name="Object 18"/>
            <p:cNvGraphicFramePr>
              <a:graphicFrameLocks/>
            </p:cNvGraphicFramePr>
            <p:nvPr>
              <p:extLst/>
            </p:nvPr>
          </p:nvGraphicFramePr>
          <p:xfrm>
            <a:off x="2530475" y="3689350"/>
            <a:ext cx="512763" cy="581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76" name="Equation" r:id="rId3" imgW="241200" imgH="279360" progId="Equation.2">
                    <p:embed/>
                  </p:oleObj>
                </mc:Choice>
                <mc:Fallback>
                  <p:oleObj name="Equation" r:id="rId3" imgW="241200" imgH="279360" progId="Equation.2">
                    <p:embed/>
                    <p:pic>
                      <p:nvPicPr>
                        <p:cNvPr id="14" name="Object 1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0475" y="3689350"/>
                          <a:ext cx="512763" cy="581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5272088" y="4878388"/>
              <a:ext cx="565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age</a:t>
              </a:r>
            </a:p>
          </p:txBody>
        </p:sp>
        <p:graphicFrame>
          <p:nvGraphicFramePr>
            <p:cNvPr id="16" name="Object 22"/>
            <p:cNvGraphicFramePr>
              <a:graphicFrameLocks/>
            </p:cNvGraphicFramePr>
            <p:nvPr>
              <p:extLst/>
            </p:nvPr>
          </p:nvGraphicFramePr>
          <p:xfrm>
            <a:off x="2536825" y="4246563"/>
            <a:ext cx="439738" cy="590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77" name="Equation" r:id="rId5" imgW="203040" imgH="279360" progId="Equation.2">
                    <p:embed/>
                  </p:oleObj>
                </mc:Choice>
                <mc:Fallback>
                  <p:oleObj name="Equation" r:id="rId5" imgW="203040" imgH="279360" progId="Equation.2">
                    <p:embed/>
                    <p:pic>
                      <p:nvPicPr>
                        <p:cNvPr id="16" name="Object 2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6825" y="4246563"/>
                          <a:ext cx="439738" cy="590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23"/>
            <p:cNvGraphicFramePr>
              <a:graphicFrameLocks/>
            </p:cNvGraphicFramePr>
            <p:nvPr>
              <p:extLst/>
            </p:nvPr>
          </p:nvGraphicFramePr>
          <p:xfrm>
            <a:off x="6881813" y="3770313"/>
            <a:ext cx="485775" cy="581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78" name="Equation" r:id="rId7" imgW="228600" imgH="279360" progId="Equation.DSMT4">
                    <p:embed/>
                  </p:oleObj>
                </mc:Choice>
                <mc:Fallback>
                  <p:oleObj name="Equation" r:id="rId7" imgW="228600" imgH="279360" progId="Equation.DSMT4">
                    <p:embed/>
                    <p:pic>
                      <p:nvPicPr>
                        <p:cNvPr id="17" name="Object 2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81813" y="3770313"/>
                          <a:ext cx="485775" cy="58102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33"/>
            <p:cNvGraphicFramePr>
              <a:graphicFrameLocks/>
            </p:cNvGraphicFramePr>
            <p:nvPr>
              <p:extLst/>
            </p:nvPr>
          </p:nvGraphicFramePr>
          <p:xfrm>
            <a:off x="1463675" y="4017963"/>
            <a:ext cx="800100" cy="623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79" name="Equation" r:id="rId9" imgW="380880" imgH="304560" progId="Equation.2">
                    <p:embed/>
                  </p:oleObj>
                </mc:Choice>
                <mc:Fallback>
                  <p:oleObj name="Equation" r:id="rId9" imgW="380880" imgH="304560" progId="Equation.2">
                    <p:embed/>
                    <p:pic>
                      <p:nvPicPr>
                        <p:cNvPr id="18" name="Object 3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3675" y="4017963"/>
                          <a:ext cx="800100" cy="6238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24"/>
            <p:cNvGraphicFramePr>
              <a:graphicFrameLocks/>
            </p:cNvGraphicFramePr>
            <p:nvPr>
              <p:extLst/>
            </p:nvPr>
          </p:nvGraphicFramePr>
          <p:xfrm>
            <a:off x="6867525" y="2570163"/>
            <a:ext cx="503238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80" name="Equation" r:id="rId11" imgW="241200" imgH="279360" progId="Equation.2">
                    <p:embed/>
                  </p:oleObj>
                </mc:Choice>
                <mc:Fallback>
                  <p:oleObj name="Equation" r:id="rId11" imgW="241200" imgH="279360" progId="Equation.2">
                    <p:embed/>
                    <p:pic>
                      <p:nvPicPr>
                        <p:cNvPr id="19" name="Object 2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7525" y="2570163"/>
                          <a:ext cx="503238" cy="57150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35"/>
            <p:cNvGraphicFramePr>
              <a:graphicFrameLocks/>
            </p:cNvGraphicFramePr>
            <p:nvPr>
              <p:extLst/>
            </p:nvPr>
          </p:nvGraphicFramePr>
          <p:xfrm>
            <a:off x="7781925" y="3195638"/>
            <a:ext cx="693738" cy="519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81" name="Equation" r:id="rId13" imgW="330120" imgH="253800" progId="Equation.DSMT4">
                    <p:embed/>
                  </p:oleObj>
                </mc:Choice>
                <mc:Fallback>
                  <p:oleObj name="Equation" r:id="rId13" imgW="330120" imgH="253800" progId="Equation.DSMT4">
                    <p:embed/>
                    <p:pic>
                      <p:nvPicPr>
                        <p:cNvPr id="20" name="Object 3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81925" y="3195638"/>
                          <a:ext cx="693738" cy="519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773613" y="3817938"/>
              <a:ext cx="6350" cy="1158875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42"/>
            <p:cNvSpPr>
              <a:spLocks noChangeShapeType="1"/>
            </p:cNvSpPr>
            <p:nvPr/>
          </p:nvSpPr>
          <p:spPr bwMode="auto">
            <a:xfrm>
              <a:off x="4789488" y="4151313"/>
              <a:ext cx="191611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43"/>
            <p:cNvSpPr>
              <a:spLocks noChangeShapeType="1"/>
            </p:cNvSpPr>
            <p:nvPr/>
          </p:nvSpPr>
          <p:spPr bwMode="auto">
            <a:xfrm>
              <a:off x="5972175" y="2779713"/>
              <a:ext cx="798513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4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of Initial Weight to Weight Gain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4445" y="5177589"/>
            <a:ext cx="8328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If we disregard </a:t>
            </a:r>
            <a:r>
              <a:rPr lang="en-US" altLang="en-US" sz="2400" b="1" dirty="0" smtClean="0"/>
              <a:t>age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animal and </a:t>
            </a:r>
            <a:r>
              <a:rPr lang="en-US" altLang="en-US" sz="2400" b="1" dirty="0"/>
              <a:t>focus on </a:t>
            </a:r>
            <a:r>
              <a:rPr lang="en-US" altLang="en-US" sz="2400" b="1" dirty="0" smtClean="0"/>
              <a:t>initial </a:t>
            </a:r>
            <a:r>
              <a:rPr lang="en-US" altLang="en-US" sz="2400" b="1" dirty="0"/>
              <a:t>weight, we see </a:t>
            </a:r>
            <a:r>
              <a:rPr lang="en-US" altLang="en-US" sz="2400" b="1" dirty="0" smtClean="0"/>
              <a:t>linear </a:t>
            </a:r>
            <a:r>
              <a:rPr lang="en-US" altLang="en-US" sz="2400" b="1" dirty="0"/>
              <a:t>relationship between initial weight and </a:t>
            </a:r>
            <a:r>
              <a:rPr lang="en-US" altLang="en-US" sz="2400" b="1" dirty="0" smtClean="0"/>
              <a:t>weight </a:t>
            </a:r>
            <a:r>
              <a:rPr lang="en-US" altLang="en-US" sz="2400" b="1" dirty="0"/>
              <a:t>gain expected.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097926" y="1036730"/>
            <a:ext cx="4921250" cy="3641725"/>
            <a:chOff x="2507" y="1098"/>
            <a:chExt cx="3100" cy="2294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2987" y="1170"/>
              <a:ext cx="0" cy="187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2980" y="3014"/>
              <a:ext cx="2018" cy="9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3144" y="1642"/>
              <a:ext cx="872" cy="12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5003" y="2646"/>
              <a:ext cx="604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 dirty="0"/>
                <a:t>Initial </a:t>
              </a:r>
            </a:p>
            <a:p>
              <a:pPr algn="ctr"/>
              <a:r>
                <a:rPr lang="en-US" altLang="en-US" dirty="0"/>
                <a:t>Weight </a:t>
              </a:r>
            </a:p>
            <a:p>
              <a:pPr algn="ctr"/>
              <a:r>
                <a:rPr lang="en-US" altLang="en-US" dirty="0"/>
                <a:t>(x)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034" y="1098"/>
              <a:ext cx="564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/>
                <a:t>Weight</a:t>
              </a:r>
            </a:p>
            <a:p>
              <a:pPr algn="ctr"/>
              <a:r>
                <a:rPr lang="en-US" altLang="en-US"/>
                <a:t>Gain</a:t>
              </a:r>
            </a:p>
            <a:p>
              <a:pPr algn="ctr"/>
              <a:r>
                <a:rPr lang="en-US" altLang="en-US"/>
                <a:t>(g/day)</a:t>
              </a:r>
            </a:p>
            <a:p>
              <a:pPr algn="ctr"/>
              <a:r>
                <a:rPr lang="en-US" altLang="en-US"/>
                <a:t>(Y)</a:t>
              </a:r>
            </a:p>
          </p:txBody>
        </p:sp>
        <p:graphicFrame>
          <p:nvGraphicFramePr>
            <p:cNvPr id="10" name="Object 10"/>
            <p:cNvGraphicFramePr>
              <a:graphicFrameLocks/>
            </p:cNvGraphicFramePr>
            <p:nvPr/>
          </p:nvGraphicFramePr>
          <p:xfrm>
            <a:off x="3268" y="2999"/>
            <a:ext cx="277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86" name="Equation" r:id="rId3" imgW="203040" imgH="279360" progId="Equation.2">
                    <p:embed/>
                  </p:oleObj>
                </mc:Choice>
                <mc:Fallback>
                  <p:oleObj name="Equation" r:id="rId3" imgW="203040" imgH="279360" progId="Equation.2">
                    <p:embed/>
                    <p:pic>
                      <p:nvPicPr>
                        <p:cNvPr id="10" name="Object 1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8" y="2999"/>
                          <a:ext cx="277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1"/>
            <p:cNvGraphicFramePr>
              <a:graphicFrameLocks/>
            </p:cNvGraphicFramePr>
            <p:nvPr/>
          </p:nvGraphicFramePr>
          <p:xfrm>
            <a:off x="3724" y="3026"/>
            <a:ext cx="306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87" name="Equation" r:id="rId5" imgW="228600" imgH="279360" progId="Equation.2">
                    <p:embed/>
                  </p:oleObj>
                </mc:Choice>
                <mc:Fallback>
                  <p:oleObj name="Equation" r:id="rId5" imgW="228600" imgH="279360" progId="Equation.2">
                    <p:embed/>
                    <p:pic>
                      <p:nvPicPr>
                        <p:cNvPr id="11" name="Object 1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4" y="3026"/>
                          <a:ext cx="306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2"/>
            <p:cNvGraphicFramePr>
              <a:graphicFrameLocks/>
            </p:cNvGraphicFramePr>
            <p:nvPr/>
          </p:nvGraphicFramePr>
          <p:xfrm>
            <a:off x="2517" y="2397"/>
            <a:ext cx="504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88" name="Equation" r:id="rId7" imgW="380880" imgH="304560" progId="Equation.2">
                    <p:embed/>
                  </p:oleObj>
                </mc:Choice>
                <mc:Fallback>
                  <p:oleObj name="Equation" r:id="rId7" imgW="380880" imgH="304560" progId="Equation.2">
                    <p:embed/>
                    <p:pic>
                      <p:nvPicPr>
                        <p:cNvPr id="12" name="Object 1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2397"/>
                          <a:ext cx="504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3"/>
            <p:cNvGraphicFramePr>
              <a:graphicFrameLocks/>
            </p:cNvGraphicFramePr>
            <p:nvPr/>
          </p:nvGraphicFramePr>
          <p:xfrm>
            <a:off x="2507" y="1601"/>
            <a:ext cx="494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89" name="Equation" r:id="rId9" imgW="380880" imgH="304560" progId="Equation.2">
                    <p:embed/>
                  </p:oleObj>
                </mc:Choice>
                <mc:Fallback>
                  <p:oleObj name="Equation" r:id="rId9" imgW="380880" imgH="304560" progId="Equation.2">
                    <p:embed/>
                    <p:pic>
                      <p:nvPicPr>
                        <p:cNvPr id="13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7" y="1601"/>
                          <a:ext cx="494" cy="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V="1">
              <a:off x="3389" y="2569"/>
              <a:ext cx="0" cy="4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H="1">
              <a:off x="2953" y="2569"/>
              <a:ext cx="4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3853" y="1869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H="1">
              <a:off x="2944" y="1878"/>
              <a:ext cx="9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17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Covariates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53" y="100853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Initial weight in the previous example is </a:t>
            </a:r>
            <a:r>
              <a:rPr lang="en-US" altLang="en-US" sz="2400" b="1" dirty="0" smtClean="0"/>
              <a:t>covariate.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If animal </a:t>
            </a:r>
            <a:r>
              <a:rPr lang="en-US" altLang="en-US" sz="2400" b="1" dirty="0"/>
              <a:t>scientist </a:t>
            </a:r>
            <a:r>
              <a:rPr lang="en-US" altLang="en-US" sz="2400" b="1" dirty="0" smtClean="0"/>
              <a:t>knew </a:t>
            </a:r>
            <a:r>
              <a:rPr lang="en-US" altLang="en-US" sz="2400" b="1" dirty="0"/>
              <a:t>calves were very variable in initial weight (or age), she could </a:t>
            </a:r>
            <a:r>
              <a:rPr lang="en-US" altLang="en-US" sz="2400" b="1" dirty="0" smtClean="0"/>
              <a:t>have:</a:t>
            </a:r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</a:pPr>
            <a:r>
              <a:rPr lang="en-US" altLang="en-US" sz="2200" dirty="0" smtClean="0"/>
              <a:t>Created </a:t>
            </a:r>
            <a:r>
              <a:rPr lang="en-US" altLang="en-US" sz="2200" dirty="0"/>
              <a:t>blocks of 3 or 6 equal weight animals, and randomized treatments to calves within these blocks.  </a:t>
            </a:r>
            <a:endParaRPr lang="en-US" altLang="en-US" sz="2200" dirty="0" smtClean="0"/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</a:pPr>
            <a:r>
              <a:rPr lang="en-US" altLang="en-US" sz="2200" dirty="0" smtClean="0"/>
              <a:t>This </a:t>
            </a:r>
            <a:r>
              <a:rPr lang="en-US" altLang="en-US" sz="2200" dirty="0"/>
              <a:t>would have entailed some cost in terms of time spent sorting the calves and then keeping track of block membership over the life of the study.  </a:t>
            </a:r>
            <a:endParaRPr lang="en-US" altLang="en-US" sz="2200" dirty="0" smtClean="0"/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</a:pPr>
            <a:r>
              <a:rPr lang="en-US" altLang="en-US" sz="2200" dirty="0" smtClean="0"/>
              <a:t>It </a:t>
            </a:r>
            <a:r>
              <a:rPr lang="en-US" altLang="en-US" sz="2200" dirty="0"/>
              <a:t>was much easier to simply record the calf initial weight and then use analysis of covariance for the final analysis.  </a:t>
            </a:r>
            <a:endParaRPr lang="en-US" altLang="en-US" sz="2200" dirty="0" smtClean="0"/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</a:pPr>
            <a:r>
              <a:rPr lang="en-US" altLang="en-US" sz="2200" dirty="0" smtClean="0"/>
              <a:t>In </a:t>
            </a:r>
            <a:r>
              <a:rPr lang="en-US" altLang="en-US" sz="2200" dirty="0"/>
              <a:t>many cases, due to the continuous nature of the covariate, blocking is just not feasible.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altLang="en-US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Expectations under H</a:t>
            </a:r>
            <a:r>
              <a:rPr lang="en-US" altLang="en-US" b="1" baseline="-25000" dirty="0"/>
              <a:t>o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27051" y="1137023"/>
            <a:ext cx="8089900" cy="3700463"/>
            <a:chOff x="334963" y="2463800"/>
            <a:chExt cx="8089900" cy="3700463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538288" y="2540000"/>
              <a:ext cx="0" cy="2971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538288" y="5511800"/>
              <a:ext cx="5943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1995488" y="2463800"/>
              <a:ext cx="4800600" cy="2590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7466013" y="4954588"/>
              <a:ext cx="958850" cy="915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/>
                <a:t>Initial </a:t>
              </a:r>
            </a:p>
            <a:p>
              <a:pPr algn="ctr"/>
              <a:r>
                <a:rPr lang="en-US" altLang="en-US"/>
                <a:t>Weight </a:t>
              </a:r>
            </a:p>
            <a:p>
              <a:pPr algn="ctr"/>
              <a:r>
                <a:rPr lang="en-US" altLang="en-US"/>
                <a:t>(x)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34963" y="2897188"/>
              <a:ext cx="1136650" cy="1465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/>
                <a:t>Expected</a:t>
              </a:r>
            </a:p>
            <a:p>
              <a:pPr algn="ctr"/>
              <a:r>
                <a:rPr lang="en-US" altLang="en-US"/>
                <a:t>Weight</a:t>
              </a:r>
            </a:p>
            <a:p>
              <a:pPr algn="ctr"/>
              <a:r>
                <a:rPr lang="en-US" altLang="en-US"/>
                <a:t>Gain</a:t>
              </a:r>
            </a:p>
            <a:p>
              <a:pPr algn="ctr"/>
              <a:r>
                <a:rPr lang="en-US" altLang="en-US"/>
                <a:t>(g/day)</a:t>
              </a:r>
            </a:p>
            <a:p>
              <a:pPr algn="ctr"/>
              <a:r>
                <a:rPr lang="en-US" altLang="en-US"/>
                <a:t>(Y)</a:t>
              </a: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V="1">
              <a:off x="4814888" y="3530600"/>
              <a:ext cx="0" cy="213360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H="1">
              <a:off x="1538288" y="3530600"/>
              <a:ext cx="327660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3494088" y="5797550"/>
              <a:ext cx="2571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Average Weight Animal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527051" y="5068047"/>
            <a:ext cx="79356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Under null hypothesis, if </a:t>
            </a:r>
            <a:r>
              <a:rPr lang="en-US" altLang="en-US" sz="2400" b="1" dirty="0"/>
              <a:t>all animals had come in with </a:t>
            </a:r>
            <a:r>
              <a:rPr lang="en-US" altLang="en-US" sz="2400" b="1" dirty="0" smtClean="0"/>
              <a:t>same </a:t>
            </a:r>
            <a:r>
              <a:rPr lang="en-US" altLang="en-US" sz="2400" b="1" dirty="0"/>
              <a:t>initial weight, </a:t>
            </a:r>
            <a:r>
              <a:rPr lang="en-US" altLang="en-US" sz="2400" b="1" dirty="0" smtClean="0"/>
              <a:t>all </a:t>
            </a:r>
            <a:r>
              <a:rPr lang="en-US" altLang="en-US" sz="2400" b="1" dirty="0"/>
              <a:t>three treatments would produce </a:t>
            </a:r>
            <a:r>
              <a:rPr lang="en-US" altLang="en-US" sz="2400" b="1" dirty="0" smtClean="0"/>
              <a:t>same </a:t>
            </a:r>
            <a:r>
              <a:rPr lang="en-US" altLang="en-US" sz="2400" b="1" dirty="0"/>
              <a:t>weight gain.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3028810" y="819149"/>
            <a:ext cx="2932112" cy="339196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1139825" indent="-10826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2541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684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827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 dirty="0" smtClean="0">
                <a:latin typeface="Arial" panose="020B0604020202020204" pitchFamily="34" charset="0"/>
              </a:rPr>
              <a:t>H</a:t>
            </a:r>
            <a:r>
              <a:rPr lang="en-US" altLang="en-US" sz="1600" b="1" baseline="-25000" dirty="0" smtClean="0">
                <a:latin typeface="Arial" panose="020B0604020202020204" pitchFamily="34" charset="0"/>
              </a:rPr>
              <a:t>o</a:t>
            </a:r>
            <a:r>
              <a:rPr lang="en-US" altLang="en-US" sz="1600" b="1" dirty="0">
                <a:latin typeface="Arial" panose="020B0604020202020204" pitchFamily="34" charset="0"/>
              </a:rPr>
              <a:t>: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No </a:t>
            </a:r>
            <a:r>
              <a:rPr lang="en-US" altLang="en-US" sz="1600" b="1" dirty="0">
                <a:latin typeface="Arial" panose="020B0604020202020204" pitchFamily="34" charset="0"/>
              </a:rPr>
              <a:t>treatment effects.</a:t>
            </a:r>
          </a:p>
        </p:txBody>
      </p:sp>
    </p:spTree>
    <p:extLst>
      <p:ext uri="{BB962C8B-B14F-4D97-AF65-F5344CB8AC3E}">
        <p14:creationId xmlns:p14="http://schemas.microsoft.com/office/powerpoint/2010/main" val="107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General Linear Model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2527" y="2492828"/>
                <a:ext cx="5412376" cy="135636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2527" y="2492828"/>
                <a:ext cx="5412376" cy="135636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4408715" y="2492828"/>
            <a:ext cx="866503" cy="160890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4807131" y="4101737"/>
            <a:ext cx="10889" cy="888274"/>
          </a:xfrm>
          <a:prstGeom prst="straightConnector1">
            <a:avLst/>
          </a:prstGeom>
          <a:noFill/>
          <a:ln w="60325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380718" y="5007427"/>
            <a:ext cx="6852826" cy="156966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Parameters</a:t>
            </a:r>
            <a:r>
              <a:rPr lang="en-US" sz="2400" dirty="0"/>
              <a:t> </a:t>
            </a:r>
            <a:endParaRPr lang="en-US" sz="2400" dirty="0" smtClean="0"/>
          </a:p>
          <a:p>
            <a:pPr algn="ctr"/>
            <a:r>
              <a:rPr lang="en-US" sz="2400" dirty="0" smtClean="0"/>
              <a:t>Quantifies </a:t>
            </a:r>
            <a:r>
              <a:rPr lang="en-US" sz="2400" dirty="0"/>
              <a:t>how much each predictor (X) independently influences </a:t>
            </a:r>
            <a:r>
              <a:rPr lang="en-US" sz="2400" dirty="0" smtClean="0"/>
              <a:t>dependent </a:t>
            </a:r>
            <a:r>
              <a:rPr lang="en-US" sz="2400" dirty="0"/>
              <a:t>variable (Y) </a:t>
            </a:r>
            <a:endParaRPr lang="en-US" sz="2400" b="1" dirty="0"/>
          </a:p>
          <a:p>
            <a:pPr algn="ctr"/>
            <a:r>
              <a:rPr lang="en-US" sz="2400" dirty="0"/>
              <a:t>(aka regression coefficient/beta weights)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492032" y="989149"/>
            <a:ext cx="8286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/>
              <a:t>Describes outcome (y) in terms of all its contributing factors (xβ) in a linear combination, while also accounting for contribution of error (e) </a:t>
            </a:r>
          </a:p>
        </p:txBody>
      </p:sp>
    </p:spTree>
    <p:extLst>
      <p:ext uri="{BB962C8B-B14F-4D97-AF65-F5344CB8AC3E}">
        <p14:creationId xmlns:p14="http://schemas.microsoft.com/office/powerpoint/2010/main" val="6982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Expectations under H</a:t>
            </a:r>
            <a:r>
              <a:rPr lang="en-US" altLang="en-US" b="1" baseline="-25000" dirty="0"/>
              <a:t>A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39713" y="856129"/>
            <a:ext cx="8664575" cy="4878387"/>
            <a:chOff x="219075" y="1576388"/>
            <a:chExt cx="8664575" cy="4878387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495425" y="2565400"/>
              <a:ext cx="28575" cy="3378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524000" y="5943600"/>
              <a:ext cx="5943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1752600" y="1828800"/>
              <a:ext cx="4800600" cy="2590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7451725" y="5386388"/>
              <a:ext cx="958850" cy="915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/>
                <a:t>Initial </a:t>
              </a:r>
            </a:p>
            <a:p>
              <a:pPr algn="ctr"/>
              <a:r>
                <a:rPr lang="en-US" altLang="en-US"/>
                <a:t>Weight </a:t>
              </a:r>
            </a:p>
            <a:p>
              <a:pPr algn="ctr"/>
              <a:r>
                <a:rPr lang="en-US" altLang="en-US"/>
                <a:t>(x)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19075" y="4316413"/>
              <a:ext cx="1136650" cy="1465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/>
                <a:t>Expected</a:t>
              </a:r>
            </a:p>
            <a:p>
              <a:pPr algn="ctr"/>
              <a:r>
                <a:rPr lang="en-US" altLang="en-US"/>
                <a:t>Weight</a:t>
              </a:r>
            </a:p>
            <a:p>
              <a:pPr algn="ctr"/>
              <a:r>
                <a:rPr lang="en-US" altLang="en-US"/>
                <a:t>Gain</a:t>
              </a:r>
            </a:p>
            <a:p>
              <a:pPr algn="ctr"/>
              <a:r>
                <a:rPr lang="en-US" altLang="en-US"/>
                <a:t>(g/day)</a:t>
              </a:r>
            </a:p>
            <a:p>
              <a:pPr algn="ctr"/>
              <a:r>
                <a:rPr lang="en-US" altLang="en-US"/>
                <a:t>(Y)</a:t>
              </a: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V="1">
              <a:off x="1828800" y="2286000"/>
              <a:ext cx="4800600" cy="2590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V="1">
              <a:off x="1981200" y="2743200"/>
              <a:ext cx="4800600" cy="2590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44"/>
            <p:cNvSpPr>
              <a:spLocks noChangeArrowheads="1"/>
            </p:cNvSpPr>
            <p:nvPr/>
          </p:nvSpPr>
          <p:spPr bwMode="auto">
            <a:xfrm>
              <a:off x="6889750" y="2566988"/>
              <a:ext cx="198913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en-US"/>
                <a:t>Standard Diet (c)</a:t>
              </a:r>
            </a:p>
          </p:txBody>
        </p:sp>
        <p:sp>
          <p:nvSpPr>
            <p:cNvPr id="13" name="Rectangle 45"/>
            <p:cNvSpPr>
              <a:spLocks noChangeArrowheads="1"/>
            </p:cNvSpPr>
            <p:nvPr/>
          </p:nvSpPr>
          <p:spPr bwMode="auto">
            <a:xfrm>
              <a:off x="6699250" y="1576388"/>
              <a:ext cx="21844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+ Supplement Q (q)</a:t>
              </a:r>
            </a:p>
          </p:txBody>
        </p:sp>
        <p:sp>
          <p:nvSpPr>
            <p:cNvPr id="14" name="Rectangle 46"/>
            <p:cNvSpPr>
              <a:spLocks noChangeArrowheads="1"/>
            </p:cNvSpPr>
            <p:nvPr/>
          </p:nvSpPr>
          <p:spPr bwMode="auto">
            <a:xfrm>
              <a:off x="6713538" y="2033588"/>
              <a:ext cx="21209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+ Supplement R (r)</a:t>
              </a:r>
            </a:p>
          </p:txBody>
        </p:sp>
        <p:sp>
          <p:nvSpPr>
            <p:cNvPr id="15" name="Line 48"/>
            <p:cNvSpPr>
              <a:spLocks noChangeShapeType="1"/>
            </p:cNvSpPr>
            <p:nvPr/>
          </p:nvSpPr>
          <p:spPr bwMode="auto">
            <a:xfrm flipH="1" flipV="1">
              <a:off x="4757738" y="2789238"/>
              <a:ext cx="14287" cy="3208337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49"/>
            <p:cNvSpPr>
              <a:spLocks noChangeShapeType="1"/>
            </p:cNvSpPr>
            <p:nvPr/>
          </p:nvSpPr>
          <p:spPr bwMode="auto">
            <a:xfrm flipH="1">
              <a:off x="1481138" y="3821113"/>
              <a:ext cx="327660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50"/>
            <p:cNvSpPr txBox="1">
              <a:spLocks noChangeArrowheads="1"/>
            </p:cNvSpPr>
            <p:nvPr/>
          </p:nvSpPr>
          <p:spPr bwMode="auto">
            <a:xfrm>
              <a:off x="3436938" y="6088063"/>
              <a:ext cx="25717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Average Weight Animal</a:t>
              </a:r>
            </a:p>
          </p:txBody>
        </p:sp>
        <p:sp>
          <p:nvSpPr>
            <p:cNvPr id="18" name="Line 51"/>
            <p:cNvSpPr>
              <a:spLocks noChangeShapeType="1"/>
            </p:cNvSpPr>
            <p:nvPr/>
          </p:nvSpPr>
          <p:spPr bwMode="auto">
            <a:xfrm flipH="1">
              <a:off x="1503363" y="3290888"/>
              <a:ext cx="327660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 flipH="1">
              <a:off x="1473200" y="2813050"/>
              <a:ext cx="327660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53"/>
            <p:cNvSpPr txBox="1">
              <a:spLocks noChangeArrowheads="1"/>
            </p:cNvSpPr>
            <p:nvPr/>
          </p:nvSpPr>
          <p:spPr bwMode="auto">
            <a:xfrm>
              <a:off x="808038" y="3635375"/>
              <a:ext cx="654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WG</a:t>
              </a:r>
              <a:r>
                <a:rPr lang="en-US" altLang="en-US" baseline="-25000"/>
                <a:t>s</a:t>
              </a:r>
            </a:p>
          </p:txBody>
        </p:sp>
        <p:sp>
          <p:nvSpPr>
            <p:cNvPr id="21" name="Text Box 54"/>
            <p:cNvSpPr txBox="1">
              <a:spLocks noChangeArrowheads="1"/>
            </p:cNvSpPr>
            <p:nvPr/>
          </p:nvSpPr>
          <p:spPr bwMode="auto">
            <a:xfrm>
              <a:off x="684213" y="2670175"/>
              <a:ext cx="6969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WG</a:t>
              </a:r>
              <a:r>
                <a:rPr lang="en-US" altLang="en-US" baseline="-25000"/>
                <a:t>Q</a:t>
              </a:r>
            </a:p>
          </p:txBody>
        </p:sp>
        <p:sp>
          <p:nvSpPr>
            <p:cNvPr id="22" name="Text Box 55"/>
            <p:cNvSpPr txBox="1">
              <a:spLocks noChangeArrowheads="1"/>
            </p:cNvSpPr>
            <p:nvPr/>
          </p:nvSpPr>
          <p:spPr bwMode="auto">
            <a:xfrm>
              <a:off x="655638" y="3162300"/>
              <a:ext cx="6873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WG</a:t>
              </a:r>
              <a:r>
                <a:rPr lang="en-US" altLang="en-US" baseline="-25000"/>
                <a:t>R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587189" y="5869879"/>
            <a:ext cx="7969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Different treatments produce different weight gains for animals </a:t>
            </a:r>
            <a:r>
              <a:rPr lang="en-US" altLang="en-US" sz="2400" b="1" dirty="0" smtClean="0"/>
              <a:t>of </a:t>
            </a:r>
            <a:r>
              <a:rPr lang="en-US" altLang="en-US" sz="2400" b="1" dirty="0"/>
              <a:t>same initial weight.</a:t>
            </a:r>
          </a:p>
        </p:txBody>
      </p:sp>
      <p:sp>
        <p:nvSpPr>
          <p:cNvPr id="24" name="Rectangle 47"/>
          <p:cNvSpPr>
            <a:spLocks noChangeArrowheads="1"/>
          </p:cNvSpPr>
          <p:nvPr/>
        </p:nvSpPr>
        <p:spPr bwMode="auto">
          <a:xfrm>
            <a:off x="2680027" y="844206"/>
            <a:ext cx="3444221" cy="339196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023938" indent="-1023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2541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684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827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 dirty="0" smtClean="0">
                <a:latin typeface="Arial" panose="020B0604020202020204" pitchFamily="34" charset="0"/>
              </a:rPr>
              <a:t>H</a:t>
            </a:r>
            <a:r>
              <a:rPr lang="en-US" altLang="en-US" sz="1600" b="1" baseline="-25000" dirty="0" smtClean="0">
                <a:latin typeface="Arial" panose="020B0604020202020204" pitchFamily="34" charset="0"/>
              </a:rPr>
              <a:t>a</a:t>
            </a:r>
            <a:r>
              <a:rPr lang="en-US" altLang="en-US" sz="1600" b="1" dirty="0">
                <a:latin typeface="Arial" panose="020B0604020202020204" pitchFamily="34" charset="0"/>
              </a:rPr>
              <a:t>: Significant Treatment effects</a:t>
            </a:r>
          </a:p>
        </p:txBody>
      </p:sp>
    </p:spTree>
    <p:extLst>
      <p:ext uri="{BB962C8B-B14F-4D97-AF65-F5344CB8AC3E}">
        <p14:creationId xmlns:p14="http://schemas.microsoft.com/office/powerpoint/2010/main" val="389034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Different </a:t>
            </a:r>
            <a:r>
              <a:rPr lang="en-US" altLang="en-US" b="1" smtClean="0"/>
              <a:t>Initial Weight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54026" y="1253565"/>
            <a:ext cx="8235950" cy="3406775"/>
            <a:chOff x="188913" y="2463800"/>
            <a:chExt cx="8235950" cy="3406775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538288" y="2540000"/>
              <a:ext cx="0" cy="2971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538288" y="5511800"/>
              <a:ext cx="5943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1995488" y="2463800"/>
              <a:ext cx="4800600" cy="2590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7466013" y="4954588"/>
              <a:ext cx="958850" cy="915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/>
                <a:t>Initial </a:t>
              </a:r>
            </a:p>
            <a:p>
              <a:pPr algn="ctr"/>
              <a:r>
                <a:rPr lang="en-US" altLang="en-US"/>
                <a:t>Weight </a:t>
              </a:r>
            </a:p>
            <a:p>
              <a:pPr algn="ctr"/>
              <a:r>
                <a:rPr lang="en-US" altLang="en-US"/>
                <a:t>(x)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88913" y="4217988"/>
              <a:ext cx="1136650" cy="1465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/>
                <a:t>Expected</a:t>
              </a:r>
            </a:p>
            <a:p>
              <a:pPr algn="ctr"/>
              <a:r>
                <a:rPr lang="en-US" altLang="en-US"/>
                <a:t>Weight</a:t>
              </a:r>
            </a:p>
            <a:p>
              <a:pPr algn="ctr"/>
              <a:r>
                <a:rPr lang="en-US" altLang="en-US"/>
                <a:t>Gain</a:t>
              </a:r>
            </a:p>
            <a:p>
              <a:pPr algn="ctr"/>
              <a:r>
                <a:rPr lang="en-US" altLang="en-US"/>
                <a:t>(g/day)</a:t>
              </a:r>
            </a:p>
            <a:p>
              <a:pPr algn="ctr"/>
              <a:r>
                <a:rPr lang="en-US" altLang="en-US"/>
                <a:t>(Y)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113213" y="4802188"/>
              <a:ext cx="14922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     cc  c</a:t>
              </a:r>
            </a:p>
            <a:p>
              <a:r>
                <a:rPr lang="en-US" altLang="en-US"/>
                <a:t>c   cc  c c  cc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427413" y="4954588"/>
              <a:ext cx="1519237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    qq </a:t>
              </a:r>
            </a:p>
            <a:p>
              <a:r>
                <a:rPr lang="en-US" altLang="en-US"/>
                <a:t>q  qqqq q  qq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103813" y="4954588"/>
              <a:ext cx="10985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/>
                <a:t>      r   r r</a:t>
              </a:r>
            </a:p>
            <a:p>
              <a:r>
                <a:rPr lang="en-US" altLang="en-US"/>
                <a:t>rr rr  r r r </a:t>
              </a: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052888" y="3927475"/>
              <a:ext cx="0" cy="175260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814888" y="3546475"/>
              <a:ext cx="0" cy="213360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5729288" y="3089275"/>
              <a:ext cx="0" cy="259080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H="1">
              <a:off x="1538288" y="3927475"/>
              <a:ext cx="251460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1538288" y="3530600"/>
              <a:ext cx="327660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H="1">
              <a:off x="1538288" y="3073400"/>
              <a:ext cx="419100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808038" y="3271838"/>
              <a:ext cx="6540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WG</a:t>
              </a:r>
              <a:r>
                <a:rPr lang="en-US" altLang="en-US" baseline="-25000"/>
                <a:t>s</a:t>
              </a:r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798513" y="3698875"/>
              <a:ext cx="6969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WG</a:t>
              </a:r>
              <a:r>
                <a:rPr lang="en-US" altLang="en-US" baseline="-25000"/>
                <a:t>Q</a:t>
              </a: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739775" y="2857500"/>
              <a:ext cx="68738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WG</a:t>
              </a:r>
              <a:r>
                <a:rPr lang="en-US" altLang="en-US" baseline="-25000"/>
                <a:t>R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52450" y="5311225"/>
            <a:ext cx="8340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If the average initial weights in the treatment groups differ, the observed weight gains will be different, even if treatments have no effect.</a:t>
            </a: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2986089" y="786980"/>
            <a:ext cx="2932112" cy="339196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1139825" indent="-10826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2541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684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827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 dirty="0" smtClean="0">
                <a:latin typeface="Arial" panose="020B0604020202020204" pitchFamily="34" charset="0"/>
              </a:rPr>
              <a:t>H</a:t>
            </a:r>
            <a:r>
              <a:rPr lang="en-US" altLang="en-US" sz="1600" b="1" baseline="-25000" dirty="0" smtClean="0">
                <a:latin typeface="Arial" panose="020B0604020202020204" pitchFamily="34" charset="0"/>
              </a:rPr>
              <a:t>o</a:t>
            </a:r>
            <a:r>
              <a:rPr lang="en-US" altLang="en-US" sz="1600" b="1" dirty="0">
                <a:latin typeface="Arial" panose="020B0604020202020204" pitchFamily="34" charset="0"/>
              </a:rPr>
              <a:t>: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No </a:t>
            </a:r>
            <a:r>
              <a:rPr lang="en-US" altLang="en-US" sz="1600" b="1" dirty="0">
                <a:latin typeface="Arial" panose="020B0604020202020204" pitchFamily="34" charset="0"/>
              </a:rPr>
              <a:t>treatment effects.</a:t>
            </a:r>
          </a:p>
        </p:txBody>
      </p:sp>
    </p:spTree>
    <p:extLst>
      <p:ext uri="{BB962C8B-B14F-4D97-AF65-F5344CB8AC3E}">
        <p14:creationId xmlns:p14="http://schemas.microsoft.com/office/powerpoint/2010/main" val="204929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00" y="799572"/>
            <a:ext cx="6607991" cy="3841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Observed Responses </a:t>
            </a:r>
            <a:r>
              <a:rPr lang="en-US" altLang="en-US" b="1" dirty="0"/>
              <a:t>under </a:t>
            </a:r>
            <a:r>
              <a:rPr lang="en-US" altLang="en-US" b="1" dirty="0" smtClean="0"/>
              <a:t>H</a:t>
            </a:r>
            <a:r>
              <a:rPr lang="en-US" altLang="en-US" b="1" baseline="-25000" dirty="0"/>
              <a:t>A</a:t>
            </a:r>
            <a:endParaRPr lang="en-US" dirty="0"/>
          </a:p>
        </p:txBody>
      </p:sp>
      <p:sp>
        <p:nvSpPr>
          <p:cNvPr id="21" name="Text Box 47"/>
          <p:cNvSpPr txBox="1">
            <a:spLocks noChangeArrowheads="1"/>
          </p:cNvSpPr>
          <p:nvPr/>
        </p:nvSpPr>
        <p:spPr bwMode="auto">
          <a:xfrm>
            <a:off x="427784" y="4529886"/>
            <a:ext cx="865346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/>
              <a:t>Suppose now that different supplements actually do increase weight gain.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/>
              <a:t>This translates to animals in different treatment groups following different, but parallel regression lines with initial weight</a:t>
            </a:r>
            <a:r>
              <a:rPr lang="en-US" altLang="en-US" sz="2000" b="1" dirty="0" smtClean="0"/>
              <a:t>.</a:t>
            </a:r>
            <a:r>
              <a:rPr lang="en-US" altLang="en-US" sz="2000" b="1" dirty="0"/>
              <a:t> </a:t>
            </a:r>
            <a:endParaRPr lang="en-US" altLang="en-US" sz="2000" b="1" dirty="0" smtClean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What </a:t>
            </a:r>
            <a:r>
              <a:rPr lang="en-US" altLang="en-US" sz="2000" b="1" dirty="0"/>
              <a:t>difference in weight gain is due to Initial weight and what is due to Treatment?</a:t>
            </a:r>
          </a:p>
          <a:p>
            <a:endParaRPr lang="en-US" altLang="en-US" dirty="0"/>
          </a:p>
        </p:txBody>
      </p:sp>
      <p:sp>
        <p:nvSpPr>
          <p:cNvPr id="76" name="Rectangle 46"/>
          <p:cNvSpPr>
            <a:spLocks noChangeArrowheads="1"/>
          </p:cNvSpPr>
          <p:nvPr/>
        </p:nvSpPr>
        <p:spPr bwMode="auto">
          <a:xfrm>
            <a:off x="2832008" y="799572"/>
            <a:ext cx="3398464" cy="339196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023938" indent="-1023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2541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684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827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 b="1" dirty="0" smtClean="0">
                <a:latin typeface="Arial" panose="020B0604020202020204" pitchFamily="34" charset="0"/>
              </a:rPr>
              <a:t>H</a:t>
            </a:r>
            <a:r>
              <a:rPr lang="en-US" altLang="en-US" sz="1600" b="1" baseline="-25000" dirty="0" smtClean="0">
                <a:latin typeface="Arial" panose="020B0604020202020204" pitchFamily="34" charset="0"/>
              </a:rPr>
              <a:t>A</a:t>
            </a:r>
            <a:r>
              <a:rPr lang="en-US" altLang="en-US" sz="1600" b="1" dirty="0">
                <a:latin typeface="Arial" panose="020B0604020202020204" pitchFamily="34" charset="0"/>
              </a:rPr>
              <a:t>: Significant Treatment effects</a:t>
            </a:r>
          </a:p>
        </p:txBody>
      </p:sp>
    </p:spTree>
    <p:extLst>
      <p:ext uri="{BB962C8B-B14F-4D97-AF65-F5344CB8AC3E}">
        <p14:creationId xmlns:p14="http://schemas.microsoft.com/office/powerpoint/2010/main" val="328044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Unadjusted Group Means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05" y="813756"/>
            <a:ext cx="7701592" cy="49467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3058" y="5934670"/>
            <a:ext cx="84716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000" b="1" dirty="0"/>
              <a:t>Simple one-way classification ANOVA (without accounting for initial weight) gives us the </a:t>
            </a:r>
            <a:r>
              <a:rPr lang="en-US" altLang="en-US" sz="2000" b="1" u="sng" dirty="0"/>
              <a:t>wrong answer</a:t>
            </a:r>
            <a:r>
              <a:rPr lang="en-US" altLang="en-US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40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Adjusted Group Means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05" y="685799"/>
            <a:ext cx="7396792" cy="4651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5824" y="5792142"/>
            <a:ext cx="8440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Expected weight gain is computed for treatments for </a:t>
            </a: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initial weight and comparisons are then made.</a:t>
            </a:r>
          </a:p>
        </p:txBody>
      </p:sp>
    </p:spTree>
    <p:extLst>
      <p:ext uri="{BB962C8B-B14F-4D97-AF65-F5344CB8AC3E}">
        <p14:creationId xmlns:p14="http://schemas.microsoft.com/office/powerpoint/2010/main" val="14832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798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Logistic Regression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2697" y="83820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Special case </a:t>
            </a:r>
            <a:r>
              <a:rPr lang="en-US" altLang="en-US" sz="2400" b="1" dirty="0"/>
              <a:t>of General Linear Model (GLM) </a:t>
            </a:r>
          </a:p>
          <a:p>
            <a:pPr marL="574675"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dirty="0" smtClean="0"/>
              <a:t>Outcome </a:t>
            </a:r>
            <a:r>
              <a:rPr lang="en-US" altLang="en-US" sz="2400" dirty="0"/>
              <a:t>variable is binary or </a:t>
            </a:r>
            <a:r>
              <a:rPr lang="en-US" altLang="en-US" sz="2400" dirty="0" smtClean="0"/>
              <a:t>dichotomous</a:t>
            </a:r>
          </a:p>
          <a:p>
            <a:pPr marL="574675"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dirty="0" smtClean="0"/>
              <a:t>Independents can be categorical or continuous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Goal is to model probability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outcome </a:t>
            </a:r>
            <a:r>
              <a:rPr lang="en-US" altLang="en-US" sz="2400" b="1" dirty="0"/>
              <a:t>as </a:t>
            </a:r>
            <a:r>
              <a:rPr lang="en-US" altLang="en-US" sz="2400" b="1" dirty="0" smtClean="0"/>
              <a:t>function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independent variable(s)</a:t>
            </a:r>
          </a:p>
          <a:p>
            <a:pPr marL="574675"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dirty="0" smtClean="0"/>
              <a:t>Probabilities </a:t>
            </a:r>
            <a:r>
              <a:rPr lang="en-US" altLang="en-US" sz="2400" dirty="0"/>
              <a:t>are bounded between 0 and </a:t>
            </a:r>
            <a:r>
              <a:rPr lang="en-US" altLang="en-US" sz="2400" dirty="0" smtClean="0"/>
              <a:t>1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S</a:t>
            </a:r>
            <a:r>
              <a:rPr lang="en-US" altLang="en-US" sz="2400" b="1" dirty="0" smtClean="0"/>
              <a:t>lope </a:t>
            </a:r>
            <a:r>
              <a:rPr lang="en-US" altLang="en-US" sz="2400" b="1" dirty="0"/>
              <a:t>coefficient </a:t>
            </a:r>
            <a:r>
              <a:rPr lang="en-US" altLang="en-US" sz="2400" b="1" dirty="0" smtClean="0"/>
              <a:t>has relationship </a:t>
            </a:r>
            <a:r>
              <a:rPr lang="en-US" altLang="en-US" sz="2400" b="1" dirty="0"/>
              <a:t>with </a:t>
            </a:r>
            <a:r>
              <a:rPr lang="en-US" altLang="en-US" sz="2400" b="1" dirty="0" smtClean="0"/>
              <a:t>odds ratio</a:t>
            </a:r>
          </a:p>
          <a:p>
            <a:pPr marL="574675"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dirty="0"/>
              <a:t>M</a:t>
            </a:r>
            <a:r>
              <a:rPr lang="en-US" altLang="en-US" sz="2400" dirty="0" smtClean="0"/>
              <a:t>odels </a:t>
            </a:r>
            <a:r>
              <a:rPr lang="en-US" altLang="en-US" sz="2400" b="1" dirty="0" smtClean="0"/>
              <a:t>log </a:t>
            </a:r>
            <a:r>
              <a:rPr lang="en-US" altLang="en-US" sz="2400" b="1" dirty="0"/>
              <a:t>odds(Y) </a:t>
            </a:r>
            <a:r>
              <a:rPr lang="en-US" altLang="en-US" sz="2400" dirty="0" smtClean="0"/>
              <a:t>instead of outcome (Y) directly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Can use to quantify </a:t>
            </a:r>
            <a:r>
              <a:rPr lang="en-US" altLang="en-US" sz="2400" b="1" dirty="0"/>
              <a:t>association between </a:t>
            </a:r>
            <a:r>
              <a:rPr lang="en-US" altLang="en-US" sz="2400" b="1" dirty="0" smtClean="0"/>
              <a:t>outcome </a:t>
            </a:r>
            <a:r>
              <a:rPr lang="en-US" altLang="en-US" sz="2400" b="1" dirty="0"/>
              <a:t>and </a:t>
            </a:r>
            <a:r>
              <a:rPr lang="en-US" altLang="en-US" sz="2400" b="1" dirty="0" smtClean="0"/>
              <a:t>independent variables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endParaRPr lang="en-US" altLang="en-US" sz="2400" dirty="0"/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29376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Logistic Regression Curve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84" y="843132"/>
            <a:ext cx="6237783" cy="4253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2064" y="4960495"/>
            <a:ext cx="863193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 smtClean="0"/>
              <a:t>Cannot use linear regression for dichotomous outcomes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000" dirty="0"/>
              <a:t>V</a:t>
            </a:r>
            <a:r>
              <a:rPr lang="en-US" altLang="en-US" sz="2000" dirty="0" smtClean="0"/>
              <a:t>iolates </a:t>
            </a:r>
            <a:r>
              <a:rPr lang="en-US" altLang="en-US" sz="2000" dirty="0"/>
              <a:t>the linear regression assumptions (</a:t>
            </a:r>
            <a:r>
              <a:rPr lang="en-US" altLang="en-US" sz="2000" dirty="0" smtClean="0"/>
              <a:t>homoscedasticity)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000" dirty="0"/>
              <a:t>W</a:t>
            </a:r>
            <a:r>
              <a:rPr lang="en-US" altLang="en-US" sz="2000" dirty="0" smtClean="0"/>
              <a:t>ill </a:t>
            </a:r>
            <a:r>
              <a:rPr lang="en-US" altLang="en-US" sz="2000" dirty="0"/>
              <a:t>end up with predicted Y’s other than 0 or 1 (possibly more extreme than 0 or 1).</a:t>
            </a:r>
          </a:p>
        </p:txBody>
      </p:sp>
    </p:spTree>
    <p:extLst>
      <p:ext uri="{BB962C8B-B14F-4D97-AF65-F5344CB8AC3E}">
        <p14:creationId xmlns:p14="http://schemas.microsoft.com/office/powerpoint/2010/main" val="5415773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4968" y="532287"/>
            <a:ext cx="8010355" cy="3221107"/>
            <a:chOff x="684213" y="1752600"/>
            <a:chExt cx="8154987" cy="3857625"/>
          </a:xfrm>
        </p:grpSpPr>
        <p:graphicFrame>
          <p:nvGraphicFramePr>
            <p:cNvPr id="17411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684213" y="1982788"/>
            <a:ext cx="8154987" cy="3627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96" name="Document" r:id="rId4" imgW="5247000" imgH="2335680" progId="Word.Document.8">
                    <p:embed/>
                  </p:oleObj>
                </mc:Choice>
                <mc:Fallback>
                  <p:oleObj name="Document" r:id="rId4" imgW="5247000" imgH="2335680" progId="Word.Document.8">
                    <p:embed/>
                    <p:pic>
                      <p:nvPicPr>
                        <p:cNvPr id="1741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4213" y="1982788"/>
                          <a:ext cx="8154987" cy="3627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2" name="Text Box 4"/>
            <p:cNvSpPr txBox="1">
              <a:spLocks noChangeArrowheads="1"/>
            </p:cNvSpPr>
            <p:nvPr/>
          </p:nvSpPr>
          <p:spPr bwMode="auto">
            <a:xfrm>
              <a:off x="762000" y="1752600"/>
              <a:ext cx="685800" cy="854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5000" b="1" i="1" dirty="0">
                  <a:latin typeface="Times New Roman" panose="02020603050405020304" pitchFamily="18" charset="0"/>
                </a:rPr>
                <a:t>p</a:t>
              </a:r>
              <a:r>
                <a:rPr lang="en-US" altLang="en-US" sz="5000" i="1" baseline="-25000" dirty="0">
                  <a:latin typeface="Times New Roman" panose="02020603050405020304" pitchFamily="18" charset="0"/>
                </a:rPr>
                <a:t>i</a:t>
              </a:r>
              <a:endParaRPr lang="en-US" altLang="en-US" sz="2400" dirty="0">
                <a:latin typeface="Verdana" panose="020B0604030504040204" pitchFamily="34" charset="0"/>
              </a:endParaRPr>
            </a:p>
          </p:txBody>
        </p:sp>
        <p:sp>
          <p:nvSpPr>
            <p:cNvPr id="17413" name="Text Box 5"/>
            <p:cNvSpPr txBox="1">
              <a:spLocks noChangeArrowheads="1"/>
            </p:cNvSpPr>
            <p:nvPr/>
          </p:nvSpPr>
          <p:spPr bwMode="auto">
            <a:xfrm>
              <a:off x="7372350" y="1800225"/>
              <a:ext cx="1323975" cy="854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5000" b="1" i="1">
                  <a:latin typeface="Times New Roman" panose="02020603050405020304" pitchFamily="18" charset="0"/>
                </a:rPr>
                <a:t>(p</a:t>
              </a:r>
              <a:r>
                <a:rPr lang="en-US" altLang="en-US" sz="5000" i="1" baseline="-25000">
                  <a:latin typeface="Times New Roman" panose="02020603050405020304" pitchFamily="18" charset="0"/>
                </a:rPr>
                <a:t>i </a:t>
              </a:r>
              <a:r>
                <a:rPr lang="en-US" altLang="en-US" sz="5000" i="1">
                  <a:latin typeface="Times New Roman" panose="02020603050405020304" pitchFamily="18" charset="0"/>
                </a:rPr>
                <a:t>)</a:t>
              </a:r>
              <a:endParaRPr lang="en-US" altLang="en-US" sz="2400">
                <a:latin typeface="Verdana" panose="020B0604030504040204" pitchFamily="34" charset="0"/>
              </a:endParaRPr>
            </a:p>
          </p:txBody>
        </p:sp>
      </p:grp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Assumption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64968" y="3909144"/>
            <a:ext cx="807814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tabLst>
                <a:tab pos="800100" algn="l"/>
              </a:tabLst>
            </a:pPr>
            <a:r>
              <a:rPr lang="en-US" altLang="en-US" sz="2400" b="1" dirty="0"/>
              <a:t>Logistic regression models transform probabilities called </a:t>
            </a:r>
            <a:r>
              <a:rPr lang="en-US" altLang="en-US" sz="2400" b="1" i="1" dirty="0"/>
              <a:t>logits</a:t>
            </a:r>
            <a:r>
              <a:rPr lang="en-US" altLang="en-US" sz="2400" b="1" dirty="0"/>
              <a:t>.</a:t>
            </a:r>
          </a:p>
          <a:p>
            <a:pPr>
              <a:tabLst>
                <a:tab pos="800100" algn="l"/>
              </a:tabLst>
            </a:pPr>
            <a:r>
              <a:rPr lang="en-US" altLang="en-US" sz="2400" dirty="0"/>
              <a:t>	</a:t>
            </a:r>
          </a:p>
          <a:p>
            <a:pPr>
              <a:tabLst>
                <a:tab pos="800100" algn="l"/>
              </a:tabLst>
            </a:pPr>
            <a:endParaRPr lang="en-US" altLang="en-US" sz="2400" dirty="0"/>
          </a:p>
          <a:p>
            <a:pPr>
              <a:tabLst>
                <a:tab pos="800100" algn="l"/>
              </a:tabLst>
            </a:pPr>
            <a:endParaRPr lang="en-US" altLang="en-US" sz="2400" dirty="0" smtClean="0"/>
          </a:p>
          <a:p>
            <a:pPr>
              <a:tabLst>
                <a:tab pos="800100" algn="l"/>
              </a:tabLst>
            </a:pPr>
            <a:r>
              <a:rPr lang="en-US" altLang="en-US" sz="2400" dirty="0"/>
              <a:t>w</a:t>
            </a:r>
            <a:r>
              <a:rPr lang="en-US" altLang="en-US" sz="2400" dirty="0" smtClean="0"/>
              <a:t>here </a:t>
            </a:r>
            <a:r>
              <a:rPr lang="en-US" altLang="en-US" sz="2400" i="1" dirty="0" err="1" smtClean="0"/>
              <a:t>i</a:t>
            </a:r>
            <a:r>
              <a:rPr lang="en-US" altLang="en-US" sz="2400" i="1" dirty="0" smtClean="0"/>
              <a:t> =</a:t>
            </a:r>
            <a:r>
              <a:rPr lang="en-US" altLang="en-US" sz="2400" dirty="0" smtClean="0"/>
              <a:t> indexes </a:t>
            </a:r>
            <a:r>
              <a:rPr lang="en-US" altLang="en-US" sz="2400" dirty="0"/>
              <a:t>all cases (observations</a:t>
            </a:r>
            <a:r>
              <a:rPr lang="en-US" altLang="en-US" sz="2400" dirty="0" smtClean="0"/>
              <a:t>),</a:t>
            </a:r>
            <a:endParaRPr lang="en-US" altLang="en-US" sz="2400" dirty="0"/>
          </a:p>
          <a:p>
            <a:pPr>
              <a:tabLst>
                <a:tab pos="800100" algn="l"/>
              </a:tabLst>
            </a:pPr>
            <a:r>
              <a:rPr lang="en-US" altLang="en-US" sz="2400" i="1" dirty="0" smtClean="0"/>
              <a:t>	p</a:t>
            </a:r>
            <a:r>
              <a:rPr lang="en-US" altLang="en-US" sz="2400" i="1" baseline="-25000" dirty="0" smtClean="0"/>
              <a:t>i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= probability event occurs in </a:t>
            </a:r>
            <a:r>
              <a:rPr lang="en-US" altLang="en-US" sz="2400" i="1" dirty="0"/>
              <a:t>i</a:t>
            </a:r>
            <a:r>
              <a:rPr lang="en-US" altLang="en-US" sz="2400" baseline="30000" dirty="0"/>
              <a:t>th</a:t>
            </a:r>
            <a:r>
              <a:rPr lang="en-US" altLang="en-US" sz="2400" dirty="0"/>
              <a:t> case</a:t>
            </a:r>
            <a:r>
              <a:rPr lang="en-US" altLang="en-US" sz="2400" dirty="0" smtClean="0"/>
              <a:t>.</a:t>
            </a:r>
            <a:endParaRPr lang="en-US" altLang="en-US" sz="2400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2351314" y="4529903"/>
          <a:ext cx="3627120" cy="1145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7" name="Equation" r:id="rId6" imgW="1523880" imgH="482400" progId="Equation.3">
                  <p:embed/>
                </p:oleObj>
              </mc:Choice>
              <mc:Fallback>
                <p:oleObj name="Equation" r:id="rId6" imgW="1523880" imgH="48240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314" y="4529903"/>
                        <a:ext cx="3627120" cy="1145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5102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Logistic </a:t>
            </a:r>
            <a:r>
              <a:rPr lang="en-US" altLang="en-US" sz="4000" dirty="0"/>
              <a:t>Regression Model</a:t>
            </a:r>
          </a:p>
        </p:txBody>
      </p:sp>
      <p:graphicFrame>
        <p:nvGraphicFramePr>
          <p:cNvPr id="421891" name="Object 3"/>
          <p:cNvGraphicFramePr>
            <a:graphicFrameLocks noChangeAspect="1"/>
          </p:cNvGraphicFramePr>
          <p:nvPr>
            <p:extLst/>
          </p:nvPr>
        </p:nvGraphicFramePr>
        <p:xfrm>
          <a:off x="937759" y="688975"/>
          <a:ext cx="7085012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0" name="Equation" r:id="rId4" imgW="2781000" imgH="685800" progId="Equation.DSMT4">
                  <p:embed/>
                </p:oleObj>
              </mc:Choice>
              <mc:Fallback>
                <p:oleObj name="Equation" r:id="rId4" imgW="2781000" imgH="685800" progId="Equation.DSMT4">
                  <p:embed/>
                  <p:pic>
                    <p:nvPicPr>
                      <p:cNvPr id="421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759" y="688975"/>
                        <a:ext cx="7085012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1893" name="Object 5"/>
          <p:cNvGraphicFramePr>
            <a:graphicFrameLocks noChangeAspect="1"/>
          </p:cNvGraphicFramePr>
          <p:nvPr>
            <p:extLst/>
          </p:nvPr>
        </p:nvGraphicFramePr>
        <p:xfrm>
          <a:off x="937759" y="4748667"/>
          <a:ext cx="19812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1" name="Equation" r:id="rId6" imgW="825480" imgH="457200" progId="Equation.3">
                  <p:embed/>
                </p:oleObj>
              </mc:Choice>
              <mc:Fallback>
                <p:oleObj name="Equation" r:id="rId6" imgW="825480" imgH="457200" progId="Equation.3">
                  <p:embed/>
                  <p:pic>
                    <p:nvPicPr>
                      <p:cNvPr id="4218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759" y="4748667"/>
                        <a:ext cx="19812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1894" name="Text Box 6"/>
          <p:cNvSpPr txBox="1">
            <a:spLocks noChangeArrowheads="1"/>
          </p:cNvSpPr>
          <p:nvPr/>
        </p:nvSpPr>
        <p:spPr bwMode="auto">
          <a:xfrm>
            <a:off x="2918959" y="5068548"/>
            <a:ext cx="4191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is </a:t>
            </a:r>
            <a:r>
              <a:rPr lang="en-US" altLang="en-US" sz="2400" dirty="0" smtClean="0"/>
              <a:t>log(odds</a:t>
            </a:r>
            <a:r>
              <a:rPr lang="en-US" altLang="en-US" sz="2400" dirty="0"/>
              <a:t>) of </a:t>
            </a:r>
            <a:r>
              <a:rPr lang="en-US" altLang="en-US" sz="2400" dirty="0" smtClean="0"/>
              <a:t>outcome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6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General Linear Model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0360" y="2492828"/>
                <a:ext cx="5412376" cy="135636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0360" y="2492828"/>
                <a:ext cx="5412376" cy="135636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 bwMode="auto">
          <a:xfrm>
            <a:off x="6230440" y="2492828"/>
            <a:ext cx="866503" cy="160890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6653349" y="4101737"/>
            <a:ext cx="10342" cy="783772"/>
          </a:xfrm>
          <a:prstGeom prst="straightConnector1">
            <a:avLst/>
          </a:prstGeom>
          <a:noFill/>
          <a:ln w="60325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549141" y="4885509"/>
            <a:ext cx="4229099" cy="156966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Error </a:t>
            </a:r>
          </a:p>
          <a:p>
            <a:pPr algn="ctr"/>
            <a:r>
              <a:rPr lang="en-US" sz="2400" dirty="0"/>
              <a:t>Variance in </a:t>
            </a:r>
            <a:r>
              <a:rPr lang="en-US" sz="2400" dirty="0" smtClean="0"/>
              <a:t>data </a:t>
            </a:r>
            <a:r>
              <a:rPr lang="en-US" sz="2400" dirty="0"/>
              <a:t>(y) which is not explained by </a:t>
            </a:r>
            <a:r>
              <a:rPr lang="en-US" sz="2400" dirty="0" smtClean="0"/>
              <a:t>linear </a:t>
            </a:r>
            <a:r>
              <a:rPr lang="en-US" sz="2400" dirty="0"/>
              <a:t>combination of predictors (x) 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492032" y="989149"/>
            <a:ext cx="8286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/>
              <a:t>Describes outcome (y) in terms of all its contributing factors (xβ) in a linear combination, while also accounting for contribution of error (e) </a:t>
            </a:r>
          </a:p>
        </p:txBody>
      </p:sp>
    </p:spTree>
    <p:extLst>
      <p:ext uri="{BB962C8B-B14F-4D97-AF65-F5344CB8AC3E}">
        <p14:creationId xmlns:p14="http://schemas.microsoft.com/office/powerpoint/2010/main" val="1542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Logistic </a:t>
            </a:r>
            <a:r>
              <a:rPr lang="en-US" altLang="en-US" sz="4000" dirty="0"/>
              <a:t>Regression Model</a:t>
            </a:r>
          </a:p>
        </p:txBody>
      </p:sp>
      <p:graphicFrame>
        <p:nvGraphicFramePr>
          <p:cNvPr id="421891" name="Object 3"/>
          <p:cNvGraphicFramePr>
            <a:graphicFrameLocks noChangeAspect="1"/>
          </p:cNvGraphicFramePr>
          <p:nvPr/>
        </p:nvGraphicFramePr>
        <p:xfrm>
          <a:off x="937759" y="688975"/>
          <a:ext cx="7085012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4" name="Equation" r:id="rId4" imgW="2781000" imgH="685800" progId="Equation.DSMT4">
                  <p:embed/>
                </p:oleObj>
              </mc:Choice>
              <mc:Fallback>
                <p:oleObj name="Equation" r:id="rId4" imgW="2781000" imgH="685800" progId="Equation.DSMT4">
                  <p:embed/>
                  <p:pic>
                    <p:nvPicPr>
                      <p:cNvPr id="421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759" y="688975"/>
                        <a:ext cx="7085012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1893" name="Object 5"/>
          <p:cNvGraphicFramePr>
            <a:graphicFrameLocks noChangeAspect="1"/>
          </p:cNvGraphicFramePr>
          <p:nvPr/>
        </p:nvGraphicFramePr>
        <p:xfrm>
          <a:off x="937759" y="4748667"/>
          <a:ext cx="19812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5" name="Equation" r:id="rId6" imgW="825480" imgH="457200" progId="Equation.3">
                  <p:embed/>
                </p:oleObj>
              </mc:Choice>
              <mc:Fallback>
                <p:oleObj name="Equation" r:id="rId6" imgW="825480" imgH="457200" progId="Equation.3">
                  <p:embed/>
                  <p:pic>
                    <p:nvPicPr>
                      <p:cNvPr id="4218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759" y="4748667"/>
                        <a:ext cx="19812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1894" name="Text Box 6"/>
          <p:cNvSpPr txBox="1">
            <a:spLocks noChangeArrowheads="1"/>
          </p:cNvSpPr>
          <p:nvPr/>
        </p:nvSpPr>
        <p:spPr bwMode="auto">
          <a:xfrm>
            <a:off x="2918959" y="5068548"/>
            <a:ext cx="4191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is </a:t>
            </a:r>
            <a:r>
              <a:rPr lang="en-US" altLang="en-US" sz="2400" dirty="0" smtClean="0"/>
              <a:t>log(odds</a:t>
            </a:r>
            <a:r>
              <a:rPr lang="en-US" altLang="en-US" sz="2400" dirty="0"/>
              <a:t>) of </a:t>
            </a:r>
            <a:r>
              <a:rPr lang="en-US" altLang="en-US" sz="2400" dirty="0" smtClean="0"/>
              <a:t>outcome</a:t>
            </a:r>
            <a:r>
              <a:rPr lang="en-US" altLang="en-US" sz="2400" dirty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5537" y="1158240"/>
            <a:ext cx="3124200" cy="1981200"/>
            <a:chOff x="381000" y="2438400"/>
            <a:chExt cx="3124200" cy="1981200"/>
          </a:xfrm>
        </p:grpSpPr>
        <p:sp>
          <p:nvSpPr>
            <p:cNvPr id="6" name="Oval 13"/>
            <p:cNvSpPr>
              <a:spLocks noChangeArrowheads="1"/>
            </p:cNvSpPr>
            <p:nvPr/>
          </p:nvSpPr>
          <p:spPr bwMode="auto">
            <a:xfrm>
              <a:off x="2286000" y="3048000"/>
              <a:ext cx="609600" cy="609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14"/>
            <p:cNvSpPr>
              <a:spLocks noChangeArrowheads="1"/>
            </p:cNvSpPr>
            <p:nvPr/>
          </p:nvSpPr>
          <p:spPr bwMode="auto">
            <a:xfrm>
              <a:off x="2133600" y="2438400"/>
              <a:ext cx="609600" cy="609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5"/>
            <p:cNvSpPr>
              <a:spLocks noChangeShapeType="1"/>
            </p:cNvSpPr>
            <p:nvPr/>
          </p:nvSpPr>
          <p:spPr bwMode="auto">
            <a:xfrm flipV="1">
              <a:off x="1676400" y="2971800"/>
              <a:ext cx="457200" cy="1066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V="1">
              <a:off x="2057400" y="3657600"/>
              <a:ext cx="30480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81000" y="3962400"/>
              <a:ext cx="312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dichotomous outcome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09654" y="1452233"/>
            <a:ext cx="3729446" cy="1687207"/>
            <a:chOff x="4309654" y="1452233"/>
            <a:chExt cx="3729446" cy="1687207"/>
          </a:xfrm>
        </p:grpSpPr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4919254" y="2682240"/>
              <a:ext cx="2667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predictor variables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309654" y="1452233"/>
              <a:ext cx="609600" cy="609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5473337" y="1454490"/>
              <a:ext cx="609600" cy="609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7429500" y="1463040"/>
              <a:ext cx="609600" cy="609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H="1" flipV="1">
              <a:off x="4713512" y="2072638"/>
              <a:ext cx="359229" cy="54226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H="1" flipV="1">
              <a:off x="5834742" y="2072639"/>
              <a:ext cx="187235" cy="54226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 flipV="1">
              <a:off x="6783978" y="2061831"/>
              <a:ext cx="734786" cy="55307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2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Logistic </a:t>
            </a:r>
            <a:r>
              <a:rPr lang="en-US" altLang="en-US" sz="4000" dirty="0"/>
              <a:t>Regression Model</a:t>
            </a:r>
          </a:p>
        </p:txBody>
      </p:sp>
      <p:graphicFrame>
        <p:nvGraphicFramePr>
          <p:cNvPr id="421891" name="Object 3"/>
          <p:cNvGraphicFramePr>
            <a:graphicFrameLocks noChangeAspect="1"/>
          </p:cNvGraphicFramePr>
          <p:nvPr/>
        </p:nvGraphicFramePr>
        <p:xfrm>
          <a:off x="937759" y="688975"/>
          <a:ext cx="7085012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8" name="Equation" r:id="rId4" imgW="2781000" imgH="685800" progId="Equation.DSMT4">
                  <p:embed/>
                </p:oleObj>
              </mc:Choice>
              <mc:Fallback>
                <p:oleObj name="Equation" r:id="rId4" imgW="2781000" imgH="685800" progId="Equation.DSMT4">
                  <p:embed/>
                  <p:pic>
                    <p:nvPicPr>
                      <p:cNvPr id="421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759" y="688975"/>
                        <a:ext cx="7085012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1893" name="Object 5"/>
          <p:cNvGraphicFramePr>
            <a:graphicFrameLocks noChangeAspect="1"/>
          </p:cNvGraphicFramePr>
          <p:nvPr/>
        </p:nvGraphicFramePr>
        <p:xfrm>
          <a:off x="937759" y="4748667"/>
          <a:ext cx="19812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9" name="Equation" r:id="rId6" imgW="825480" imgH="457200" progId="Equation.3">
                  <p:embed/>
                </p:oleObj>
              </mc:Choice>
              <mc:Fallback>
                <p:oleObj name="Equation" r:id="rId6" imgW="825480" imgH="457200" progId="Equation.3">
                  <p:embed/>
                  <p:pic>
                    <p:nvPicPr>
                      <p:cNvPr id="4218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759" y="4748667"/>
                        <a:ext cx="19812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1894" name="Text Box 6"/>
          <p:cNvSpPr txBox="1">
            <a:spLocks noChangeArrowheads="1"/>
          </p:cNvSpPr>
          <p:nvPr/>
        </p:nvSpPr>
        <p:spPr bwMode="auto">
          <a:xfrm>
            <a:off x="2918959" y="5068548"/>
            <a:ext cx="4191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2400" dirty="0"/>
              <a:t>is </a:t>
            </a:r>
            <a:r>
              <a:rPr lang="en-US" altLang="en-US" sz="2400" dirty="0" smtClean="0"/>
              <a:t>log(odds</a:t>
            </a:r>
            <a:r>
              <a:rPr lang="en-US" altLang="en-US" sz="2400" dirty="0"/>
              <a:t>) of </a:t>
            </a:r>
            <a:r>
              <a:rPr lang="en-US" altLang="en-US" sz="2400" dirty="0" smtClean="0"/>
              <a:t>outcome</a:t>
            </a:r>
            <a:r>
              <a:rPr lang="en-US" altLang="en-US" sz="2400" dirty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94560" y="1467474"/>
            <a:ext cx="5257800" cy="1524000"/>
            <a:chOff x="2438400" y="2743200"/>
            <a:chExt cx="5257800" cy="152400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3429000" y="2743200"/>
              <a:ext cx="6096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V="1">
              <a:off x="3124200" y="3429000"/>
              <a:ext cx="457200" cy="4572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438400" y="3810000"/>
              <a:ext cx="1371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intercept</a:t>
              </a: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4114800" y="2743200"/>
              <a:ext cx="6096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5257800" y="2743200"/>
              <a:ext cx="6096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7086600" y="2743200"/>
              <a:ext cx="6096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4648200" y="3810000"/>
              <a:ext cx="2667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model coefficients</a:t>
              </a: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 flipV="1">
              <a:off x="4648200" y="3429000"/>
              <a:ext cx="381000" cy="4572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 flipV="1">
              <a:off x="5562600" y="3505200"/>
              <a:ext cx="152400" cy="3810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6705600" y="3429000"/>
              <a:ext cx="457200" cy="4572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H="1" flipV="1">
              <a:off x="3962400" y="3429000"/>
              <a:ext cx="685800" cy="5334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76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/>
              <a:t>M</a:t>
            </a:r>
            <a:r>
              <a:rPr lang="en-US" altLang="en-US" dirty="0" smtClean="0"/>
              <a:t>odel </a:t>
            </a:r>
            <a:r>
              <a:rPr lang="en-US" altLang="en-US" dirty="0"/>
              <a:t>with </a:t>
            </a:r>
            <a:r>
              <a:rPr lang="en-US" altLang="en-US" dirty="0" smtClean="0"/>
              <a:t>Continuous Independent Variable</a:t>
            </a:r>
            <a:endParaRPr lang="en-US" alt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1" y="968829"/>
            <a:ext cx="8229600" cy="4983163"/>
          </a:xfrm>
          <a:prstGeom prst="rect">
            <a:avLst/>
          </a:prstGeom>
        </p:spPr>
        <p:txBody>
          <a:bodyPr/>
          <a:lstStyle/>
          <a:p>
            <a:pPr marL="1824038" indent="-1824038" algn="ctr">
              <a:spcBef>
                <a:spcPts val="0"/>
              </a:spcBef>
              <a:spcAft>
                <a:spcPts val="2400"/>
              </a:spcAft>
              <a:buFontTx/>
              <a:buNone/>
            </a:pPr>
            <a:r>
              <a:rPr lang="en-US" altLang="en-US" sz="2400" b="1" dirty="0"/>
              <a:t>logit (</a:t>
            </a:r>
            <a:r>
              <a:rPr lang="en-US" altLang="en-US" sz="2400" b="1" i="1" dirty="0"/>
              <a:t>p</a:t>
            </a:r>
            <a:r>
              <a:rPr lang="en-US" altLang="en-US" sz="2400" b="1" i="1" baseline="-25000" dirty="0"/>
              <a:t>i</a:t>
            </a:r>
            <a:r>
              <a:rPr lang="en-US" altLang="en-US" sz="2400" b="1" dirty="0"/>
              <a:t>) = log (odds) = 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baseline="-25000" dirty="0"/>
              <a:t>0</a:t>
            </a:r>
            <a:r>
              <a:rPr lang="en-US" altLang="en-US" sz="2400" b="1" dirty="0"/>
              <a:t> + 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baseline="-25000" dirty="0"/>
              <a:t>1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1</a:t>
            </a:r>
            <a:endParaRPr lang="en-US" altLang="en-US" sz="2400" b="1" dirty="0"/>
          </a:p>
          <a:p>
            <a:pPr marL="1824038" indent="-1824038">
              <a:buFontTx/>
              <a:buNone/>
            </a:pPr>
            <a:r>
              <a:rPr lang="en-US" altLang="en-US" sz="2400" dirty="0" smtClean="0"/>
              <a:t>where logit(</a:t>
            </a:r>
            <a:r>
              <a:rPr lang="en-US" altLang="en-US" sz="2400" i="1" dirty="0" smtClean="0"/>
              <a:t>p</a:t>
            </a:r>
            <a:r>
              <a:rPr lang="en-US" altLang="en-US" sz="2400" i="1" baseline="-25000" dirty="0" smtClean="0"/>
              <a:t>i</a:t>
            </a:r>
            <a:r>
              <a:rPr lang="en-US" altLang="en-US" sz="2400" dirty="0" smtClean="0"/>
              <a:t>) = logit </a:t>
            </a:r>
            <a:r>
              <a:rPr lang="en-US" altLang="en-US" sz="2400" dirty="0"/>
              <a:t>transformation of </a:t>
            </a:r>
            <a:r>
              <a:rPr lang="en-US" altLang="en-US" sz="2400" dirty="0" smtClean="0"/>
              <a:t>probability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event</a:t>
            </a:r>
          </a:p>
          <a:p>
            <a:pPr marL="1824038" indent="-849313">
              <a:buFontTx/>
              <a:buNone/>
            </a:pPr>
            <a:r>
              <a:rPr lang="en-US" altLang="en-US" sz="2400" dirty="0" smtClean="0">
                <a:sym typeface="Symbol" panose="05050102010706020507" pitchFamily="18" charset="2"/>
              </a:rPr>
              <a:t></a:t>
            </a:r>
            <a:r>
              <a:rPr lang="en-US" altLang="en-US" sz="2400" baseline="-25000" dirty="0" smtClean="0"/>
              <a:t>0</a:t>
            </a:r>
            <a:r>
              <a:rPr lang="en-US" altLang="en-US" sz="2400" dirty="0" smtClean="0"/>
              <a:t> = intercept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regression </a:t>
            </a:r>
            <a:r>
              <a:rPr lang="en-US" altLang="en-US" sz="2400" dirty="0"/>
              <a:t>line</a:t>
            </a:r>
          </a:p>
          <a:p>
            <a:pPr marL="1824038" indent="-849313">
              <a:buFontTx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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= slope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regression line</a:t>
            </a:r>
          </a:p>
          <a:p>
            <a:pPr marL="1824038" indent="-849313">
              <a:buFontTx/>
              <a:buNone/>
            </a:pPr>
            <a:endParaRPr lang="en-US" altLang="en-US" sz="2400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S</a:t>
            </a:r>
            <a:r>
              <a:rPr lang="en-US" altLang="en-US" sz="2400" dirty="0" smtClean="0"/>
              <a:t>ign </a:t>
            </a:r>
            <a:r>
              <a:rPr lang="en-US" altLang="en-US" sz="2400" dirty="0"/>
              <a:t>(</a:t>
            </a:r>
            <a:r>
              <a:rPr lang="en-US" altLang="en-US" sz="2400" dirty="0">
                <a:cs typeface="Arial" panose="020B0604020202020204" pitchFamily="34" charset="0"/>
              </a:rPr>
              <a:t>±) of </a:t>
            </a:r>
            <a:r>
              <a:rPr lang="el-GR" altLang="en-US" sz="2400" dirty="0">
                <a:cs typeface="Arial" panose="020B0604020202020204" pitchFamily="34" charset="0"/>
              </a:rPr>
              <a:t>β</a:t>
            </a:r>
            <a:r>
              <a:rPr lang="en-US" altLang="en-US" sz="2400" dirty="0">
                <a:cs typeface="Arial" panose="020B0604020202020204" pitchFamily="34" charset="0"/>
              </a:rPr>
              <a:t> determines </a:t>
            </a:r>
            <a:r>
              <a:rPr lang="en-US" altLang="en-US" sz="2400" dirty="0" smtClean="0">
                <a:cs typeface="Arial" panose="020B0604020202020204" pitchFamily="34" charset="0"/>
              </a:rPr>
              <a:t>whether </a:t>
            </a:r>
            <a:r>
              <a:rPr lang="en-US" altLang="en-US" sz="2400" b="1" dirty="0" smtClean="0">
                <a:cs typeface="Arial" panose="020B0604020202020204" pitchFamily="34" charset="0"/>
              </a:rPr>
              <a:t>log </a:t>
            </a:r>
            <a:r>
              <a:rPr lang="en-US" altLang="en-US" sz="2400" b="1" dirty="0">
                <a:cs typeface="Arial" panose="020B0604020202020204" pitchFamily="34" charset="0"/>
              </a:rPr>
              <a:t>odds</a:t>
            </a:r>
            <a:r>
              <a:rPr lang="en-US" altLang="en-US" sz="2400" dirty="0">
                <a:cs typeface="Arial" panose="020B0604020202020204" pitchFamily="34" charset="0"/>
              </a:rPr>
              <a:t> of y is increasing or decreasing </a:t>
            </a:r>
            <a:r>
              <a:rPr lang="en-US" altLang="en-US" sz="2400" i="1" dirty="0">
                <a:cs typeface="Arial" panose="020B0604020202020204" pitchFamily="34" charset="0"/>
              </a:rPr>
              <a:t>for every 1-unit increase</a:t>
            </a:r>
            <a:r>
              <a:rPr lang="en-US" altLang="en-US" sz="2400" dirty="0">
                <a:cs typeface="Arial" panose="020B0604020202020204" pitchFamily="34" charset="0"/>
              </a:rPr>
              <a:t> in x.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>
                <a:cs typeface="Arial" panose="020B0604020202020204" pitchFamily="34" charset="0"/>
              </a:rPr>
              <a:t>If </a:t>
            </a:r>
            <a:r>
              <a:rPr lang="el-GR" altLang="en-US" sz="2400" dirty="0">
                <a:cs typeface="Arial" panose="020B0604020202020204" pitchFamily="34" charset="0"/>
              </a:rPr>
              <a:t>β</a:t>
            </a:r>
            <a:r>
              <a:rPr lang="en-US" altLang="en-US" sz="2400" dirty="0">
                <a:cs typeface="Arial" panose="020B0604020202020204" pitchFamily="34" charset="0"/>
              </a:rPr>
              <a:t> &gt; 0, </a:t>
            </a:r>
            <a:r>
              <a:rPr lang="en-US" altLang="en-US" sz="2400" dirty="0" smtClean="0">
                <a:cs typeface="Arial" panose="020B0604020202020204" pitchFamily="34" charset="0"/>
              </a:rPr>
              <a:t>increase </a:t>
            </a:r>
            <a:r>
              <a:rPr lang="en-US" altLang="en-US" sz="2400" dirty="0">
                <a:cs typeface="Arial" panose="020B0604020202020204" pitchFamily="34" charset="0"/>
              </a:rPr>
              <a:t>in </a:t>
            </a:r>
            <a:r>
              <a:rPr lang="en-US" altLang="en-US" sz="2400" b="1" dirty="0" smtClean="0">
                <a:cs typeface="Arial" panose="020B0604020202020204" pitchFamily="34" charset="0"/>
              </a:rPr>
              <a:t>log </a:t>
            </a:r>
            <a:r>
              <a:rPr lang="en-US" altLang="en-US" sz="2400" b="1" dirty="0">
                <a:cs typeface="Arial" panose="020B0604020202020204" pitchFamily="34" charset="0"/>
              </a:rPr>
              <a:t>odds</a:t>
            </a:r>
            <a:r>
              <a:rPr lang="en-US" altLang="en-US" sz="2400" dirty="0">
                <a:cs typeface="Arial" panose="020B0604020202020204" pitchFamily="34" charset="0"/>
              </a:rPr>
              <a:t> of y for every 1-unit increase in x.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>
                <a:cs typeface="Arial" panose="020B0604020202020204" pitchFamily="34" charset="0"/>
              </a:rPr>
              <a:t>If </a:t>
            </a:r>
            <a:r>
              <a:rPr lang="el-GR" altLang="en-US" sz="2400" dirty="0">
                <a:cs typeface="Arial" panose="020B0604020202020204" pitchFamily="34" charset="0"/>
              </a:rPr>
              <a:t>β</a:t>
            </a:r>
            <a:r>
              <a:rPr lang="en-US" altLang="en-US" sz="2400" dirty="0">
                <a:cs typeface="Arial" panose="020B0604020202020204" pitchFamily="34" charset="0"/>
              </a:rPr>
              <a:t> &lt; 0, </a:t>
            </a:r>
            <a:r>
              <a:rPr lang="en-US" altLang="en-US" sz="2400" dirty="0" smtClean="0">
                <a:cs typeface="Arial" panose="020B0604020202020204" pitchFamily="34" charset="0"/>
              </a:rPr>
              <a:t>decrease </a:t>
            </a:r>
            <a:r>
              <a:rPr lang="en-US" altLang="en-US" sz="2400" dirty="0">
                <a:cs typeface="Arial" panose="020B0604020202020204" pitchFamily="34" charset="0"/>
              </a:rPr>
              <a:t>in </a:t>
            </a:r>
            <a:r>
              <a:rPr lang="en-US" altLang="en-US" sz="2400" b="1" dirty="0" smtClean="0">
                <a:cs typeface="Arial" panose="020B0604020202020204" pitchFamily="34" charset="0"/>
              </a:rPr>
              <a:t>log </a:t>
            </a:r>
            <a:r>
              <a:rPr lang="en-US" altLang="en-US" sz="2400" b="1" dirty="0">
                <a:cs typeface="Arial" panose="020B0604020202020204" pitchFamily="34" charset="0"/>
              </a:rPr>
              <a:t>odds</a:t>
            </a:r>
            <a:r>
              <a:rPr lang="en-US" altLang="en-US" sz="2400" dirty="0">
                <a:cs typeface="Arial" panose="020B0604020202020204" pitchFamily="34" charset="0"/>
              </a:rPr>
              <a:t> of y for every 1-unit increase in x.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>
                <a:cs typeface="Arial" panose="020B0604020202020204" pitchFamily="34" charset="0"/>
              </a:rPr>
              <a:t>If </a:t>
            </a:r>
            <a:r>
              <a:rPr lang="el-GR" altLang="en-US" sz="2400" dirty="0">
                <a:cs typeface="Arial" panose="020B0604020202020204" pitchFamily="34" charset="0"/>
              </a:rPr>
              <a:t>β</a:t>
            </a:r>
            <a:r>
              <a:rPr lang="en-US" altLang="en-US" sz="2400" dirty="0">
                <a:cs typeface="Arial" panose="020B0604020202020204" pitchFamily="34" charset="0"/>
              </a:rPr>
              <a:t> = </a:t>
            </a:r>
            <a:r>
              <a:rPr lang="en-US" altLang="en-US" sz="2400" dirty="0" smtClean="0">
                <a:cs typeface="Arial" panose="020B0604020202020204" pitchFamily="34" charset="0"/>
              </a:rPr>
              <a:t>0, </a:t>
            </a:r>
            <a:r>
              <a:rPr lang="en-US" altLang="en-US" sz="2400" i="1" dirty="0" smtClean="0">
                <a:cs typeface="Arial" panose="020B0604020202020204" pitchFamily="34" charset="0"/>
              </a:rPr>
              <a:t>no </a:t>
            </a:r>
            <a:r>
              <a:rPr lang="en-US" altLang="en-US" sz="2400" i="1" dirty="0">
                <a:cs typeface="Arial" panose="020B0604020202020204" pitchFamily="34" charset="0"/>
              </a:rPr>
              <a:t>linear relationship </a:t>
            </a:r>
            <a:r>
              <a:rPr lang="en-US" altLang="en-US" sz="2400" dirty="0">
                <a:cs typeface="Arial" panose="020B0604020202020204" pitchFamily="34" charset="0"/>
              </a:rPr>
              <a:t>between </a:t>
            </a:r>
            <a:r>
              <a:rPr lang="en-US" altLang="en-US" sz="2400" b="1" dirty="0" smtClean="0">
                <a:cs typeface="Arial" panose="020B0604020202020204" pitchFamily="34" charset="0"/>
              </a:rPr>
              <a:t>log </a:t>
            </a:r>
            <a:r>
              <a:rPr lang="en-US" altLang="en-US" sz="2400" b="1" dirty="0">
                <a:cs typeface="Arial" panose="020B0604020202020204" pitchFamily="34" charset="0"/>
              </a:rPr>
              <a:t>odds</a:t>
            </a:r>
            <a:r>
              <a:rPr lang="en-US" altLang="en-US" sz="2400" dirty="0">
                <a:cs typeface="Arial" panose="020B0604020202020204" pitchFamily="34" charset="0"/>
              </a:rPr>
              <a:t> and x.</a:t>
            </a:r>
          </a:p>
          <a:p>
            <a:pPr>
              <a:lnSpc>
                <a:spcPct val="90000"/>
              </a:lnSpc>
            </a:pPr>
            <a:endParaRPr lang="el-GR" altLang="en-US" sz="2400" dirty="0">
              <a:cs typeface="Arial" panose="020B0604020202020204" pitchFamily="34" charset="0"/>
            </a:endParaRPr>
          </a:p>
          <a:p>
            <a:pPr marL="1824038" indent="-1824038">
              <a:buFontTx/>
              <a:buNone/>
            </a:pPr>
            <a:endParaRPr lang="en-US" altLang="en-US" sz="2400" dirty="0"/>
          </a:p>
          <a:p>
            <a:pPr marL="1824038" indent="-1824038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765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/>
              <a:t>M</a:t>
            </a:r>
            <a:r>
              <a:rPr lang="en-US" altLang="en-US" b="1" dirty="0" smtClean="0"/>
              <a:t>odel </a:t>
            </a:r>
            <a:r>
              <a:rPr lang="en-US" altLang="en-US" b="1" dirty="0"/>
              <a:t>with C</a:t>
            </a:r>
            <a:r>
              <a:rPr lang="en-US" altLang="en-US" b="1" dirty="0" smtClean="0"/>
              <a:t>ategorical Independent Variable</a:t>
            </a:r>
            <a:endParaRPr lang="en-US" altLang="en-US" b="1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31074" y="890452"/>
            <a:ext cx="8408126" cy="4983163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1800"/>
              </a:spcAft>
              <a:buFontTx/>
              <a:buNone/>
            </a:pPr>
            <a:r>
              <a:rPr lang="en-US" altLang="en-US" sz="2400" b="1" dirty="0"/>
              <a:t>logit (</a:t>
            </a:r>
            <a:r>
              <a:rPr lang="en-US" altLang="en-US" sz="2400" b="1" i="1" dirty="0"/>
              <a:t>p</a:t>
            </a:r>
            <a:r>
              <a:rPr lang="en-US" altLang="en-US" sz="2400" b="1" i="1" baseline="-25000" dirty="0"/>
              <a:t>i</a:t>
            </a:r>
            <a:r>
              <a:rPr lang="en-US" altLang="en-US" sz="2400" b="1" dirty="0"/>
              <a:t>) = log (odds) = 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baseline="-25000" dirty="0"/>
              <a:t>0</a:t>
            </a:r>
            <a:r>
              <a:rPr lang="en-US" altLang="en-US" sz="2400" b="1" dirty="0"/>
              <a:t> + 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baseline="-25000" dirty="0" err="1"/>
              <a:t>k</a:t>
            </a:r>
            <a:r>
              <a:rPr lang="en-US" altLang="en-US" sz="2400" b="1" dirty="0" err="1"/>
              <a:t>X</a:t>
            </a:r>
            <a:r>
              <a:rPr lang="en-US" altLang="en-US" sz="2400" b="1" baseline="-25000" dirty="0" err="1"/>
              <a:t>k</a:t>
            </a:r>
            <a:endParaRPr lang="en-US" altLang="en-US" sz="2400" b="1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 smtClean="0"/>
              <a:t>Where logit(</a:t>
            </a:r>
            <a:r>
              <a:rPr lang="en-US" altLang="en-US" sz="2400" i="1" dirty="0" smtClean="0"/>
              <a:t>p</a:t>
            </a:r>
            <a:r>
              <a:rPr lang="en-US" altLang="en-US" sz="2400" i="1" baseline="-25000" dirty="0" smtClean="0"/>
              <a:t>i</a:t>
            </a:r>
            <a:r>
              <a:rPr lang="en-US" altLang="en-US" sz="2400" dirty="0" smtClean="0"/>
              <a:t>) = logit </a:t>
            </a:r>
            <a:r>
              <a:rPr lang="en-US" altLang="en-US" sz="2400" dirty="0"/>
              <a:t>transformation </a:t>
            </a:r>
            <a:r>
              <a:rPr lang="en-US" altLang="en-US" sz="2400" dirty="0" smtClean="0"/>
              <a:t>of probability of event</a:t>
            </a:r>
          </a:p>
          <a:p>
            <a:pPr marL="974725" indent="0">
              <a:lnSpc>
                <a:spcPct val="90000"/>
              </a:lnSpc>
              <a:buFontTx/>
              <a:buNone/>
            </a:pPr>
            <a:r>
              <a:rPr lang="en-US" altLang="en-US" sz="2400" dirty="0" smtClean="0">
                <a:sym typeface="Symbol" panose="05050102010706020507" pitchFamily="18" charset="2"/>
              </a:rPr>
              <a:t></a:t>
            </a:r>
            <a:r>
              <a:rPr lang="en-US" altLang="en-US" sz="2400" baseline="-25000" dirty="0" smtClean="0"/>
              <a:t>0</a:t>
            </a:r>
            <a:r>
              <a:rPr lang="en-US" altLang="en-US" sz="2400" dirty="0" smtClean="0"/>
              <a:t> = intercept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regression </a:t>
            </a:r>
            <a:r>
              <a:rPr lang="en-US" altLang="en-US" sz="2400" dirty="0"/>
              <a:t>line</a:t>
            </a:r>
          </a:p>
          <a:p>
            <a:pPr marL="974725" indent="0">
              <a:spcBef>
                <a:spcPts val="0"/>
              </a:spcBef>
              <a:spcAft>
                <a:spcPts val="1800"/>
              </a:spcAft>
              <a:buFontTx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</a:t>
            </a:r>
            <a:r>
              <a:rPr lang="en-US" altLang="en-US" sz="2400" baseline="-25000" dirty="0" smtClean="0"/>
              <a:t>k 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= difference </a:t>
            </a:r>
            <a:r>
              <a:rPr lang="en-US" altLang="en-US" sz="2400" dirty="0"/>
              <a:t>between </a:t>
            </a:r>
            <a:r>
              <a:rPr lang="en-US" altLang="en-US" sz="2400" dirty="0" smtClean="0"/>
              <a:t>logits </a:t>
            </a:r>
            <a:r>
              <a:rPr lang="en-US" altLang="en-US" sz="2400" dirty="0"/>
              <a:t>for </a:t>
            </a:r>
            <a:r>
              <a:rPr lang="en-US" altLang="en-US" sz="2400" dirty="0" smtClean="0"/>
              <a:t>category </a:t>
            </a:r>
            <a:r>
              <a:rPr lang="en-US" altLang="en-US" sz="2400" dirty="0"/>
              <a:t>k vs. </a:t>
            </a:r>
            <a:r>
              <a:rPr lang="en-US" altLang="en-US" sz="2400" dirty="0" smtClean="0"/>
              <a:t>reference category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N</a:t>
            </a:r>
            <a:r>
              <a:rPr lang="en-US" altLang="en-US" sz="2400" b="1" dirty="0" smtClean="0"/>
              <a:t>eed </a:t>
            </a:r>
            <a:r>
              <a:rPr lang="en-US" altLang="en-US" sz="2400" b="1" dirty="0"/>
              <a:t>to specify a </a:t>
            </a:r>
            <a:r>
              <a:rPr lang="en-US" altLang="en-US" sz="2400" b="1" i="1" dirty="0"/>
              <a:t>reference</a:t>
            </a:r>
            <a:r>
              <a:rPr lang="en-US" altLang="en-US" sz="2400" b="1" dirty="0"/>
              <a:t> </a:t>
            </a:r>
            <a:r>
              <a:rPr lang="en-US" altLang="en-US" sz="2400" b="1" dirty="0" smtClean="0"/>
              <a:t>category (if more than 2 categories).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If reference </a:t>
            </a:r>
            <a:r>
              <a:rPr lang="en-US" altLang="en-US" sz="2400" b="1" dirty="0"/>
              <a:t>group is </a:t>
            </a:r>
            <a:r>
              <a:rPr lang="en-US" altLang="en-US" sz="2400" b="1" dirty="0" smtClean="0"/>
              <a:t>0</a:t>
            </a:r>
            <a:r>
              <a:rPr lang="en-US" altLang="en-US" sz="2400" b="1" dirty="0"/>
              <a:t>, then </a:t>
            </a:r>
            <a:r>
              <a:rPr lang="en-US" altLang="en-US" sz="2400" b="1" dirty="0" smtClean="0"/>
              <a:t>coefficient </a:t>
            </a:r>
            <a:r>
              <a:rPr lang="en-US" altLang="en-US" sz="2400" b="1" dirty="0"/>
              <a:t>of </a:t>
            </a:r>
            <a:r>
              <a:rPr lang="el-GR" altLang="en-US" sz="2400" b="1" dirty="0">
                <a:cs typeface="Arial" panose="020B0604020202020204" pitchFamily="34" charset="0"/>
              </a:rPr>
              <a:t>β</a:t>
            </a:r>
            <a:r>
              <a:rPr lang="en-US" altLang="en-US" sz="2400" b="1" baseline="-25000" dirty="0">
                <a:cs typeface="Arial" panose="020B0604020202020204" pitchFamily="34" charset="0"/>
              </a:rPr>
              <a:t>k </a:t>
            </a:r>
            <a:r>
              <a:rPr lang="en-US" altLang="en-US" sz="2400" b="1" dirty="0">
                <a:cs typeface="Arial" panose="020B0604020202020204" pitchFamily="34" charset="0"/>
              </a:rPr>
              <a:t>represents </a:t>
            </a:r>
            <a:r>
              <a:rPr lang="en-US" altLang="en-US" sz="2400" b="1" dirty="0" smtClean="0">
                <a:cs typeface="Arial" panose="020B0604020202020204" pitchFamily="34" charset="0"/>
              </a:rPr>
              <a:t>difference </a:t>
            </a:r>
            <a:r>
              <a:rPr lang="en-US" altLang="en-US" sz="2400" b="1" dirty="0">
                <a:cs typeface="Arial" panose="020B0604020202020204" pitchFamily="34" charset="0"/>
              </a:rPr>
              <a:t>in </a:t>
            </a:r>
            <a:r>
              <a:rPr lang="en-US" altLang="en-US" sz="2400" b="1" dirty="0" smtClean="0">
                <a:cs typeface="Arial" panose="020B0604020202020204" pitchFamily="34" charset="0"/>
              </a:rPr>
              <a:t>log </a:t>
            </a:r>
            <a:r>
              <a:rPr lang="en-US" altLang="en-US" sz="2400" b="1" dirty="0">
                <a:cs typeface="Arial" panose="020B0604020202020204" pitchFamily="34" charset="0"/>
              </a:rPr>
              <a:t>odds between level k </a:t>
            </a:r>
            <a:r>
              <a:rPr lang="en-US" altLang="en-US" sz="2400" b="1" dirty="0" smtClean="0">
                <a:cs typeface="Arial" panose="020B0604020202020204" pitchFamily="34" charset="0"/>
              </a:rPr>
              <a:t>of </a:t>
            </a:r>
            <a:r>
              <a:rPr lang="en-US" altLang="en-US" sz="2400" b="1" dirty="0">
                <a:cs typeface="Arial" panose="020B0604020202020204" pitchFamily="34" charset="0"/>
              </a:rPr>
              <a:t>variable and level 0.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e</a:t>
            </a:r>
            <a:r>
              <a:rPr lang="en-US" altLang="en-US" sz="2400" b="1" baseline="30000" dirty="0" smtClean="0"/>
              <a:t>β</a:t>
            </a:r>
            <a:r>
              <a:rPr lang="en-US" altLang="en-US" sz="2400" b="1" baseline="30000" dirty="0" smtClean="0"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cs typeface="Arial" panose="020B0604020202020204" pitchFamily="34" charset="0"/>
              </a:rPr>
              <a:t>is </a:t>
            </a:r>
            <a:r>
              <a:rPr lang="en-US" altLang="en-US" sz="2400" b="1" dirty="0" smtClean="0">
                <a:cs typeface="Arial" panose="020B0604020202020204" pitchFamily="34" charset="0"/>
              </a:rPr>
              <a:t>odds </a:t>
            </a:r>
            <a:r>
              <a:rPr lang="en-US" altLang="en-US" sz="2400" b="1" dirty="0">
                <a:cs typeface="Arial" panose="020B0604020202020204" pitchFamily="34" charset="0"/>
              </a:rPr>
              <a:t>ratio for category k vs. </a:t>
            </a:r>
            <a:r>
              <a:rPr lang="en-US" altLang="en-US" sz="2400" b="1" dirty="0" smtClean="0">
                <a:cs typeface="Arial" panose="020B0604020202020204" pitchFamily="34" charset="0"/>
              </a:rPr>
              <a:t>reference </a:t>
            </a:r>
            <a:r>
              <a:rPr lang="en-US" altLang="en-US" sz="2400" b="1" dirty="0">
                <a:cs typeface="Arial" panose="020B0604020202020204" pitchFamily="34" charset="0"/>
              </a:rPr>
              <a:t>category of x.</a:t>
            </a:r>
            <a:endParaRPr lang="el-GR" altLang="en-US" sz="2400" b="1" dirty="0"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1" dirty="0"/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6157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82298"/>
            <a:ext cx="9144000" cy="685801"/>
          </a:xfrm>
        </p:spPr>
        <p:txBody>
          <a:bodyPr/>
          <a:lstStyle/>
          <a:p>
            <a:r>
              <a:rPr lang="en-US" altLang="en-US" dirty="0"/>
              <a:t>Maximum </a:t>
            </a:r>
            <a:r>
              <a:rPr lang="en-US" altLang="en-US" dirty="0" smtClean="0"/>
              <a:t>Likelihood Estimation</a:t>
            </a:r>
            <a:endParaRPr lang="en-US" altLang="en-US" dirty="0"/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3190" y="920496"/>
            <a:ext cx="7929562" cy="45720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M</a:t>
            </a:r>
            <a:r>
              <a:rPr lang="en-US" altLang="en-US" sz="2400" b="1" dirty="0" smtClean="0"/>
              <a:t>aximum </a:t>
            </a:r>
            <a:r>
              <a:rPr lang="en-US" altLang="en-US" sz="2400" b="1" dirty="0"/>
              <a:t>likelihood estimation chooses values for parameter estimates which make </a:t>
            </a:r>
            <a:r>
              <a:rPr lang="en-US" altLang="en-US" sz="2400" b="1" dirty="0" smtClean="0"/>
              <a:t>observed </a:t>
            </a:r>
            <a:r>
              <a:rPr lang="en-US" altLang="en-US" sz="2400" b="1" dirty="0"/>
              <a:t>data “maximally likely</a:t>
            </a:r>
            <a:r>
              <a:rPr lang="en-US" altLang="en-US" sz="2400" b="1" dirty="0" smtClean="0"/>
              <a:t>.”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ML estimators have great properties: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Unbiased (estimate true </a:t>
            </a:r>
            <a:r>
              <a:rPr lang="el-GR" altLang="en-US" sz="2400" i="1" dirty="0">
                <a:cs typeface="Arial" panose="020B0604020202020204" pitchFamily="34" charset="0"/>
              </a:rPr>
              <a:t>β</a:t>
            </a:r>
            <a:r>
              <a:rPr lang="en-US" altLang="en-US" sz="2400" dirty="0"/>
              <a:t>’s</a:t>
            </a:r>
            <a:r>
              <a:rPr lang="en-US" altLang="en-US" sz="2400" dirty="0" smtClean="0"/>
              <a:t>)</a:t>
            </a:r>
            <a:endParaRPr lang="en-US" altLang="en-US" sz="2400" dirty="0"/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Asymptotically efficient (narrow CI’s</a:t>
            </a:r>
            <a:r>
              <a:rPr lang="en-US" altLang="en-US" sz="2400" dirty="0" smtClean="0"/>
              <a:t>)</a:t>
            </a:r>
            <a:endParaRPr lang="en-US" altLang="en-US" sz="2400" dirty="0"/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Asymptotically Normally distributed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85207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/>
              <a:t>Interpreting Parameters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3" name="Rectangle 5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95300" y="1041050"/>
                <a:ext cx="8420099" cy="4525963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r>
                  <a:rPr lang="en-US" altLang="en-US" sz="2400" b="1" dirty="0" smtClean="0"/>
                  <a:t>Exponentiating</a:t>
                </a:r>
                <a:r>
                  <a:rPr lang="en-US" altLang="en-US" sz="2400" b="1" dirty="0"/>
                  <a:t> both sides of </a:t>
                </a:r>
                <a:r>
                  <a:rPr lang="en-US" altLang="en-US" sz="2400" b="1" dirty="0" smtClean="0"/>
                  <a:t>logit </a:t>
                </a:r>
                <a:r>
                  <a:rPr lang="en-US" altLang="en-US" sz="2400" b="1" dirty="0"/>
                  <a:t>link function </a:t>
                </a:r>
                <a:r>
                  <a:rPr lang="en-US" altLang="en-US" sz="2400" b="1" dirty="0" smtClean="0"/>
                  <a:t>gives:</a:t>
                </a:r>
                <a:endParaRPr lang="en-US" altLang="en-US" sz="2400" b="1" dirty="0"/>
              </a:p>
              <a:p>
                <a:pPr marL="0" indent="0" algn="ctr">
                  <a:spcBef>
                    <a:spcPts val="0"/>
                  </a:spcBef>
                  <a:spcAft>
                    <a:spcPts val="2400"/>
                  </a:spcAft>
                  <a:buSzPct val="100000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US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en-US" sz="2400" dirty="0" smtClean="0"/>
                  <a:t>  </a:t>
                </a:r>
                <a:r>
                  <a:rPr lang="en-US" altLang="en-US" sz="2400" dirty="0"/>
                  <a:t>= odds = </a:t>
                </a:r>
                <a:r>
                  <a:rPr lang="en-US" altLang="en-US" sz="2400" dirty="0" err="1"/>
                  <a:t>exp</a:t>
                </a:r>
                <a:r>
                  <a:rPr lang="en-US" altLang="en-US" sz="2400" dirty="0"/>
                  <a:t>(</a:t>
                </a:r>
                <a:r>
                  <a:rPr lang="en-US" altLang="en-US" sz="2600" dirty="0">
                    <a:sym typeface="Symbol" panose="05050102010706020507" pitchFamily="18" charset="2"/>
                  </a:rPr>
                  <a:t>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+ </a:t>
                </a:r>
                <a:r>
                  <a:rPr lang="en-US" altLang="en-US" sz="2600" dirty="0">
                    <a:sym typeface="Symbol" panose="05050102010706020507" pitchFamily="18" charset="2"/>
                  </a:rPr>
                  <a:t>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X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) = e </a:t>
                </a:r>
                <a:r>
                  <a:rPr lang="en-US" altLang="en-US" sz="2600" baseline="30000" dirty="0">
                    <a:sym typeface="Symbol" panose="05050102010706020507" pitchFamily="18" charset="2"/>
                  </a:rPr>
                  <a:t></a:t>
                </a:r>
                <a:r>
                  <a:rPr lang="en-US" altLang="en-US" sz="2400" baseline="30000" dirty="0"/>
                  <a:t>0</a:t>
                </a:r>
                <a:r>
                  <a:rPr lang="en-US" altLang="en-US" sz="2400" dirty="0"/>
                  <a:t> e </a:t>
                </a:r>
                <a:r>
                  <a:rPr lang="en-US" altLang="en-US" sz="2600" baseline="30000" dirty="0">
                    <a:sym typeface="Symbol" panose="05050102010706020507" pitchFamily="18" charset="2"/>
                  </a:rPr>
                  <a:t></a:t>
                </a:r>
                <a:r>
                  <a:rPr lang="en-US" altLang="en-US" sz="2400" baseline="30000" dirty="0" smtClean="0"/>
                  <a:t>1X1</a:t>
                </a:r>
                <a:endParaRPr lang="en-US" altLang="en-US" sz="2400" baseline="30000" dirty="0"/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r>
                  <a:rPr lang="en-US" altLang="en-US" sz="2400" b="1" dirty="0"/>
                  <a:t>O</a:t>
                </a:r>
                <a:r>
                  <a:rPr lang="en-US" altLang="en-US" sz="2400" b="1" dirty="0" smtClean="0"/>
                  <a:t>dds </a:t>
                </a:r>
                <a:r>
                  <a:rPr lang="en-US" altLang="en-US" sz="2400" b="1" dirty="0"/>
                  <a:t>increase multiplicatively by e</a:t>
                </a:r>
                <a:r>
                  <a:rPr lang="el-GR" altLang="en-US" sz="2400" b="1" baseline="30000" dirty="0">
                    <a:cs typeface="Arial" panose="020B0604020202020204" pitchFamily="34" charset="0"/>
                  </a:rPr>
                  <a:t>β</a:t>
                </a:r>
                <a:r>
                  <a:rPr lang="en-US" altLang="en-US" sz="2400" b="1" baseline="30000" dirty="0">
                    <a:cs typeface="Arial" panose="020B0604020202020204" pitchFamily="34" charset="0"/>
                  </a:rPr>
                  <a:t> </a:t>
                </a:r>
                <a:r>
                  <a:rPr lang="en-US" altLang="en-US" sz="2400" b="1" dirty="0">
                    <a:cs typeface="Arial" panose="020B0604020202020204" pitchFamily="34" charset="0"/>
                  </a:rPr>
                  <a:t>for every 1-unit increase in x.</a:t>
                </a: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r>
                  <a:rPr lang="en-US" altLang="en-US" sz="2400" b="1" dirty="0">
                    <a:cs typeface="Arial" panose="020B0604020202020204" pitchFamily="34" charset="0"/>
                  </a:rPr>
                  <a:t>Whether </a:t>
                </a:r>
                <a:r>
                  <a:rPr lang="en-US" altLang="en-US" sz="2400" b="1" dirty="0" smtClean="0">
                    <a:cs typeface="Arial" panose="020B0604020202020204" pitchFamily="34" charset="0"/>
                  </a:rPr>
                  <a:t>increase </a:t>
                </a:r>
                <a:r>
                  <a:rPr lang="en-US" altLang="en-US" sz="2400" b="1" dirty="0">
                    <a:cs typeface="Arial" panose="020B0604020202020204" pitchFamily="34" charset="0"/>
                  </a:rPr>
                  <a:t>is greater than 1 or less </a:t>
                </a:r>
                <a:r>
                  <a:rPr lang="en-US" altLang="en-US" sz="2400" b="1" dirty="0" smtClean="0">
                    <a:cs typeface="Arial" panose="020B0604020202020204" pitchFamily="34" charset="0"/>
                  </a:rPr>
                  <a:t>than 1 </a:t>
                </a:r>
                <a:r>
                  <a:rPr lang="en-US" altLang="en-US" sz="2400" b="1" dirty="0">
                    <a:cs typeface="Arial" panose="020B0604020202020204" pitchFamily="34" charset="0"/>
                  </a:rPr>
                  <a:t>depends on whether </a:t>
                </a:r>
                <a:r>
                  <a:rPr lang="el-GR" altLang="en-US" sz="2400" b="1" dirty="0">
                    <a:cs typeface="Arial" panose="020B0604020202020204" pitchFamily="34" charset="0"/>
                  </a:rPr>
                  <a:t>β</a:t>
                </a:r>
                <a:r>
                  <a:rPr lang="en-US" altLang="en-US" sz="2400" b="1" dirty="0">
                    <a:cs typeface="Arial" panose="020B0604020202020204" pitchFamily="34" charset="0"/>
                  </a:rPr>
                  <a:t> &gt;0 or </a:t>
                </a:r>
                <a:r>
                  <a:rPr lang="el-GR" altLang="en-US" sz="2400" b="1" dirty="0">
                    <a:cs typeface="Arial" panose="020B0604020202020204" pitchFamily="34" charset="0"/>
                  </a:rPr>
                  <a:t>β</a:t>
                </a:r>
                <a:r>
                  <a:rPr lang="en-US" altLang="en-US" sz="2400" b="1" dirty="0">
                    <a:cs typeface="Arial" panose="020B0604020202020204" pitchFamily="34" charset="0"/>
                  </a:rPr>
                  <a:t> &lt;0.</a:t>
                </a: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r>
                  <a:rPr lang="en-US" altLang="en-US" sz="2400" b="1" dirty="0">
                    <a:cs typeface="Arial" panose="020B0604020202020204" pitchFamily="34" charset="0"/>
                  </a:rPr>
                  <a:t>O</a:t>
                </a:r>
                <a:r>
                  <a:rPr lang="en-US" altLang="en-US" sz="2400" b="1" dirty="0" smtClean="0">
                    <a:cs typeface="Arial" panose="020B0604020202020204" pitchFamily="34" charset="0"/>
                  </a:rPr>
                  <a:t>dds </a:t>
                </a:r>
                <a:r>
                  <a:rPr lang="en-US" altLang="en-US" sz="2400" b="1" dirty="0">
                    <a:cs typeface="Arial" panose="020B0604020202020204" pitchFamily="34" charset="0"/>
                  </a:rPr>
                  <a:t>at X = x+1 are </a:t>
                </a:r>
                <a:r>
                  <a:rPr lang="en-US" altLang="en-US" sz="2400" b="1" dirty="0"/>
                  <a:t>e</a:t>
                </a:r>
                <a:r>
                  <a:rPr lang="el-GR" altLang="en-US" sz="2400" b="1" baseline="30000" dirty="0">
                    <a:cs typeface="Arial" panose="020B0604020202020204" pitchFamily="34" charset="0"/>
                  </a:rPr>
                  <a:t>β</a:t>
                </a:r>
                <a:r>
                  <a:rPr lang="en-US" altLang="en-US" sz="2400" b="1" baseline="30000" dirty="0">
                    <a:cs typeface="Arial" panose="020B0604020202020204" pitchFamily="34" charset="0"/>
                  </a:rPr>
                  <a:t> </a:t>
                </a:r>
                <a:r>
                  <a:rPr lang="en-US" altLang="en-US" sz="2400" b="1" dirty="0">
                    <a:cs typeface="Arial" panose="020B0604020202020204" pitchFamily="34" charset="0"/>
                  </a:rPr>
                  <a:t>times the odds at X = x. </a:t>
                </a: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r>
                  <a:rPr lang="en-US" altLang="en-US" sz="2400" b="1" dirty="0" smtClean="0"/>
                  <a:t>e</a:t>
                </a:r>
                <a:r>
                  <a:rPr lang="en-US" altLang="en-US" sz="2400" b="1" baseline="30000" dirty="0" smtClean="0"/>
                  <a:t>β</a:t>
                </a:r>
                <a:r>
                  <a:rPr lang="en-US" altLang="en-US" sz="2400" b="1" baseline="30000" dirty="0" smtClean="0">
                    <a:cs typeface="Arial" panose="020B0604020202020204" pitchFamily="34" charset="0"/>
                  </a:rPr>
                  <a:t> </a:t>
                </a:r>
                <a:r>
                  <a:rPr lang="en-US" altLang="en-US" sz="2400" b="1" dirty="0">
                    <a:cs typeface="Arial" panose="020B0604020202020204" pitchFamily="34" charset="0"/>
                  </a:rPr>
                  <a:t>is an</a:t>
                </a:r>
                <a:r>
                  <a:rPr lang="en-US" altLang="en-US" sz="2400" dirty="0">
                    <a:cs typeface="Arial" panose="020B0604020202020204" pitchFamily="34" charset="0"/>
                  </a:rPr>
                  <a:t> </a:t>
                </a:r>
                <a:r>
                  <a:rPr lang="en-US" altLang="en-US" sz="2400" b="1" dirty="0">
                    <a:cs typeface="Arial" panose="020B0604020202020204" pitchFamily="34" charset="0"/>
                  </a:rPr>
                  <a:t>odds ratio!</a:t>
                </a:r>
              </a:p>
            </p:txBody>
          </p:sp>
        </mc:Choice>
        <mc:Fallback xmlns="">
          <p:sp>
            <p:nvSpPr>
              <p:cNvPr id="2765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95300" y="1041050"/>
                <a:ext cx="8420099" cy="4525963"/>
              </a:xfrm>
              <a:blipFill>
                <a:blip r:embed="rId3"/>
                <a:stretch>
                  <a:fillRect l="-941" t="-943" b="-9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13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52401" y="932687"/>
            <a:ext cx="8839199" cy="540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In </a:t>
            </a:r>
            <a:r>
              <a:rPr lang="en-US" altLang="en-US" sz="2400" b="1" dirty="0"/>
              <a:t>linear regression, </a:t>
            </a:r>
            <a:r>
              <a:rPr lang="en-US" altLang="en-US" sz="2400" b="1" dirty="0" smtClean="0"/>
              <a:t>slope </a:t>
            </a:r>
            <a:r>
              <a:rPr lang="en-US" altLang="en-US" sz="2400" b="1" dirty="0"/>
              <a:t>coefficient </a:t>
            </a:r>
            <a:r>
              <a:rPr lang="en-US" altLang="en-US" sz="2400" b="1" dirty="0" smtClean="0"/>
              <a:t>is </a:t>
            </a:r>
            <a:r>
              <a:rPr lang="en-US" altLang="en-US" sz="2400" b="1" dirty="0"/>
              <a:t>change in </a:t>
            </a:r>
            <a:r>
              <a:rPr lang="en-US" altLang="en-US" sz="2400" b="1" dirty="0" smtClean="0"/>
              <a:t>mean </a:t>
            </a:r>
            <a:r>
              <a:rPr lang="en-US" altLang="en-US" sz="2400" b="1" dirty="0"/>
              <a:t>response as </a:t>
            </a:r>
            <a:r>
              <a:rPr lang="en-US" altLang="en-US" sz="2400" b="1" i="1" dirty="0"/>
              <a:t>x</a:t>
            </a:r>
            <a:r>
              <a:rPr lang="en-US" altLang="en-US" sz="2400" b="1" dirty="0"/>
              <a:t> increases by 1 </a:t>
            </a:r>
            <a:r>
              <a:rPr lang="en-US" altLang="en-US" sz="2400" b="1" dirty="0" smtClean="0"/>
              <a:t>unit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In </a:t>
            </a:r>
            <a:r>
              <a:rPr lang="en-US" altLang="en-US" sz="2400" b="1" dirty="0"/>
              <a:t>logistic regression, </a:t>
            </a:r>
            <a:r>
              <a:rPr lang="en-US" altLang="en-US" sz="2400" b="1" i="1" dirty="0" err="1" smtClean="0">
                <a:latin typeface="Times New Roman" panose="02020603050405020304" pitchFamily="18" charset="0"/>
              </a:rPr>
              <a:t>e</a:t>
            </a:r>
            <a:r>
              <a:rPr lang="en-US" altLang="en-US" sz="2400" b="1" i="1" baseline="30000" dirty="0" err="1" smtClean="0">
                <a:latin typeface="Symbol" panose="05050102010706020507" pitchFamily="18" charset="2"/>
              </a:rPr>
              <a:t>b</a:t>
            </a:r>
            <a:r>
              <a:rPr lang="en-US" altLang="en-US" sz="2400" b="1" i="1" dirty="0" smtClean="0">
                <a:latin typeface="Symbol" panose="05050102010706020507" pitchFamily="18" charset="2"/>
              </a:rPr>
              <a:t> </a:t>
            </a:r>
            <a:r>
              <a:rPr lang="en-US" altLang="en-US" sz="2400" b="1" dirty="0"/>
              <a:t>represents </a:t>
            </a:r>
            <a:r>
              <a:rPr lang="en-US" altLang="en-US" sz="2400" b="1" dirty="0" smtClean="0"/>
              <a:t>change in </a:t>
            </a:r>
            <a:r>
              <a:rPr lang="en-US" altLang="en-US" sz="2400" b="1" dirty="0"/>
              <a:t>odds of </a:t>
            </a:r>
            <a:r>
              <a:rPr lang="en-US" altLang="en-US" sz="2400" b="1" dirty="0" smtClean="0"/>
              <a:t>outcome </a:t>
            </a:r>
            <a:r>
              <a:rPr lang="en-US" altLang="en-US" sz="2400" b="1" dirty="0"/>
              <a:t>(multiplicatively) by increasing </a:t>
            </a:r>
            <a:r>
              <a:rPr lang="en-US" altLang="en-US" sz="2400" b="1" i="1" dirty="0"/>
              <a:t>x</a:t>
            </a:r>
            <a:r>
              <a:rPr lang="en-US" altLang="en-US" sz="2400" b="1" dirty="0"/>
              <a:t> by 1 unit</a:t>
            </a:r>
          </a:p>
          <a:p>
            <a:pPr eaLnBrk="0" hangingPunct="0">
              <a:spcAft>
                <a:spcPts val="1800"/>
              </a:spcAft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 eaLnBrk="0" hangingPunct="0">
              <a:spcAft>
                <a:spcPts val="1800"/>
              </a:spcAft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 eaLnBrk="0" hangingPunct="0">
              <a:spcAft>
                <a:spcPts val="1800"/>
              </a:spcAft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 marL="342900" indent="-34290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If </a:t>
            </a:r>
            <a:r>
              <a:rPr lang="en-US" altLang="en-US" sz="2400" i="1" dirty="0">
                <a:latin typeface="Symbol" panose="05050102010706020507" pitchFamily="18" charset="2"/>
              </a:rPr>
              <a:t>b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/>
              <a:t>= 0, </a:t>
            </a:r>
            <a:r>
              <a:rPr lang="en-US" altLang="en-US" sz="2400" dirty="0" smtClean="0"/>
              <a:t>odds </a:t>
            </a:r>
            <a:r>
              <a:rPr lang="en-US" altLang="en-US" sz="2400" dirty="0"/>
              <a:t>and probability are </a:t>
            </a:r>
            <a:r>
              <a:rPr lang="en-US" altLang="en-US" sz="2400" dirty="0" smtClean="0"/>
              <a:t>same </a:t>
            </a:r>
            <a:r>
              <a:rPr lang="en-US" altLang="en-US" sz="2400" dirty="0"/>
              <a:t>at all </a:t>
            </a:r>
            <a:r>
              <a:rPr lang="en-US" altLang="en-US" sz="2400" i="1" dirty="0"/>
              <a:t>x </a:t>
            </a:r>
            <a:r>
              <a:rPr lang="en-US" altLang="en-US" sz="2400" dirty="0"/>
              <a:t>levels (</a:t>
            </a:r>
            <a:r>
              <a:rPr lang="en-US" altLang="en-US" sz="2400" i="1" dirty="0" err="1" smtClean="0">
                <a:latin typeface="Times New Roman" panose="02020603050405020304" pitchFamily="18" charset="0"/>
              </a:rPr>
              <a:t>e</a:t>
            </a:r>
            <a:r>
              <a:rPr lang="en-US" altLang="en-US" sz="2400" i="1" baseline="30000" dirty="0" err="1" smtClean="0">
                <a:latin typeface="Symbol" panose="05050102010706020507" pitchFamily="18" charset="2"/>
              </a:rPr>
              <a:t>b</a:t>
            </a:r>
            <a:r>
              <a:rPr lang="en-US" altLang="en-US" sz="2400" i="1" baseline="30000" dirty="0" smtClean="0">
                <a:latin typeface="Symbol" panose="05050102010706020507" pitchFamily="18" charset="2"/>
              </a:rPr>
              <a:t> </a:t>
            </a:r>
            <a:r>
              <a:rPr lang="en-US" altLang="en-US" sz="2400" dirty="0" smtClean="0"/>
              <a:t>=</a:t>
            </a:r>
            <a:r>
              <a:rPr lang="en-US" altLang="en-US" sz="2400" dirty="0"/>
              <a:t>1)</a:t>
            </a:r>
          </a:p>
          <a:p>
            <a:pPr marL="342900" indent="-34290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/>
              <a:t>If </a:t>
            </a:r>
            <a:r>
              <a:rPr lang="en-US" altLang="en-US" sz="2400" i="1" dirty="0">
                <a:latin typeface="Symbol" panose="05050102010706020507" pitchFamily="18" charset="2"/>
              </a:rPr>
              <a:t>b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/>
              <a:t>&gt; </a:t>
            </a:r>
            <a:r>
              <a:rPr lang="en-US" altLang="en-US" sz="2400" dirty="0" smtClean="0"/>
              <a:t>0, odds </a:t>
            </a:r>
            <a:r>
              <a:rPr lang="en-US" altLang="en-US" sz="2400" dirty="0"/>
              <a:t>and probability increase as </a:t>
            </a:r>
            <a:r>
              <a:rPr lang="en-US" altLang="en-US" sz="2400" i="1" dirty="0"/>
              <a:t>x</a:t>
            </a:r>
            <a:r>
              <a:rPr lang="en-US" altLang="en-US" sz="2400" dirty="0"/>
              <a:t> increases (</a:t>
            </a:r>
            <a:r>
              <a:rPr lang="en-US" altLang="en-US" sz="2400" i="1" dirty="0" err="1" smtClean="0">
                <a:latin typeface="Times New Roman" panose="02020603050405020304" pitchFamily="18" charset="0"/>
              </a:rPr>
              <a:t>e</a:t>
            </a:r>
            <a:r>
              <a:rPr lang="en-US" altLang="en-US" sz="2400" i="1" baseline="30000" dirty="0" err="1" smtClean="0">
                <a:latin typeface="Symbol" panose="05050102010706020507" pitchFamily="18" charset="2"/>
              </a:rPr>
              <a:t>b</a:t>
            </a:r>
            <a:r>
              <a:rPr lang="en-US" altLang="en-US" sz="2400" i="1" baseline="30000" dirty="0" smtClean="0">
                <a:latin typeface="Symbol" panose="05050102010706020507" pitchFamily="18" charset="2"/>
              </a:rPr>
              <a:t> </a:t>
            </a:r>
            <a:r>
              <a:rPr lang="en-US" altLang="en-US" sz="2400" dirty="0" smtClean="0"/>
              <a:t>&gt;</a:t>
            </a:r>
            <a:r>
              <a:rPr lang="en-US" altLang="en-US" sz="2400" dirty="0"/>
              <a:t>1)</a:t>
            </a:r>
          </a:p>
          <a:p>
            <a:pPr marL="342900" indent="-34290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/>
              <a:t>If </a:t>
            </a:r>
            <a:r>
              <a:rPr lang="en-US" altLang="en-US" sz="2400" i="1" dirty="0">
                <a:latin typeface="Symbol" panose="05050102010706020507" pitchFamily="18" charset="2"/>
              </a:rPr>
              <a:t>b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/>
              <a:t>&lt; </a:t>
            </a:r>
            <a:r>
              <a:rPr lang="en-US" altLang="en-US" sz="2400" dirty="0" smtClean="0"/>
              <a:t>0, odds </a:t>
            </a:r>
            <a:r>
              <a:rPr lang="en-US" altLang="en-US" sz="2400" dirty="0"/>
              <a:t>and probability decrease as </a:t>
            </a:r>
            <a:r>
              <a:rPr lang="en-US" altLang="en-US" sz="2400" i="1" dirty="0"/>
              <a:t>x</a:t>
            </a:r>
            <a:r>
              <a:rPr lang="en-US" altLang="en-US" sz="2400" dirty="0"/>
              <a:t> increases (</a:t>
            </a:r>
            <a:r>
              <a:rPr lang="en-US" altLang="en-US" sz="2400" i="1" dirty="0" err="1" smtClean="0">
                <a:latin typeface="Times New Roman" panose="02020603050405020304" pitchFamily="18" charset="0"/>
              </a:rPr>
              <a:t>e</a:t>
            </a:r>
            <a:r>
              <a:rPr lang="en-US" altLang="en-US" sz="2400" i="1" baseline="30000" dirty="0" err="1" smtClean="0">
                <a:latin typeface="Symbol" panose="05050102010706020507" pitchFamily="18" charset="2"/>
              </a:rPr>
              <a:t>b</a:t>
            </a:r>
            <a:r>
              <a:rPr lang="en-US" altLang="en-US" sz="2400" i="1" baseline="30000" dirty="0" smtClean="0">
                <a:latin typeface="Symbol" panose="05050102010706020507" pitchFamily="18" charset="2"/>
              </a:rPr>
              <a:t> </a:t>
            </a:r>
            <a:r>
              <a:rPr lang="en-US" altLang="en-US" sz="2400" dirty="0" smtClean="0"/>
              <a:t>&lt;</a:t>
            </a:r>
            <a:r>
              <a:rPr lang="en-US" altLang="en-US" sz="2400" dirty="0"/>
              <a:t>1)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Odds Ratio</a:t>
            </a: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>
            <p:extLst/>
          </p:nvPr>
        </p:nvGraphicFramePr>
        <p:xfrm>
          <a:off x="1511808" y="3150033"/>
          <a:ext cx="548640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5" name="Equation" r:id="rId4" imgW="2590560" imgH="457200" progId="Equation.3">
                  <p:embed/>
                </p:oleObj>
              </mc:Choice>
              <mc:Fallback>
                <p:oleObj name="Equation" r:id="rId4" imgW="2590560" imgH="457200" progId="Equation.3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808" y="3150033"/>
                        <a:ext cx="548640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242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42900" y="1020991"/>
            <a:ext cx="8382000" cy="561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eaLnBrk="0" hangingPunct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Step </a:t>
            </a:r>
            <a:r>
              <a:rPr lang="en-US" altLang="en-US" sz="2400" b="1" dirty="0"/>
              <a:t>1: Construct a 95% CI for </a:t>
            </a:r>
            <a:r>
              <a:rPr lang="en-US" altLang="en-US" sz="2400" b="1" i="1" dirty="0">
                <a:latin typeface="Symbol" panose="05050102010706020507" pitchFamily="18" charset="2"/>
              </a:rPr>
              <a:t>b </a:t>
            </a:r>
            <a:r>
              <a:rPr lang="en-US" altLang="en-US" sz="2400" b="1" dirty="0"/>
              <a:t>:</a:t>
            </a:r>
          </a:p>
          <a:p>
            <a:pPr marL="342900" indent="-342900" eaLnBrk="0" hangingPunct="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400" b="1" dirty="0" smtClean="0"/>
          </a:p>
          <a:p>
            <a:pPr marL="342900" indent="-342900" eaLnBrk="0" hangingPunct="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400" b="1" dirty="0" smtClean="0"/>
          </a:p>
          <a:p>
            <a:pPr marL="342900" indent="-34290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Step </a:t>
            </a:r>
            <a:r>
              <a:rPr lang="en-US" altLang="en-US" sz="2400" b="1" dirty="0"/>
              <a:t>2: Raise </a:t>
            </a:r>
            <a:r>
              <a:rPr lang="en-US" altLang="en-US" sz="2400" b="1" i="1" dirty="0">
                <a:latin typeface="Times New Roman" panose="02020603050405020304" pitchFamily="18" charset="0"/>
              </a:rPr>
              <a:t>e</a:t>
            </a:r>
            <a:r>
              <a:rPr lang="en-US" altLang="en-US" sz="2400" b="1" dirty="0">
                <a:latin typeface="Times New Roman" panose="02020603050405020304" pitchFamily="18" charset="0"/>
              </a:rPr>
              <a:t> </a:t>
            </a:r>
            <a:r>
              <a:rPr lang="en-US" altLang="en-US" sz="2400" b="1" dirty="0" smtClean="0"/>
              <a:t>to get lower </a:t>
            </a:r>
            <a:r>
              <a:rPr lang="en-US" altLang="en-US" sz="2400" b="1" dirty="0"/>
              <a:t>and upper bounds </a:t>
            </a:r>
            <a:r>
              <a:rPr lang="en-US" altLang="en-US" sz="2400" b="1" dirty="0" smtClean="0"/>
              <a:t>of </a:t>
            </a:r>
            <a:r>
              <a:rPr lang="en-US" altLang="en-US" sz="2400" b="1" dirty="0"/>
              <a:t>CI:</a:t>
            </a:r>
          </a:p>
          <a:p>
            <a:pPr marL="342900" indent="-34290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b="1" dirty="0" smtClean="0"/>
          </a:p>
          <a:p>
            <a:pPr marL="342900" indent="-34290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b="1" dirty="0"/>
          </a:p>
          <a:p>
            <a:pPr marL="342900" indent="-342900" eaLnBrk="0" hangingPunct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If </a:t>
            </a:r>
            <a:r>
              <a:rPr lang="en-US" altLang="en-US" sz="2400" b="1" dirty="0"/>
              <a:t>entire interval </a:t>
            </a:r>
            <a:r>
              <a:rPr lang="en-US" altLang="en-US" sz="2400" b="1" dirty="0" smtClean="0"/>
              <a:t>above </a:t>
            </a:r>
            <a:r>
              <a:rPr lang="en-US" altLang="en-US" sz="2400" b="1" dirty="0"/>
              <a:t>1, conclude positive association</a:t>
            </a:r>
          </a:p>
          <a:p>
            <a:pPr marL="342900" indent="-342900" eaLnBrk="0" hangingPunct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If </a:t>
            </a:r>
            <a:r>
              <a:rPr lang="en-US" altLang="en-US" sz="2400" b="1" dirty="0"/>
              <a:t>entire interval </a:t>
            </a:r>
            <a:r>
              <a:rPr lang="en-US" altLang="en-US" sz="2400" b="1" dirty="0" smtClean="0"/>
              <a:t>below </a:t>
            </a:r>
            <a:r>
              <a:rPr lang="en-US" altLang="en-US" sz="2400" b="1" dirty="0"/>
              <a:t>1, conclude negative association</a:t>
            </a:r>
          </a:p>
          <a:p>
            <a:pPr marL="342900" indent="-342900" eaLnBrk="0" hangingPunct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If </a:t>
            </a:r>
            <a:r>
              <a:rPr lang="en-US" altLang="en-US" sz="2400" b="1" dirty="0"/>
              <a:t>interval contains 1, cannot conclude </a:t>
            </a:r>
            <a:r>
              <a:rPr lang="en-US" altLang="en-US" sz="2400" b="1" dirty="0" smtClean="0"/>
              <a:t>an </a:t>
            </a:r>
            <a:r>
              <a:rPr lang="en-US" altLang="en-US" sz="2400" b="1" dirty="0"/>
              <a:t>association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95% Confidence Interval for Odds Ratio</a:t>
            </a:r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>
            <p:extLst/>
          </p:nvPr>
        </p:nvGraphicFramePr>
        <p:xfrm>
          <a:off x="1201737" y="1465377"/>
          <a:ext cx="66643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6" name="Equation" r:id="rId4" imgW="2705040" imgH="431640" progId="Equation.3">
                  <p:embed/>
                </p:oleObj>
              </mc:Choice>
              <mc:Fallback>
                <p:oleObj name="Equation" r:id="rId4" imgW="2705040" imgH="431640" progId="Equation.3">
                  <p:embed/>
                  <p:pic>
                    <p:nvPicPr>
                      <p:cNvPr id="112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7" y="1465377"/>
                        <a:ext cx="6664325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6"/>
          <p:cNvGraphicFramePr>
            <a:graphicFrameLocks noChangeAspect="1"/>
          </p:cNvGraphicFramePr>
          <p:nvPr>
            <p:extLst/>
          </p:nvPr>
        </p:nvGraphicFramePr>
        <p:xfrm>
          <a:off x="2590799" y="3118105"/>
          <a:ext cx="3886200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7" name="Equation" r:id="rId6" imgW="1307880" imgH="406080" progId="Equation.3">
                  <p:embed/>
                </p:oleObj>
              </mc:Choice>
              <mc:Fallback>
                <p:oleObj name="Equation" r:id="rId6" imgW="1307880" imgH="406080" progId="Equation.3">
                  <p:embed/>
                  <p:pic>
                    <p:nvPicPr>
                      <p:cNvPr id="11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799" y="3118105"/>
                        <a:ext cx="3886200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3084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/>
              <a:t>Hypothesis testing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7663" indent="-347663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600" b="1" dirty="0"/>
              <a:t>Usually interested in </a:t>
            </a:r>
            <a:r>
              <a:rPr lang="en-US" altLang="en-US" sz="2600" b="1" dirty="0" smtClean="0"/>
              <a:t>testing</a:t>
            </a:r>
          </a:p>
          <a:p>
            <a:pPr marL="347663" indent="-347663">
              <a:spcBef>
                <a:spcPts val="0"/>
              </a:spcBef>
              <a:spcAft>
                <a:spcPts val="1800"/>
              </a:spcAft>
              <a:buSzPct val="100000"/>
            </a:pPr>
            <a:endParaRPr lang="en-US" altLang="en-US" sz="2500" b="1" dirty="0" smtClean="0"/>
          </a:p>
          <a:p>
            <a:pPr marL="347663" indent="-347663">
              <a:spcBef>
                <a:spcPts val="0"/>
              </a:spcBef>
              <a:spcAft>
                <a:spcPts val="1800"/>
              </a:spcAft>
              <a:buSzPct val="100000"/>
            </a:pPr>
            <a:endParaRPr lang="en-US" altLang="en-US" sz="2500" b="1" dirty="0"/>
          </a:p>
          <a:p>
            <a:pPr marL="347663" indent="-347663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500" b="1" dirty="0"/>
              <a:t>Wald test </a:t>
            </a:r>
          </a:p>
          <a:p>
            <a:pPr marL="347663" indent="-347663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500" b="1" dirty="0" smtClean="0"/>
              <a:t>Likelihood </a:t>
            </a:r>
            <a:r>
              <a:rPr lang="en-US" altLang="en-US" sz="2500" b="1" dirty="0"/>
              <a:t>Ratio </a:t>
            </a:r>
            <a:r>
              <a:rPr lang="en-US" altLang="en-US" sz="2500" b="1" dirty="0" smtClean="0"/>
              <a:t>test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94802" y="1980565"/>
          <a:ext cx="177006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3" name="Equation" r:id="rId4" imgW="736560" imgH="228600" progId="Equation.3">
                  <p:embed/>
                </p:oleObj>
              </mc:Choice>
              <mc:Fallback>
                <p:oleObj name="Equation" r:id="rId4" imgW="73656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4802" y="1980565"/>
                        <a:ext cx="177006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25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Wald Test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914400"/>
                <a:ext cx="8010144" cy="4983163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  <a:buSzPct val="100000"/>
                </a:pPr>
                <a:r>
                  <a:rPr lang="en-US" sz="2400" b="1" dirty="0" smtClean="0">
                    <a:solidFill>
                      <a:srgbClr val="000000"/>
                    </a:solidFill>
                  </a:rPr>
                  <a:t>Test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of significance for individual regression coefficients in logistic </a:t>
                </a:r>
                <a:r>
                  <a:rPr lang="en-US" sz="2400" b="1" dirty="0" smtClean="0">
                    <a:solidFill>
                      <a:srgbClr val="000000"/>
                    </a:solidFill>
                  </a:rPr>
                  <a:t>regression: </a:t>
                </a:r>
                <a:endParaRPr lang="en-US" sz="2400" b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 smtClean="0">
                  <a:solidFill>
                    <a:srgbClr val="00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SzPct val="100000"/>
                </a:pPr>
                <a:r>
                  <a:rPr lang="en-US" sz="2400" b="1" dirty="0" smtClean="0"/>
                  <a:t>For </a:t>
                </a:r>
                <a:r>
                  <a:rPr lang="en-US" sz="2400" b="1" dirty="0"/>
                  <a:t>maximum likelihood estimates, </a:t>
                </a:r>
                <a:r>
                  <a:rPr lang="en-US" sz="2400" b="1" dirty="0" smtClean="0"/>
                  <a:t>use ratio</a:t>
                </a:r>
                <a:endParaRPr lang="en-US" sz="2400" b="1" dirty="0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𝑆𝐸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SzPct val="100000"/>
                </a:pPr>
                <a:r>
                  <a:rPr lang="en-US" sz="2400" b="1" dirty="0" smtClean="0"/>
                  <a:t>Confidence </a:t>
                </a:r>
                <a:r>
                  <a:rPr lang="en-US" sz="2400" b="1" dirty="0"/>
                  <a:t>intervals can be constructed </a:t>
                </a:r>
                <a:r>
                  <a:rPr lang="en-US" sz="2400" b="1" dirty="0" smtClean="0"/>
                  <a:t>as:</a:t>
                </a:r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type m:val="li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SzPct val="100000"/>
                </a:pPr>
                <a:r>
                  <a:rPr lang="en-US" altLang="en-US" sz="2400" b="1" dirty="0" smtClean="0"/>
                  <a:t>As sample </a:t>
                </a:r>
                <a:r>
                  <a:rPr lang="en-US" altLang="en-US" sz="2400" b="1" dirty="0"/>
                  <a:t>size gets </a:t>
                </a:r>
                <a:r>
                  <a:rPr lang="en-US" altLang="en-US" sz="2400" b="1" dirty="0" smtClean="0"/>
                  <a:t>larger, Wald </a:t>
                </a:r>
                <a:r>
                  <a:rPr lang="en-US" altLang="en-US" sz="2400" b="1" dirty="0"/>
                  <a:t>test will approximate </a:t>
                </a:r>
                <a:r>
                  <a:rPr lang="en-US" altLang="en-US" sz="2400" b="1" dirty="0" smtClean="0"/>
                  <a:t>Likelihood </a:t>
                </a:r>
                <a:r>
                  <a:rPr lang="en-US" altLang="en-US" sz="2400" b="1" dirty="0"/>
                  <a:t>ratio test.</a:t>
                </a:r>
              </a:p>
              <a:p>
                <a:pPr marL="347663" indent="-347663">
                  <a:spcBef>
                    <a:spcPts val="0"/>
                  </a:spcBef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914400"/>
                <a:ext cx="8010144" cy="4983163"/>
              </a:xfrm>
              <a:blipFill>
                <a:blip r:embed="rId3"/>
                <a:stretch>
                  <a:fillRect l="-989" t="-857" b="-9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81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Analogy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57304" y="852480"/>
                <a:ext cx="5242560" cy="604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b="1" dirty="0" smtClean="0"/>
                  <a:t>Start with finished product and try to explain how it is made. . .</a:t>
                </a:r>
              </a:p>
              <a:p>
                <a:pPr marL="342900" indent="-342900"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b="1" dirty="0" smtClean="0"/>
                  <a:t>You </a:t>
                </a:r>
                <a:r>
                  <a:rPr lang="en-US" sz="2400" b="1" dirty="0"/>
                  <a:t>specify which ingredients to add (</a:t>
                </a:r>
                <a:r>
                  <a:rPr lang="en-US" sz="2400" b="1" dirty="0" smtClean="0"/>
                  <a:t>X).</a:t>
                </a:r>
              </a:p>
              <a:p>
                <a:pPr marL="342900" indent="-342900"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b="1" dirty="0" smtClean="0"/>
                  <a:t>For </a:t>
                </a:r>
                <a:r>
                  <a:rPr lang="en-US" sz="2400" b="1" dirty="0"/>
                  <a:t>each ingredient, GLM finds </a:t>
                </a:r>
                <a:r>
                  <a:rPr lang="en-US" sz="2400" b="1" dirty="0" smtClean="0"/>
                  <a:t>quantities </a:t>
                </a:r>
                <a:r>
                  <a:rPr lang="en-US" sz="2400" b="1" dirty="0"/>
                  <a:t>(β) that </a:t>
                </a:r>
                <a:r>
                  <a:rPr lang="en-US" sz="2400" b="1" dirty="0" smtClean="0"/>
                  <a:t>produce </a:t>
                </a:r>
                <a:r>
                  <a:rPr lang="en-US" sz="2400" b="1" dirty="0"/>
                  <a:t>best </a:t>
                </a:r>
                <a:r>
                  <a:rPr lang="en-US" sz="2400" b="1" dirty="0" smtClean="0"/>
                  <a:t>reproduction.</a:t>
                </a:r>
              </a:p>
              <a:p>
                <a:pPr marL="342900" indent="-342900"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b="1" dirty="0" smtClean="0"/>
                  <a:t>Then </a:t>
                </a:r>
                <a:r>
                  <a:rPr lang="en-US" sz="2400" b="1" dirty="0"/>
                  <a:t>if you tried to make the cake with what you know about X and β then </a:t>
                </a:r>
                <a:r>
                  <a:rPr lang="en-US" sz="2400" b="1" dirty="0" smtClean="0"/>
                  <a:t>error </a:t>
                </a:r>
                <a:r>
                  <a:rPr lang="en-US" sz="2400" b="1" dirty="0"/>
                  <a:t>would </a:t>
                </a:r>
                <a:r>
                  <a:rPr lang="en-US" sz="2400" b="1" dirty="0" smtClean="0"/>
                  <a:t>be </a:t>
                </a:r>
                <a:r>
                  <a:rPr lang="en-US" sz="2400" b="1" dirty="0"/>
                  <a:t>difference between </a:t>
                </a:r>
                <a:r>
                  <a:rPr lang="en-US" sz="2400" b="1" dirty="0" smtClean="0"/>
                  <a:t>original cake (data) </a:t>
                </a:r>
                <a:r>
                  <a:rPr lang="en-US" sz="2400" b="1" dirty="0"/>
                  <a:t>and yours</a:t>
                </a:r>
                <a:r>
                  <a:rPr lang="en-US" sz="2400" b="1" dirty="0" smtClean="0"/>
                  <a:t>!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304" y="852480"/>
                <a:ext cx="5242560" cy="6047809"/>
              </a:xfrm>
              <a:prstGeom prst="rect">
                <a:avLst/>
              </a:prstGeom>
              <a:blipFill>
                <a:blip r:embed="rId3"/>
                <a:stretch>
                  <a:fillRect l="-1512" t="-706" r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607" t="819" b="21023"/>
          <a:stretch/>
        </p:blipFill>
        <p:spPr>
          <a:xfrm>
            <a:off x="243838" y="3544944"/>
            <a:ext cx="3014663" cy="2652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819" r="49598" b="21023"/>
          <a:stretch/>
        </p:blipFill>
        <p:spPr>
          <a:xfrm>
            <a:off x="243838" y="852480"/>
            <a:ext cx="3014663" cy="25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2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Likelihood Ratio Test</a:t>
            </a:r>
            <a:endParaRPr lang="en-US" b="1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sz="2400" b="1" dirty="0" smtClean="0"/>
              <a:t>Tests </a:t>
            </a:r>
            <a:r>
              <a:rPr lang="en-US" sz="2400" b="1" dirty="0"/>
              <a:t>null hypothesis </a:t>
            </a:r>
            <a:r>
              <a:rPr lang="en-US" sz="2400" b="1" dirty="0" smtClean="0"/>
              <a:t>that any </a:t>
            </a:r>
            <a:r>
              <a:rPr lang="en-US" sz="2400" b="1" dirty="0"/>
              <a:t>subset of </a:t>
            </a:r>
            <a:r>
              <a:rPr lang="en-US" sz="2400" b="1" dirty="0" smtClean="0"/>
              <a:t>β's </a:t>
            </a:r>
            <a:r>
              <a:rPr lang="en-US" sz="2400" b="1" dirty="0"/>
              <a:t>is equal to 0. </a:t>
            </a:r>
            <a:endParaRPr lang="en-US" sz="2400" b="1" dirty="0" smtClean="0"/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sz="2400" b="1" dirty="0" smtClean="0"/>
              <a:t>Analagous </a:t>
            </a:r>
            <a:r>
              <a:rPr lang="en-US" sz="2400" b="1" dirty="0"/>
              <a:t>to </a:t>
            </a:r>
            <a:r>
              <a:rPr lang="en-US" sz="2400" b="1" dirty="0" smtClean="0"/>
              <a:t>general </a:t>
            </a:r>
            <a:r>
              <a:rPr lang="en-US" sz="2400" b="1" dirty="0"/>
              <a:t>linear F test </a:t>
            </a:r>
            <a:r>
              <a:rPr lang="en-US" sz="2400" b="1" dirty="0" smtClean="0"/>
              <a:t>for </a:t>
            </a:r>
            <a:r>
              <a:rPr lang="en-US" sz="2400" b="1" dirty="0"/>
              <a:t>multiple linear regression. </a:t>
            </a:r>
            <a:endParaRPr lang="en-US" sz="2400" b="1" dirty="0" smtClean="0"/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b="1" dirty="0" smtClean="0"/>
              <a:t>Compare (log</a:t>
            </a:r>
            <a:r>
              <a:rPr lang="en-US" altLang="en-US" sz="2400" b="1" dirty="0"/>
              <a:t>) Likelihood of two </a:t>
            </a:r>
            <a:r>
              <a:rPr lang="en-US" altLang="en-US" sz="2400" b="1" dirty="0" smtClean="0"/>
              <a:t>models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200" dirty="0" smtClean="0"/>
              <a:t>Full </a:t>
            </a:r>
            <a:r>
              <a:rPr lang="en-US" altLang="en-US" sz="2200" dirty="0"/>
              <a:t>model = with predictor </a:t>
            </a:r>
            <a:r>
              <a:rPr lang="en-US" altLang="en-US" sz="2200" dirty="0" smtClean="0"/>
              <a:t>included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200" dirty="0" smtClean="0"/>
              <a:t>Reduced </a:t>
            </a:r>
            <a:r>
              <a:rPr lang="en-US" altLang="en-US" sz="2200" dirty="0"/>
              <a:t>model = without </a:t>
            </a:r>
            <a:r>
              <a:rPr lang="en-US" altLang="en-US" sz="2200" dirty="0" smtClean="0"/>
              <a:t>predictor</a:t>
            </a:r>
            <a:endParaRPr lang="en-US" altLang="en-US" sz="2200" dirty="0"/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sz="2400" b="1" dirty="0"/>
              <a:t>Note: when testing single coefficient, Wald test and likelihood ratio test will </a:t>
            </a:r>
            <a:r>
              <a:rPr lang="en-US" sz="2400" b="1" i="1" dirty="0"/>
              <a:t>not</a:t>
            </a:r>
            <a:r>
              <a:rPr lang="en-US" sz="2400" b="1" dirty="0"/>
              <a:t> in general give identical results</a:t>
            </a:r>
            <a:r>
              <a:rPr lang="en-US" sz="2400" b="1" dirty="0" smtClean="0"/>
              <a:t>.</a:t>
            </a:r>
            <a:r>
              <a:rPr lang="en-US" altLang="en-US" sz="2400" b="1" dirty="0" smtClean="0"/>
              <a:t>  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860087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 smtClean="0"/>
              <a:t>Likelihood Ratio Test</a:t>
            </a:r>
          </a:p>
        </p:txBody>
      </p:sp>
      <p:sp>
        <p:nvSpPr>
          <p:cNvPr id="307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998188"/>
            <a:ext cx="8229600" cy="4983163"/>
          </a:xfrm>
        </p:spPr>
        <p:txBody>
          <a:bodyPr/>
          <a:lstStyle/>
          <a:p>
            <a:pPr>
              <a:buSzPct val="100000"/>
            </a:pPr>
            <a:r>
              <a:rPr lang="fr-FR" altLang="en-US" sz="2400" b="1" dirty="0" smtClean="0"/>
              <a:t>Compares </a:t>
            </a:r>
            <a:r>
              <a:rPr lang="fr-FR" altLang="en-US" sz="2400" b="1" dirty="0" err="1" smtClean="0"/>
              <a:t>two</a:t>
            </a:r>
            <a:r>
              <a:rPr lang="fr-FR" altLang="en-US" sz="2400" b="1" dirty="0" smtClean="0"/>
              <a:t> </a:t>
            </a:r>
            <a:r>
              <a:rPr lang="fr-FR" altLang="en-US" sz="2400" b="1" dirty="0" err="1" smtClean="0"/>
              <a:t>models</a:t>
            </a:r>
            <a:endParaRPr lang="fr-FR" altLang="en-US" sz="2400" b="1" dirty="0" smtClean="0"/>
          </a:p>
          <a:p>
            <a:pPr marL="457211" lvl="1" indent="-35170">
              <a:buNone/>
            </a:pPr>
            <a:r>
              <a:rPr lang="fr-FR" altLang="en-US" sz="2400" dirty="0" smtClean="0"/>
              <a:t> Log(</a:t>
            </a:r>
            <a:r>
              <a:rPr lang="fr-FR" altLang="en-US" sz="2400" dirty="0" err="1" smtClean="0"/>
              <a:t>odds</a:t>
            </a:r>
            <a:r>
              <a:rPr lang="fr-FR" altLang="en-US" sz="2400" dirty="0" smtClean="0"/>
              <a:t>) = </a:t>
            </a:r>
            <a:r>
              <a:rPr lang="fr-FR" altLang="en-US" sz="2400" dirty="0" smtClean="0">
                <a:sym typeface="Symbol" panose="05050102010706020507" pitchFamily="18" charset="2"/>
              </a:rPr>
              <a:t></a:t>
            </a:r>
            <a:r>
              <a:rPr lang="fr-FR" altLang="en-US" sz="2400" dirty="0" smtClean="0"/>
              <a:t> + </a:t>
            </a:r>
            <a:r>
              <a:rPr lang="fr-FR" altLang="en-US" sz="2400" dirty="0" smtClean="0">
                <a:sym typeface="Symbol" panose="05050102010706020507" pitchFamily="18" charset="2"/>
              </a:rPr>
              <a:t></a:t>
            </a:r>
            <a:r>
              <a:rPr lang="fr-FR" altLang="en-US" sz="2400" baseline="-25000" dirty="0" smtClean="0">
                <a:sym typeface="Symbol" panose="05050102010706020507" pitchFamily="18" charset="2"/>
              </a:rPr>
              <a:t>1</a:t>
            </a:r>
            <a:r>
              <a:rPr lang="fr-FR" altLang="en-US" sz="2400" dirty="0" smtClean="0"/>
              <a:t>x</a:t>
            </a:r>
            <a:r>
              <a:rPr lang="fr-FR" altLang="en-US" sz="2400" baseline="-25000" dirty="0" smtClean="0">
                <a:sym typeface="Symbol" panose="05050102010706020507" pitchFamily="18" charset="2"/>
              </a:rPr>
              <a:t>1</a:t>
            </a:r>
            <a:r>
              <a:rPr lang="fr-FR" altLang="en-US" sz="2400" dirty="0" smtClean="0"/>
              <a:t> + </a:t>
            </a:r>
            <a:r>
              <a:rPr lang="fr-FR" altLang="en-US" sz="2400" dirty="0" smtClean="0">
                <a:sym typeface="Symbol" panose="05050102010706020507" pitchFamily="18" charset="2"/>
              </a:rPr>
              <a:t></a:t>
            </a:r>
            <a:r>
              <a:rPr lang="fr-FR" altLang="en-US" sz="2400" baseline="-25000" dirty="0" smtClean="0">
                <a:sym typeface="Symbol" panose="05050102010706020507" pitchFamily="18" charset="2"/>
              </a:rPr>
              <a:t>2</a:t>
            </a:r>
            <a:r>
              <a:rPr lang="fr-FR" altLang="en-US" sz="2400" dirty="0" smtClean="0"/>
              <a:t>x</a:t>
            </a:r>
            <a:r>
              <a:rPr lang="fr-FR" altLang="en-US" sz="2400" baseline="-25000" dirty="0" smtClean="0">
                <a:sym typeface="Symbol" panose="05050102010706020507" pitchFamily="18" charset="2"/>
              </a:rPr>
              <a:t>2</a:t>
            </a:r>
            <a:r>
              <a:rPr lang="fr-FR" altLang="en-US" sz="2400" dirty="0" smtClean="0"/>
              <a:t> + </a:t>
            </a:r>
            <a:r>
              <a:rPr lang="fr-FR" altLang="en-US" sz="2400" dirty="0" smtClean="0">
                <a:sym typeface="Symbol" panose="05050102010706020507" pitchFamily="18" charset="2"/>
              </a:rPr>
              <a:t></a:t>
            </a:r>
            <a:r>
              <a:rPr lang="fr-FR" altLang="en-US" sz="2400" baseline="-25000" dirty="0" smtClean="0">
                <a:sym typeface="Symbol" panose="05050102010706020507" pitchFamily="18" charset="2"/>
              </a:rPr>
              <a:t>3</a:t>
            </a:r>
            <a:r>
              <a:rPr lang="fr-FR" altLang="en-US" sz="2400" dirty="0" smtClean="0"/>
              <a:t>x</a:t>
            </a:r>
            <a:r>
              <a:rPr lang="fr-FR" altLang="en-US" sz="2400" baseline="-25000" dirty="0" smtClean="0">
                <a:sym typeface="Symbol" panose="05050102010706020507" pitchFamily="18" charset="2"/>
              </a:rPr>
              <a:t>3</a:t>
            </a:r>
            <a:r>
              <a:rPr lang="fr-FR" altLang="en-US" sz="2400" dirty="0" smtClean="0"/>
              <a:t>   (model 1)</a:t>
            </a:r>
          </a:p>
          <a:p>
            <a:pPr marL="457211" lvl="1" indent="-35170">
              <a:buNone/>
            </a:pPr>
            <a:r>
              <a:rPr lang="fr-FR" altLang="en-US" sz="2400" dirty="0" smtClean="0"/>
              <a:t> Log(</a:t>
            </a:r>
            <a:r>
              <a:rPr lang="fr-FR" altLang="en-US" sz="2400" dirty="0" err="1" smtClean="0"/>
              <a:t>odds</a:t>
            </a:r>
            <a:r>
              <a:rPr lang="fr-FR" altLang="en-US" sz="2400" dirty="0" smtClean="0"/>
              <a:t>) = </a:t>
            </a:r>
            <a:r>
              <a:rPr lang="fr-FR" altLang="en-US" sz="2400" dirty="0" smtClean="0">
                <a:sym typeface="Symbol" panose="05050102010706020507" pitchFamily="18" charset="2"/>
              </a:rPr>
              <a:t></a:t>
            </a:r>
            <a:r>
              <a:rPr lang="fr-FR" altLang="en-US" sz="2400" dirty="0" smtClean="0"/>
              <a:t> + </a:t>
            </a:r>
            <a:r>
              <a:rPr lang="fr-FR" altLang="en-US" sz="2400" dirty="0" smtClean="0">
                <a:sym typeface="Symbol" panose="05050102010706020507" pitchFamily="18" charset="2"/>
              </a:rPr>
              <a:t></a:t>
            </a:r>
            <a:r>
              <a:rPr lang="fr-FR" altLang="en-US" sz="2400" baseline="-25000" dirty="0" smtClean="0">
                <a:sym typeface="Symbol" panose="05050102010706020507" pitchFamily="18" charset="2"/>
              </a:rPr>
              <a:t>1</a:t>
            </a:r>
            <a:r>
              <a:rPr lang="fr-FR" altLang="en-US" sz="2400" dirty="0" smtClean="0"/>
              <a:t>x</a:t>
            </a:r>
            <a:r>
              <a:rPr lang="fr-FR" altLang="en-US" sz="2400" baseline="-25000" dirty="0" smtClean="0">
                <a:sym typeface="Symbol" panose="05050102010706020507" pitchFamily="18" charset="2"/>
              </a:rPr>
              <a:t>1</a:t>
            </a:r>
            <a:r>
              <a:rPr lang="fr-FR" altLang="en-US" sz="2400" dirty="0" smtClean="0"/>
              <a:t> + </a:t>
            </a:r>
            <a:r>
              <a:rPr lang="fr-FR" altLang="en-US" sz="2400" dirty="0" smtClean="0">
                <a:sym typeface="Symbol" panose="05050102010706020507" pitchFamily="18" charset="2"/>
              </a:rPr>
              <a:t></a:t>
            </a:r>
            <a:r>
              <a:rPr lang="fr-FR" altLang="en-US" sz="2400" baseline="-25000" dirty="0" smtClean="0">
                <a:sym typeface="Symbol" panose="05050102010706020507" pitchFamily="18" charset="2"/>
              </a:rPr>
              <a:t>2</a:t>
            </a:r>
            <a:r>
              <a:rPr lang="fr-FR" altLang="en-US" sz="2400" dirty="0" smtClean="0"/>
              <a:t>x</a:t>
            </a:r>
            <a:r>
              <a:rPr lang="fr-FR" altLang="en-US" sz="2400" baseline="-25000" dirty="0" smtClean="0">
                <a:sym typeface="Symbol" panose="05050102010706020507" pitchFamily="18" charset="2"/>
              </a:rPr>
              <a:t>2                    </a:t>
            </a:r>
            <a:r>
              <a:rPr lang="fr-FR" altLang="en-US" sz="2400" dirty="0" smtClean="0"/>
              <a:t> (model 2)</a:t>
            </a:r>
          </a:p>
          <a:p>
            <a:pPr lvl="2"/>
            <a:endParaRPr lang="fr-FR" altLang="en-US" sz="2400" dirty="0" smtClean="0"/>
          </a:p>
          <a:p>
            <a:pPr>
              <a:buSzPct val="100000"/>
            </a:pPr>
            <a:r>
              <a:rPr lang="fr-FR" altLang="en-US" sz="2400" b="1" dirty="0" smtClean="0"/>
              <a:t>LR </a:t>
            </a:r>
            <a:r>
              <a:rPr lang="fr-FR" altLang="en-US" sz="2400" b="1" dirty="0" err="1" smtClean="0"/>
              <a:t>statistic</a:t>
            </a:r>
            <a:endParaRPr lang="fr-FR" altLang="en-US" sz="2400" b="1" dirty="0" smtClean="0"/>
          </a:p>
          <a:p>
            <a:pPr marL="457211" lvl="1" indent="-35170"/>
            <a:endParaRPr lang="fr-FR" altLang="en-US" sz="2400" dirty="0" smtClean="0"/>
          </a:p>
          <a:p>
            <a:pPr marL="457211" lvl="1" indent="-35170"/>
            <a:endParaRPr lang="en-GB" altLang="en-US" sz="2400" dirty="0" smtClean="0"/>
          </a:p>
          <a:p>
            <a:pPr marL="457211" lvl="1" indent="-35170"/>
            <a:endParaRPr lang="en-GB" altLang="en-US" sz="2400" dirty="0" smtClean="0"/>
          </a:p>
          <a:p>
            <a:pPr marL="457211" lvl="1" indent="-35170"/>
            <a:endParaRPr lang="en-GB" altLang="en-US" sz="2400" dirty="0" smtClean="0"/>
          </a:p>
          <a:p>
            <a:pPr marL="457211" lvl="1" indent="-35170"/>
            <a:endParaRPr lang="en-GB" altLang="en-US" sz="2400" dirty="0" smtClean="0"/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>
            <p:extLst/>
          </p:nvPr>
        </p:nvGraphicFramePr>
        <p:xfrm>
          <a:off x="1313879" y="3489769"/>
          <a:ext cx="6065837" cy="237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Equation" r:id="rId4" imgW="3047760" imgH="1193760" progId="Equation.3">
                  <p:embed/>
                </p:oleObj>
              </mc:Choice>
              <mc:Fallback>
                <p:oleObj name="Equation" r:id="rId4" imgW="3047760" imgH="1193760" progId="Equation.3">
                  <p:embed/>
                  <p:pic>
                    <p:nvPicPr>
                      <p:cNvPr id="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879" y="3489769"/>
                        <a:ext cx="6065837" cy="237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3595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Goodness of Fit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60" y="896112"/>
                <a:ext cx="8513064" cy="4983163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sz="2200" b="1" dirty="0" smtClean="0"/>
                  <a:t>Can measure overall </a:t>
                </a:r>
                <a:r>
                  <a:rPr lang="en-US" sz="2200" b="1" dirty="0"/>
                  <a:t>performance of </a:t>
                </a:r>
                <a:r>
                  <a:rPr lang="en-US" sz="2200" b="1" dirty="0" smtClean="0"/>
                  <a:t>fitted </a:t>
                </a:r>
                <a:r>
                  <a:rPr lang="en-US" sz="2200" b="1" dirty="0"/>
                  <a:t>model </a:t>
                </a:r>
                <a:r>
                  <a:rPr lang="en-US" sz="2200" b="1" dirty="0" smtClean="0"/>
                  <a:t>with </a:t>
                </a:r>
                <a:r>
                  <a:rPr lang="en-US" sz="2200" b="1" dirty="0"/>
                  <a:t>several different goodness-of-fit tests. </a:t>
                </a:r>
                <a:endParaRPr lang="en-US" sz="2200" b="1" dirty="0" smtClean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sz="2200" b="1" dirty="0" smtClean="0"/>
                  <a:t>Pearson </a:t>
                </a:r>
                <a:r>
                  <a:rPr lang="en-US" sz="2200" b="1" dirty="0"/>
                  <a:t>chi-square goodness-of-fit test </a:t>
                </a:r>
                <a:endParaRPr lang="en-US" sz="22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sz="2200" b="1" dirty="0"/>
                  <a:t>D</a:t>
                </a:r>
                <a:r>
                  <a:rPr lang="en-US" sz="2200" b="1" dirty="0" smtClean="0"/>
                  <a:t>eviance </a:t>
                </a:r>
                <a:r>
                  <a:rPr lang="en-US" sz="2200" b="1" dirty="0"/>
                  <a:t>goodness-of-fit </a:t>
                </a:r>
                <a:r>
                  <a:rPr lang="en-US" sz="2200" b="1" dirty="0" smtClean="0"/>
                  <a:t>test</a:t>
                </a:r>
                <a:endParaRPr lang="en-US" sz="2200" dirty="0"/>
              </a:p>
              <a:p>
                <a:pPr marL="576263" lvl="1" indent="-228600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sz="2000" dirty="0"/>
                  <a:t>A</a:t>
                </a:r>
                <a:r>
                  <a:rPr lang="en-US" sz="2000" dirty="0" smtClean="0"/>
                  <a:t>nalagous </a:t>
                </a:r>
                <a:r>
                  <a:rPr lang="en-US" sz="2000" dirty="0"/>
                  <a:t>to </a:t>
                </a:r>
                <a:r>
                  <a:rPr lang="en-US" sz="2000" dirty="0" smtClean="0"/>
                  <a:t>multiple </a:t>
                </a:r>
                <a:r>
                  <a:rPr lang="en-US" sz="2000" dirty="0"/>
                  <a:t>linear regression lack-of-fit </a:t>
                </a:r>
                <a:r>
                  <a:rPr lang="en-US" sz="2000" dirty="0" smtClean="0"/>
                  <a:t>F-test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sz="2200" b="1" dirty="0" smtClean="0"/>
                  <a:t>Both test statistics are </a:t>
                </a:r>
              </a:p>
              <a:p>
                <a:pPr marL="576263" lvl="1" indent="-228600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sz="2000" dirty="0"/>
                  <a:t>A</a:t>
                </a:r>
                <a:r>
                  <a:rPr lang="en-US" sz="2000" dirty="0" smtClean="0"/>
                  <a:t>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with </a:t>
                </a:r>
                <a:r>
                  <a:rPr lang="en-US" sz="2000" i="1" dirty="0"/>
                  <a:t>c</a:t>
                </a:r>
                <a:r>
                  <a:rPr lang="en-US" sz="2000" dirty="0"/>
                  <a:t> - </a:t>
                </a:r>
                <a:r>
                  <a:rPr lang="en-US" sz="2000" i="1" dirty="0"/>
                  <a:t>p</a:t>
                </a:r>
                <a:r>
                  <a:rPr lang="en-US" sz="2000" dirty="0"/>
                  <a:t> degrees of freedom, where </a:t>
                </a:r>
                <a:r>
                  <a:rPr lang="en-US" sz="2000" i="1" dirty="0"/>
                  <a:t>c</a:t>
                </a:r>
                <a:r>
                  <a:rPr lang="en-US" sz="2000" dirty="0"/>
                  <a:t> is </a:t>
                </a:r>
                <a:r>
                  <a:rPr lang="en-US" sz="2000" dirty="0" smtClean="0"/>
                  <a:t>number </a:t>
                </a:r>
                <a:r>
                  <a:rPr lang="en-US" sz="2000" dirty="0"/>
                  <a:t>of distinct combinations of </a:t>
                </a:r>
                <a:r>
                  <a:rPr lang="en-US" sz="2000" dirty="0" smtClean="0"/>
                  <a:t>independent variables.</a:t>
                </a:r>
              </a:p>
              <a:p>
                <a:pPr marL="576263" lvl="1" indent="-228600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sz="2000" dirty="0"/>
                  <a:t>R</a:t>
                </a:r>
                <a:r>
                  <a:rPr lang="en-US" sz="2000" dirty="0" smtClean="0"/>
                  <a:t>equire </a:t>
                </a:r>
                <a:r>
                  <a:rPr lang="en-US" sz="2000" dirty="0"/>
                  <a:t>replicated </a:t>
                </a:r>
                <a:r>
                  <a:rPr lang="en-US" sz="2000" dirty="0" smtClean="0"/>
                  <a:t>data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sz="2200" b="1" dirty="0" smtClean="0"/>
                  <a:t>Hosmer-</a:t>
                </a:r>
                <a:r>
                  <a:rPr lang="en-US" sz="2200" b="1" dirty="0" err="1" smtClean="0"/>
                  <a:t>Lemeshow</a:t>
                </a:r>
                <a:r>
                  <a:rPr lang="en-US" sz="2200" b="1" dirty="0" smtClean="0"/>
                  <a:t> </a:t>
                </a:r>
                <a:r>
                  <a:rPr lang="en-US" sz="2200" b="1" dirty="0"/>
                  <a:t>goodness-of-fit test</a:t>
                </a:r>
                <a:r>
                  <a:rPr lang="en-US" sz="2200" dirty="0"/>
                  <a:t> </a:t>
                </a:r>
              </a:p>
              <a:p>
                <a:pPr marL="576263" lvl="1" indent="-228600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sz="2000" dirty="0"/>
                  <a:t>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with </a:t>
                </a:r>
                <a:r>
                  <a:rPr lang="en-US" sz="2000" i="1" dirty="0"/>
                  <a:t>c</a:t>
                </a:r>
                <a:r>
                  <a:rPr lang="en-US" sz="2000" dirty="0"/>
                  <a:t> - </a:t>
                </a:r>
                <a:r>
                  <a:rPr lang="en-US" sz="2000" i="1" dirty="0"/>
                  <a:t>2</a:t>
                </a:r>
                <a:r>
                  <a:rPr lang="en-US" sz="2000" dirty="0"/>
                  <a:t> degrees of freedom, where </a:t>
                </a:r>
                <a:r>
                  <a:rPr lang="en-US" sz="2000" i="1" dirty="0"/>
                  <a:t>c</a:t>
                </a:r>
                <a:r>
                  <a:rPr lang="en-US" sz="2000" dirty="0"/>
                  <a:t> is number of groups</a:t>
                </a:r>
              </a:p>
              <a:p>
                <a:pPr marL="576263" lvl="1" indent="-228600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sz="2000" dirty="0"/>
                  <a:t>U</a:t>
                </a:r>
                <a:r>
                  <a:rPr lang="en-US" sz="2000" dirty="0" smtClean="0"/>
                  <a:t>seful </a:t>
                </a:r>
                <a:r>
                  <a:rPr lang="en-US" sz="2000" dirty="0"/>
                  <a:t>for </a:t>
                </a:r>
                <a:r>
                  <a:rPr lang="en-US" sz="2000" dirty="0" err="1"/>
                  <a:t>unreplicated</a:t>
                </a:r>
                <a:r>
                  <a:rPr lang="en-US" sz="2000" dirty="0"/>
                  <a:t> datasets </a:t>
                </a:r>
                <a:r>
                  <a:rPr lang="en-US" sz="2000" dirty="0" smtClean="0"/>
                  <a:t>or </a:t>
                </a:r>
                <a:r>
                  <a:rPr lang="en-US" sz="2000" dirty="0"/>
                  <a:t>datasets that contain </a:t>
                </a:r>
                <a:r>
                  <a:rPr lang="en-US" sz="2000" dirty="0" smtClean="0"/>
                  <a:t>few </a:t>
                </a:r>
                <a:r>
                  <a:rPr lang="en-US" sz="2000" dirty="0"/>
                  <a:t>replicated observations. </a:t>
                </a:r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896112"/>
                <a:ext cx="8513064" cy="4983163"/>
              </a:xfrm>
              <a:blipFill>
                <a:blip r:embed="rId3"/>
                <a:stretch>
                  <a:fillRect l="-787" t="-734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6947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Multiple Logistic Regression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3177" y="908049"/>
            <a:ext cx="8186057" cy="594995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Extension to more than one predictor variable (either numeric or dummy variables).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With </a:t>
            </a:r>
            <a:r>
              <a:rPr lang="en-US" altLang="en-US" sz="2400" b="1" i="1" dirty="0"/>
              <a:t>k</a:t>
            </a:r>
            <a:r>
              <a:rPr lang="en-US" altLang="en-US" sz="2400" b="1" dirty="0"/>
              <a:t> predictors, </a:t>
            </a:r>
            <a:r>
              <a:rPr lang="en-US" altLang="en-US" sz="2400" b="1" dirty="0" smtClean="0"/>
              <a:t>model </a:t>
            </a:r>
            <a:r>
              <a:rPr lang="en-US" altLang="en-US" sz="2400" b="1" dirty="0"/>
              <a:t>is written</a:t>
            </a:r>
            <a:r>
              <a:rPr lang="en-US" altLang="en-US" sz="2400" b="1" dirty="0" smtClean="0"/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Adjusted Odds ratio for raising </a:t>
            </a:r>
            <a:r>
              <a:rPr lang="en-US" altLang="en-US" sz="2400" b="1" i="1" dirty="0"/>
              <a:t>x</a:t>
            </a:r>
            <a:r>
              <a:rPr lang="en-US" altLang="en-US" sz="2400" b="1" baseline="-25000" dirty="0"/>
              <a:t>i</a:t>
            </a:r>
            <a:r>
              <a:rPr lang="en-US" altLang="en-US" sz="2400" b="1" dirty="0"/>
              <a:t> by 1 unit, holding all other predictors constant</a:t>
            </a:r>
            <a:r>
              <a:rPr lang="en-US" altLang="en-US" sz="2400" b="1" dirty="0" smtClean="0"/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endParaRPr lang="en-US" altLang="en-US" sz="2400" b="1" dirty="0" smtClean="0"/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Many </a:t>
            </a:r>
            <a:r>
              <a:rPr lang="en-US" altLang="en-US" sz="2400" b="1" dirty="0"/>
              <a:t>models have nominal/ordinal predictors, and widely make use of dummy variables</a:t>
            </a:r>
          </a:p>
          <a:p>
            <a:pPr>
              <a:buSzPct val="100000"/>
            </a:pPr>
            <a:endParaRPr lang="en-US" altLang="en-US" sz="2400" b="1" dirty="0"/>
          </a:p>
          <a:p>
            <a:pPr>
              <a:buSzPct val="100000"/>
            </a:pPr>
            <a:endParaRPr lang="en-US" altLang="en-US" sz="2400" b="1" dirty="0"/>
          </a:p>
        </p:txBody>
      </p:sp>
      <p:graphicFrame>
        <p:nvGraphicFramePr>
          <p:cNvPr id="12292" name="Object 4"/>
          <p:cNvGraphicFramePr>
            <a:graphicFrameLocks noChangeAspect="1"/>
          </p:cNvGraphicFramePr>
          <p:nvPr>
            <p:extLst/>
          </p:nvPr>
        </p:nvGraphicFramePr>
        <p:xfrm>
          <a:off x="2314439" y="3400296"/>
          <a:ext cx="3189378" cy="103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8" name="Equation" r:id="rId4" imgW="1295280" imgH="419040" progId="Equation.3">
                  <p:embed/>
                </p:oleObj>
              </mc:Choice>
              <mc:Fallback>
                <p:oleObj name="Equation" r:id="rId4" imgW="1295280" imgH="419040" progId="Equation.3">
                  <p:embed/>
                  <p:pic>
                    <p:nvPicPr>
                      <p:cNvPr id="12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439" y="3400296"/>
                        <a:ext cx="3189378" cy="103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 noChangeAspect="1"/>
          </p:cNvGraphicFramePr>
          <p:nvPr>
            <p:extLst/>
          </p:nvPr>
        </p:nvGraphicFramePr>
        <p:xfrm>
          <a:off x="3834855" y="5580017"/>
          <a:ext cx="1282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9" name="Equation" r:id="rId6" imgW="596880" imgH="241200" progId="Equation.3">
                  <p:embed/>
                </p:oleObj>
              </mc:Choice>
              <mc:Fallback>
                <p:oleObj name="Equation" r:id="rId6" imgW="596880" imgH="241200" progId="Equation.3">
                  <p:embed/>
                  <p:pic>
                    <p:nvPicPr>
                      <p:cNvPr id="122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855" y="5580017"/>
                        <a:ext cx="12827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11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Testing Regression Coefficients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9303" y="990600"/>
            <a:ext cx="7829005" cy="4896394"/>
          </a:xfrm>
        </p:spPr>
        <p:txBody>
          <a:bodyPr/>
          <a:lstStyle/>
          <a:p>
            <a:pPr>
              <a:buSzPct val="100000"/>
            </a:pPr>
            <a:r>
              <a:rPr lang="en-US" altLang="en-US" sz="2400" b="1" dirty="0"/>
              <a:t>Testing the overall </a:t>
            </a:r>
            <a:r>
              <a:rPr lang="en-US" altLang="en-US" sz="2400" b="1" dirty="0" smtClean="0"/>
              <a:t>model:</a:t>
            </a:r>
          </a:p>
          <a:p>
            <a:pPr>
              <a:buSzPct val="100000"/>
            </a:pPr>
            <a:endParaRPr lang="en-US" altLang="en-US" sz="2400" b="1" dirty="0"/>
          </a:p>
          <a:p>
            <a:pPr>
              <a:buSzPct val="100000"/>
            </a:pPr>
            <a:endParaRPr lang="en-US" altLang="en-US" sz="2400" b="1" dirty="0" smtClean="0"/>
          </a:p>
          <a:p>
            <a:pPr>
              <a:buSzPct val="100000"/>
            </a:pPr>
            <a:endParaRPr lang="en-US" altLang="en-US" sz="2400" b="1" dirty="0"/>
          </a:p>
          <a:p>
            <a:pPr>
              <a:buSzPct val="100000"/>
            </a:pPr>
            <a:endParaRPr lang="en-US" altLang="en-US" sz="2400" b="1" dirty="0" smtClean="0"/>
          </a:p>
          <a:p>
            <a:pPr>
              <a:buSzPct val="100000"/>
            </a:pPr>
            <a:endParaRPr lang="en-US" altLang="en-US" sz="2400" b="1" dirty="0"/>
          </a:p>
          <a:p>
            <a:pPr>
              <a:buSzPct val="100000"/>
            </a:pPr>
            <a:endParaRPr lang="en-US" altLang="en-US" sz="2400" b="1" dirty="0" smtClean="0"/>
          </a:p>
          <a:p>
            <a:pPr>
              <a:buSzPct val="100000"/>
            </a:pPr>
            <a:endParaRPr lang="en-US" altLang="en-US" sz="2400" b="1" i="1" dirty="0" smtClean="0"/>
          </a:p>
          <a:p>
            <a:pPr>
              <a:buSzPct val="100000"/>
            </a:pPr>
            <a:endParaRPr lang="en-US" altLang="en-US" sz="2400" b="1" i="1" dirty="0" smtClean="0"/>
          </a:p>
          <a:p>
            <a:pPr>
              <a:buSzPct val="100000"/>
            </a:pPr>
            <a:r>
              <a:rPr lang="en-US" altLang="en-US" sz="2400" b="1" i="1" dirty="0" smtClean="0"/>
              <a:t>L</a:t>
            </a:r>
            <a:r>
              <a:rPr lang="en-US" altLang="en-US" sz="2400" b="1" baseline="-25000" dirty="0" smtClean="0"/>
              <a:t>0</a:t>
            </a:r>
            <a:r>
              <a:rPr lang="en-US" altLang="en-US" sz="2400" b="1" i="1" dirty="0"/>
              <a:t>, L</a:t>
            </a:r>
            <a:r>
              <a:rPr lang="en-US" altLang="en-US" sz="2400" b="1" baseline="-25000" dirty="0"/>
              <a:t>1 </a:t>
            </a:r>
            <a:r>
              <a:rPr lang="en-US" altLang="en-US" sz="2400" b="1" dirty="0"/>
              <a:t> are values of </a:t>
            </a:r>
            <a:r>
              <a:rPr lang="en-US" altLang="en-US" sz="2400" b="1" dirty="0" smtClean="0"/>
              <a:t>maximized </a:t>
            </a:r>
            <a:r>
              <a:rPr lang="en-US" altLang="en-US" sz="2400" b="1" dirty="0"/>
              <a:t>likelihood </a:t>
            </a:r>
            <a:r>
              <a:rPr lang="en-US" altLang="en-US" sz="2400" b="1" dirty="0" smtClean="0"/>
              <a:t>function.</a:t>
            </a:r>
            <a:endParaRPr lang="en-US" altLang="en-US" sz="2400" b="1" dirty="0"/>
          </a:p>
          <a:p>
            <a:endParaRPr lang="en-US" altLang="en-US" sz="2400" b="1" dirty="0"/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>
            <p:extLst/>
          </p:nvPr>
        </p:nvGraphicFramePr>
        <p:xfrm>
          <a:off x="1325880" y="1678577"/>
          <a:ext cx="5791200" cy="307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5" name="Equation" r:id="rId4" imgW="2298600" imgH="1218960" progId="Equation.3">
                  <p:embed/>
                </p:oleObj>
              </mc:Choice>
              <mc:Fallback>
                <p:oleObj name="Equation" r:id="rId4" imgW="2298600" imgH="1218960" progId="Equation.3">
                  <p:embed/>
                  <p:pic>
                    <p:nvPicPr>
                      <p:cNvPr id="133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880" y="1678577"/>
                        <a:ext cx="5791200" cy="307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38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Assumptions in logistic regression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3178" y="1058092"/>
            <a:ext cx="7772400" cy="3581400"/>
          </a:xfrm>
        </p:spPr>
        <p:txBody>
          <a:bodyPr/>
          <a:lstStyle/>
          <a:p>
            <a:pPr marL="342900" lvl="1" indent="-342900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Y</a:t>
            </a:r>
            <a:r>
              <a:rPr lang="en-US" altLang="en-US" sz="2400" b="1" baseline="-25000" dirty="0" smtClean="0"/>
              <a:t>i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are from Bernoulli or binomial (</a:t>
            </a:r>
            <a:r>
              <a:rPr lang="en-US" altLang="en-US" sz="2400" b="1" dirty="0" err="1"/>
              <a:t>n</a:t>
            </a:r>
            <a:r>
              <a:rPr lang="en-US" altLang="en-US" sz="2400" b="1" baseline="-25000" dirty="0" err="1"/>
              <a:t>i</a:t>
            </a:r>
            <a:r>
              <a:rPr lang="en-US" altLang="en-US" sz="2400" b="1" dirty="0"/>
              <a:t>, m</a:t>
            </a:r>
            <a:r>
              <a:rPr lang="en-US" altLang="en-US" sz="2400" b="1" baseline="-25000" dirty="0"/>
              <a:t>i</a:t>
            </a:r>
            <a:r>
              <a:rPr lang="en-US" altLang="en-US" sz="2400" b="1" dirty="0"/>
              <a:t>) </a:t>
            </a:r>
            <a:r>
              <a:rPr lang="en-US" altLang="en-US" sz="2400" b="1" dirty="0" smtClean="0"/>
              <a:t>distribution</a:t>
            </a:r>
            <a:endParaRPr lang="en-US" altLang="en-US" sz="2400" b="1" dirty="0"/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/>
              <a:t>Y</a:t>
            </a:r>
            <a:r>
              <a:rPr lang="en-US" altLang="en-US" sz="2400" b="1" baseline="-25000" dirty="0"/>
              <a:t>i</a:t>
            </a:r>
            <a:r>
              <a:rPr lang="en-US" altLang="en-US" sz="2400" b="1" dirty="0"/>
              <a:t> are </a:t>
            </a:r>
            <a:r>
              <a:rPr lang="en-US" altLang="en-US" sz="2400" b="1" dirty="0" smtClean="0"/>
              <a:t>independent</a:t>
            </a:r>
            <a:endParaRPr lang="en-US" altLang="en-US" sz="2400" b="1" dirty="0"/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/>
              <a:t>Log odds P(Y</a:t>
            </a:r>
            <a:r>
              <a:rPr lang="en-US" altLang="en-US" sz="2400" b="1" baseline="-25000" dirty="0"/>
              <a:t>i</a:t>
            </a:r>
            <a:r>
              <a:rPr lang="en-US" altLang="en-US" sz="2400" b="1" dirty="0"/>
              <a:t> = 1) or logit P(Y</a:t>
            </a:r>
            <a:r>
              <a:rPr lang="en-US" altLang="en-US" sz="2400" b="1" baseline="-25000" dirty="0"/>
              <a:t>i</a:t>
            </a:r>
            <a:r>
              <a:rPr lang="en-US" altLang="en-US" sz="2400" b="1" dirty="0"/>
              <a:t> = 1) is a linear function of covariates</a:t>
            </a:r>
          </a:p>
          <a:p>
            <a:pPr>
              <a:spcBef>
                <a:spcPts val="0"/>
              </a:spcBef>
              <a:spcAft>
                <a:spcPts val="1800"/>
              </a:spcAft>
              <a:buFontTx/>
              <a:buNone/>
            </a:pPr>
            <a:endParaRPr lang="en-US" altLang="en-US" sz="23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9662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1"/>
          </a:xfrm>
        </p:spPr>
        <p:txBody>
          <a:bodyPr/>
          <a:lstStyle/>
          <a:p>
            <a:r>
              <a:rPr lang="en-US" altLang="en-US" cap="all" dirty="0"/>
              <a:t>proc </a:t>
            </a:r>
            <a:r>
              <a:rPr lang="en-US" altLang="en-US" cap="all" dirty="0" smtClean="0"/>
              <a:t>logistic </a:t>
            </a:r>
            <a:r>
              <a:rPr lang="en-US" altLang="en-US" dirty="0" smtClean="0"/>
              <a:t>Syntax</a:t>
            </a:r>
            <a:endParaRPr lang="en-US" altLang="en-US" cap="all" dirty="0"/>
          </a:p>
        </p:txBody>
      </p:sp>
      <p:sp>
        <p:nvSpPr>
          <p:cNvPr id="265219" name="Rectangle 3"/>
          <p:cNvSpPr>
            <a:spLocks noChangeArrowheads="1"/>
          </p:cNvSpPr>
          <p:nvPr/>
        </p:nvSpPr>
        <p:spPr bwMode="auto">
          <a:xfrm>
            <a:off x="435428" y="1031966"/>
            <a:ext cx="6287589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81025" indent="-581025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098550" indent="-403225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44145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784350" indent="-22860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12725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844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416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988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560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400" b="1" dirty="0" smtClean="0">
                <a:solidFill>
                  <a:srgbClr val="000099"/>
                </a:solidFill>
                <a:latin typeface="+mn-lt"/>
              </a:rPr>
              <a:t>proc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logistic </a:t>
            </a:r>
            <a:r>
              <a:rPr lang="en-US" altLang="en-US" sz="2400" b="1" dirty="0">
                <a:latin typeface="+mn-lt"/>
              </a:rPr>
              <a:t>&lt;</a:t>
            </a:r>
            <a:r>
              <a:rPr lang="en-US" altLang="en-US" sz="2400" b="1" i="1" dirty="0">
                <a:latin typeface="+mn-lt"/>
              </a:rPr>
              <a:t>options&gt;</a:t>
            </a:r>
            <a:r>
              <a:rPr lang="en-US" altLang="en-US" sz="2400" b="1" dirty="0">
                <a:latin typeface="+mn-lt"/>
              </a:rPr>
              <a:t>;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 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model</a:t>
            </a:r>
            <a:r>
              <a:rPr lang="en-US" altLang="en-US" sz="2400" b="1" dirty="0">
                <a:latin typeface="+mn-lt"/>
              </a:rPr>
              <a:t> response = effects &lt;/options&gt;;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   class</a:t>
            </a:r>
            <a:r>
              <a:rPr lang="en-US" altLang="en-US" sz="2400" b="1" dirty="0">
                <a:latin typeface="+mn-lt"/>
              </a:rPr>
              <a:t> </a:t>
            </a:r>
            <a:r>
              <a:rPr lang="en-US" altLang="en-US" sz="2400" b="1" i="1" dirty="0">
                <a:latin typeface="+mn-lt"/>
              </a:rPr>
              <a:t>variables;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   by </a:t>
            </a:r>
            <a:r>
              <a:rPr lang="en-US" altLang="en-US" sz="2400" b="1" i="1" dirty="0">
                <a:latin typeface="+mn-lt"/>
              </a:rPr>
              <a:t>variables</a:t>
            </a:r>
            <a:r>
              <a:rPr lang="en-US" altLang="en-US" sz="2400" b="1" dirty="0">
                <a:latin typeface="+mn-lt"/>
              </a:rPr>
              <a:t>;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 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output</a:t>
            </a:r>
            <a:r>
              <a:rPr lang="en-US" altLang="en-US" sz="2400" b="1" dirty="0">
                <a:latin typeface="+mn-lt"/>
              </a:rPr>
              <a:t> &lt;</a:t>
            </a:r>
            <a:r>
              <a:rPr lang="en-US" altLang="en-US" sz="2400" b="1" i="1" dirty="0">
                <a:latin typeface="+mn-lt"/>
              </a:rPr>
              <a:t>out=name&gt; &lt;keyword=name&gt;;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run;</a:t>
            </a:r>
          </a:p>
        </p:txBody>
      </p:sp>
    </p:spTree>
    <p:extLst>
      <p:ext uri="{BB962C8B-B14F-4D97-AF65-F5344CB8AC3E}">
        <p14:creationId xmlns:p14="http://schemas.microsoft.com/office/powerpoint/2010/main" val="167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 smtClean="0"/>
              <a:t>Options</a:t>
            </a:r>
            <a:endParaRPr lang="en-US" altLang="en-US" b="1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986246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i="1" dirty="0" smtClean="0"/>
              <a:t>descending </a:t>
            </a:r>
            <a:r>
              <a:rPr lang="en-US" altLang="en-US" sz="2400" b="1" dirty="0" smtClean="0"/>
              <a:t>option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C</a:t>
            </a:r>
            <a:r>
              <a:rPr lang="en-US" altLang="en-US" sz="2400" dirty="0" smtClean="0"/>
              <a:t>auses </a:t>
            </a:r>
            <a:r>
              <a:rPr lang="en-US" altLang="en-US" sz="2400" dirty="0"/>
              <a:t>levels </a:t>
            </a:r>
            <a:r>
              <a:rPr lang="en-US" altLang="en-US" sz="2400" dirty="0" smtClean="0"/>
              <a:t>of response </a:t>
            </a:r>
            <a:r>
              <a:rPr lang="en-US" altLang="en-US" sz="2400" dirty="0"/>
              <a:t>variable to be sorted from </a:t>
            </a:r>
            <a:r>
              <a:rPr lang="en-US" altLang="en-US" sz="2400" b="1" dirty="0"/>
              <a:t>highest to lowest </a:t>
            </a:r>
            <a:endParaRPr lang="en-US" altLang="en-US" sz="2400" dirty="0" smtClean="0"/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B</a:t>
            </a:r>
            <a:r>
              <a:rPr lang="en-US" altLang="en-US" sz="2400" dirty="0" smtClean="0"/>
              <a:t>y </a:t>
            </a:r>
            <a:r>
              <a:rPr lang="en-US" altLang="en-US" sz="2400" dirty="0"/>
              <a:t>default, SAS models </a:t>
            </a:r>
            <a:r>
              <a:rPr lang="en-US" altLang="en-US" sz="2400" dirty="0" smtClean="0"/>
              <a:t>probability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lower category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i="1" dirty="0"/>
              <a:t>Class </a:t>
            </a:r>
            <a:r>
              <a:rPr lang="en-US" altLang="en-US" sz="2400" b="1" dirty="0" smtClean="0"/>
              <a:t>statement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200" dirty="0" smtClean="0">
                <a:cs typeface="Arial" panose="020B0604020202020204" pitchFamily="34" charset="0"/>
              </a:rPr>
              <a:t>Generates test </a:t>
            </a:r>
            <a:r>
              <a:rPr lang="en-US" altLang="en-US" sz="2200" dirty="0">
                <a:cs typeface="Arial" panose="020B0604020202020204" pitchFamily="34" charset="0"/>
              </a:rPr>
              <a:t>of significance for all parameters associated with </a:t>
            </a:r>
            <a:r>
              <a:rPr lang="en-US" altLang="en-US" sz="2200" dirty="0" smtClean="0">
                <a:cs typeface="Arial" panose="020B0604020202020204" pitchFamily="34" charset="0"/>
              </a:rPr>
              <a:t>class variable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200" dirty="0" smtClean="0">
                <a:cs typeface="Arial" panose="020B0604020202020204" pitchFamily="34" charset="0"/>
              </a:rPr>
              <a:t>Specify </a:t>
            </a:r>
            <a:r>
              <a:rPr lang="en-US" altLang="en-US" sz="2200" dirty="0">
                <a:cs typeface="Arial" panose="020B0604020202020204" pitchFamily="34" charset="0"/>
              </a:rPr>
              <a:t>dummy coding by using </a:t>
            </a:r>
            <a:r>
              <a:rPr lang="en-US" altLang="en-US" sz="2200" i="1" dirty="0" err="1" smtClean="0">
                <a:cs typeface="Arial" panose="020B0604020202020204" pitchFamily="34" charset="0"/>
              </a:rPr>
              <a:t>param</a:t>
            </a:r>
            <a:r>
              <a:rPr lang="en-US" altLang="en-US" sz="2200" i="1" dirty="0" smtClean="0">
                <a:cs typeface="Arial" panose="020B0604020202020204" pitchFamily="34" charset="0"/>
              </a:rPr>
              <a:t> </a:t>
            </a:r>
            <a:r>
              <a:rPr lang="en-US" altLang="en-US" sz="2200" i="1" dirty="0">
                <a:cs typeface="Arial" panose="020B0604020202020204" pitchFamily="34" charset="0"/>
              </a:rPr>
              <a:t>= ref</a:t>
            </a:r>
            <a:r>
              <a:rPr lang="en-US" altLang="en-US" sz="2200" dirty="0">
                <a:cs typeface="Arial" panose="020B0604020202020204" pitchFamily="34" charset="0"/>
              </a:rPr>
              <a:t> </a:t>
            </a:r>
            <a:r>
              <a:rPr lang="en-US" altLang="en-US" sz="2200" dirty="0" smtClean="0">
                <a:cs typeface="Arial" panose="020B0604020202020204" pitchFamily="34" charset="0"/>
              </a:rPr>
              <a:t>option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444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-2" y="685789"/>
          <a:ext cx="9144002" cy="6172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8802">
                  <a:extLst>
                    <a:ext uri="{9D8B030D-6E8A-4147-A177-3AD203B41FA5}">
                      <a16:colId xmlns:a16="http://schemas.microsoft.com/office/drawing/2014/main" val="3013129341"/>
                    </a:ext>
                  </a:extLst>
                </a:gridCol>
                <a:gridCol w="709214">
                  <a:extLst>
                    <a:ext uri="{9D8B030D-6E8A-4147-A177-3AD203B41FA5}">
                      <a16:colId xmlns:a16="http://schemas.microsoft.com/office/drawing/2014/main" val="568646623"/>
                    </a:ext>
                  </a:extLst>
                </a:gridCol>
                <a:gridCol w="709214">
                  <a:extLst>
                    <a:ext uri="{9D8B030D-6E8A-4147-A177-3AD203B41FA5}">
                      <a16:colId xmlns:a16="http://schemas.microsoft.com/office/drawing/2014/main" val="3404100387"/>
                    </a:ext>
                  </a:extLst>
                </a:gridCol>
                <a:gridCol w="743980">
                  <a:extLst>
                    <a:ext uri="{9D8B030D-6E8A-4147-A177-3AD203B41FA5}">
                      <a16:colId xmlns:a16="http://schemas.microsoft.com/office/drawing/2014/main" val="2936822856"/>
                    </a:ext>
                  </a:extLst>
                </a:gridCol>
                <a:gridCol w="778746">
                  <a:extLst>
                    <a:ext uri="{9D8B030D-6E8A-4147-A177-3AD203B41FA5}">
                      <a16:colId xmlns:a16="http://schemas.microsoft.com/office/drawing/2014/main" val="3108996625"/>
                    </a:ext>
                  </a:extLst>
                </a:gridCol>
                <a:gridCol w="778746">
                  <a:extLst>
                    <a:ext uri="{9D8B030D-6E8A-4147-A177-3AD203B41FA5}">
                      <a16:colId xmlns:a16="http://schemas.microsoft.com/office/drawing/2014/main" val="1507036186"/>
                    </a:ext>
                  </a:extLst>
                </a:gridCol>
                <a:gridCol w="778746">
                  <a:extLst>
                    <a:ext uri="{9D8B030D-6E8A-4147-A177-3AD203B41FA5}">
                      <a16:colId xmlns:a16="http://schemas.microsoft.com/office/drawing/2014/main" val="3427279291"/>
                    </a:ext>
                  </a:extLst>
                </a:gridCol>
                <a:gridCol w="778746">
                  <a:extLst>
                    <a:ext uri="{9D8B030D-6E8A-4147-A177-3AD203B41FA5}">
                      <a16:colId xmlns:a16="http://schemas.microsoft.com/office/drawing/2014/main" val="692157996"/>
                    </a:ext>
                  </a:extLst>
                </a:gridCol>
                <a:gridCol w="778746">
                  <a:extLst>
                    <a:ext uri="{9D8B030D-6E8A-4147-A177-3AD203B41FA5}">
                      <a16:colId xmlns:a16="http://schemas.microsoft.com/office/drawing/2014/main" val="1172308120"/>
                    </a:ext>
                  </a:extLst>
                </a:gridCol>
                <a:gridCol w="654284">
                  <a:extLst>
                    <a:ext uri="{9D8B030D-6E8A-4147-A177-3AD203B41FA5}">
                      <a16:colId xmlns:a16="http://schemas.microsoft.com/office/drawing/2014/main" val="1517708077"/>
                    </a:ext>
                  </a:extLst>
                </a:gridCol>
                <a:gridCol w="714778">
                  <a:extLst>
                    <a:ext uri="{9D8B030D-6E8A-4147-A177-3AD203B41FA5}">
                      <a16:colId xmlns:a16="http://schemas.microsoft.com/office/drawing/2014/main" val="4088110377"/>
                    </a:ext>
                  </a:extLst>
                </a:gridCol>
              </a:tblGrid>
              <a:tr h="167733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Characteristic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Overall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FB</a:t>
                      </a:r>
                      <a:r>
                        <a:rPr lang="en-US" sz="1000" b="1" baseline="-250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 Intake </a:t>
                      </a:r>
                      <a:r>
                        <a:rPr lang="en-US" sz="1000" b="1" dirty="0" err="1" smtClean="0">
                          <a:solidFill>
                            <a:schemeClr val="bg1"/>
                          </a:solidFill>
                          <a:effectLst/>
                        </a:rPr>
                        <a:t>Level</a:t>
                      </a:r>
                      <a:r>
                        <a:rPr lang="en-US" sz="1000" b="1" baseline="30000" dirty="0" err="1" smtClean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2271" marR="52271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333905"/>
                  </a:ext>
                </a:extLst>
              </a:tr>
              <a:tr h="235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No/Low (n = 554)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b"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High (n = 221)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r>
                        <a:rPr lang="en-US" sz="1000" b="1" baseline="3000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000" b="1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994512"/>
                  </a:ext>
                </a:extLst>
              </a:tr>
              <a:tr h="1541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SD</a:t>
                      </a:r>
                      <a:r>
                        <a:rPr lang="en-US" sz="1000" b="1" baseline="3000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000" b="1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Median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US" sz="1000" b="1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SD</a:t>
                      </a:r>
                      <a:r>
                        <a:rPr lang="en-US" sz="1000" b="1" baseline="3000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000" b="1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Median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SD</a:t>
                      </a:r>
                      <a:r>
                        <a:rPr lang="en-US" sz="1000" b="1" baseline="30000" dirty="0" err="1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Median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187074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Estimated FB</a:t>
                      </a:r>
                      <a:r>
                        <a:rPr lang="en-US" sz="1000" b="1" baseline="-25000" dirty="0">
                          <a:effectLst/>
                        </a:rPr>
                        <a:t>1</a:t>
                      </a:r>
                      <a:r>
                        <a:rPr lang="en-US" sz="1000" b="1" dirty="0">
                          <a:effectLst/>
                        </a:rPr>
                        <a:t> Intake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2.41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6.75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0.34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0.34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0.57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7.61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11.03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4.64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 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55205993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Maize and maize </a:t>
                      </a:r>
                      <a:r>
                        <a:rPr lang="en-US" sz="1000" b="1" dirty="0" err="1">
                          <a:effectLst/>
                        </a:rPr>
                        <a:t>atole</a:t>
                      </a:r>
                      <a:r>
                        <a:rPr lang="en-US" sz="1000" b="1" dirty="0">
                          <a:effectLst/>
                        </a:rPr>
                        <a:t>, g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2533.11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1506.74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2390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2346.59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1454.89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2240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3000.69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1536.03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2803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&lt;0.001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3229810789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Tamales,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234.11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375.77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165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232.26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393.15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150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238.75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328.97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165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0.829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2764916629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Beans,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644.93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1273.28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460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650.05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1411.17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345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632.10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835.40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460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0.859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3750592016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Rice,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312.17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412.64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315.55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430.42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303.69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365.08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0.718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687900450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Bread,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571.36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547.70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430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593.57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529.73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490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515.68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587.93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370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0.075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3161218360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Breakfast cereals,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90.04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114.39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20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88.89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133.04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92.94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169.84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0.725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2341869556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Milk, Dairy, Eggs,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632.06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829.03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371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663.25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890.67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393.5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553.87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644.50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296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0.096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3789098782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Meat, beef and pork,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73.81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830.90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86.34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979.79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42.41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120.34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0.708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988498613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Chicken and turkey,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241.99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231.65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242.42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219.82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240.90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259.46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202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0.935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2268950338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Fish and shellfish,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33.88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103.68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34.77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108.31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31.64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91.24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0.704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2882509449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Green leaves,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107.97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167.10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110.25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180.96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102.26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125.98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0.548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1323657171"/>
                  </a:ext>
                </a:extLst>
              </a:tr>
              <a:tr h="3133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Green and yellow vegetables,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147.54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195.81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145.17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186.86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80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153.48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216.97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0.594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3901971912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Other vegatables,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421.82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1697.77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211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368.67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1351.46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210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555.07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2350.51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0.188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2478067208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Fruit,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646.92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851.92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420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670.78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920.84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420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587.09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645.70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420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0.220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1613024488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Fats and oils,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127.63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855.89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107.65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263.83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177.70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1548.79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0.371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2919710962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Sugar,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320.80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856.09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333.63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1000.96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288.63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241.93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230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0.567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187257274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Beverages,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91.11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182.14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90.38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182.00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92.94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182.91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0.859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1061329335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Snacks,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52.25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124.58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54.69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134.89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46.15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93.92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0.393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2973686254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Other mixed dishes, g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6.03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28.15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5.76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30.26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6.68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22.03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0.6831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155658768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Maize-based food,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3021.10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1654.34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2793.5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2835.76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1620.01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2620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3478.14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1652.96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3215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&lt;0.001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1028328458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Total folate,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3781.66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3306.95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3096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3806.32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3335.89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3176.25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3720.59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3240.89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2977.75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0.699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1870111050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Total folic,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10.38.01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1337.74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754.75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1038.30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1474.58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735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1037.28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914.59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808.25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0.728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2249191149"/>
                  </a:ext>
                </a:extLst>
              </a:tr>
              <a:tr h="16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Total food, g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7412.05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4037.97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6654.5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7290.70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4090.40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6462.5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7711.50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3898.69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6995.5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0.065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1182662094"/>
                  </a:ext>
                </a:extLst>
              </a:tr>
              <a:tr h="3133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Number of food types consumed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20.99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5.93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21.08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5.87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20.75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6.09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20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0.484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446411386"/>
                  </a:ext>
                </a:extLst>
              </a:tr>
              <a:tr h="3133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Number of maize-based food types consumed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4.87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2.31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4.90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2.31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4.77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2.31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4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0.476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2049995742"/>
                  </a:ext>
                </a:extLst>
              </a:tr>
              <a:tr h="3133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Percent of maize-based foods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41.85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15.99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42.04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39.77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15.61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39.56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46.98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15.82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49.18</a:t>
                      </a:r>
                      <a:endParaRPr lang="en-US" sz="1000" b="1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&lt;0.001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 anchor="ctr"/>
                </a:tc>
                <a:extLst>
                  <a:ext uri="{0D108BD9-81ED-4DB2-BD59-A6C34878D82A}">
                    <a16:rowId xmlns:a16="http://schemas.microsoft.com/office/drawing/2014/main" val="2605129553"/>
                  </a:ext>
                </a:extLst>
              </a:tr>
              <a:tr h="470023">
                <a:tc gridSpan="1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baseline="30000" dirty="0">
                          <a:effectLst/>
                        </a:rPr>
                        <a:t>a </a:t>
                      </a:r>
                      <a:r>
                        <a:rPr lang="en-US" sz="1000" b="1" dirty="0">
                          <a:effectLst/>
                        </a:rPr>
                        <a:t>low/no (&lt; 2 </a:t>
                      </a:r>
                      <a:r>
                        <a:rPr lang="en-US" sz="1000" b="1" dirty="0" err="1">
                          <a:effectLst/>
                        </a:rPr>
                        <a:t>ug</a:t>
                      </a:r>
                      <a:r>
                        <a:rPr lang="en-US" sz="1000" b="1" dirty="0">
                          <a:effectLst/>
                        </a:rPr>
                        <a:t>/kg body weight), and high (≥2 </a:t>
                      </a:r>
                      <a:r>
                        <a:rPr lang="en-US" sz="1000" b="1" dirty="0" err="1">
                          <a:effectLst/>
                        </a:rPr>
                        <a:t>ug</a:t>
                      </a:r>
                      <a:r>
                        <a:rPr lang="en-US" sz="1000" b="1" dirty="0">
                          <a:effectLst/>
                        </a:rPr>
                        <a:t>/kg body weight)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baseline="30000" dirty="0">
                          <a:effectLst/>
                        </a:rPr>
                        <a:t>b </a:t>
                      </a:r>
                      <a:r>
                        <a:rPr lang="en-US" sz="1000" b="1" dirty="0">
                          <a:effectLst/>
                        </a:rPr>
                        <a:t>SD = standard deviation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baseline="30000" dirty="0">
                          <a:effectLst/>
                        </a:rPr>
                        <a:t>c</a:t>
                      </a:r>
                      <a:r>
                        <a:rPr lang="en-US" sz="1000" b="1" dirty="0">
                          <a:effectLst/>
                        </a:rPr>
                        <a:t> P-value from bivariate logistic regression analysis</a:t>
                      </a:r>
                      <a:endParaRPr lang="en-US" sz="1000" b="1" dirty="0">
                        <a:effectLst/>
                        <a:latin typeface="Cambria" panose="020405030504060302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52271" marR="5227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41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5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1" y="802341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%</a:t>
            </a:r>
            <a:r>
              <a:rPr lang="en-US" sz="1800" b="1" dirty="0"/>
              <a:t>macro</a:t>
            </a:r>
            <a:r>
              <a:rPr lang="en-US" sz="1800" dirty="0"/>
              <a:t> </a:t>
            </a:r>
            <a:r>
              <a:rPr lang="en-US" sz="1800" dirty="0" err="1"/>
              <a:t>cat_univariate</a:t>
            </a:r>
            <a:r>
              <a:rPr lang="en-US" sz="1800" dirty="0"/>
              <a:t>(</a:t>
            </a:r>
            <a:r>
              <a:rPr lang="en-US" sz="1800" dirty="0" err="1"/>
              <a:t>depend_var,indep_var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n-US" sz="1800" dirty="0" smtClean="0"/>
              <a:t>proc </a:t>
            </a:r>
            <a:r>
              <a:rPr lang="en-US" sz="1800" dirty="0"/>
              <a:t>logistic data=&amp;</a:t>
            </a:r>
            <a:r>
              <a:rPr lang="en-US" sz="1800" dirty="0" err="1"/>
              <a:t>dset</a:t>
            </a:r>
            <a:r>
              <a:rPr lang="en-US" sz="1800" dirty="0"/>
              <a:t> descending;</a:t>
            </a:r>
          </a:p>
          <a:p>
            <a:pPr marL="233363" indent="0">
              <a:buNone/>
            </a:pPr>
            <a:r>
              <a:rPr lang="en-US" sz="1800" dirty="0" smtClean="0"/>
              <a:t>class </a:t>
            </a:r>
            <a:r>
              <a:rPr lang="en-US" sz="1800" dirty="0"/>
              <a:t>&amp;</a:t>
            </a:r>
            <a:r>
              <a:rPr lang="en-US" sz="1800" dirty="0" err="1"/>
              <a:t>indep_var</a:t>
            </a:r>
            <a:r>
              <a:rPr lang="en-US" sz="1800" dirty="0"/>
              <a:t>;</a:t>
            </a:r>
          </a:p>
          <a:p>
            <a:pPr marL="233363" indent="0">
              <a:buNone/>
            </a:pPr>
            <a:r>
              <a:rPr lang="en-US" sz="1800" dirty="0" smtClean="0"/>
              <a:t>model </a:t>
            </a:r>
            <a:r>
              <a:rPr lang="en-US" sz="1800" dirty="0"/>
              <a:t>&amp;</a:t>
            </a:r>
            <a:r>
              <a:rPr lang="en-US" sz="1800" dirty="0" err="1"/>
              <a:t>depend_var</a:t>
            </a:r>
            <a:r>
              <a:rPr lang="en-US" sz="1800" dirty="0"/>
              <a:t> = &amp;</a:t>
            </a:r>
            <a:r>
              <a:rPr lang="en-US" sz="1800" dirty="0" err="1"/>
              <a:t>indep_var</a:t>
            </a:r>
            <a:r>
              <a:rPr lang="en-US" sz="1800" dirty="0"/>
              <a:t>;</a:t>
            </a:r>
          </a:p>
          <a:p>
            <a:pPr marL="233363" indent="0">
              <a:buNone/>
            </a:pPr>
            <a:r>
              <a:rPr lang="it-IT" sz="1800" dirty="0" smtClean="0"/>
              <a:t>ods </a:t>
            </a:r>
            <a:r>
              <a:rPr lang="it-IT" sz="1800" dirty="0"/>
              <a:t>output ModelANOVA=&amp;indep_var._chi;</a:t>
            </a:r>
          </a:p>
          <a:p>
            <a:pPr marL="233363" indent="0">
              <a:buNone/>
            </a:pPr>
            <a:r>
              <a:rPr lang="en-US" sz="1800" dirty="0" err="1" smtClean="0"/>
              <a:t>ods</a:t>
            </a:r>
            <a:r>
              <a:rPr lang="en-US" sz="1800" dirty="0" smtClean="0"/>
              <a:t> </a:t>
            </a:r>
            <a:r>
              <a:rPr lang="en-US" sz="1800" dirty="0"/>
              <a:t>output </a:t>
            </a:r>
            <a:r>
              <a:rPr lang="en-US" sz="1800" dirty="0" err="1"/>
              <a:t>OddsRatios</a:t>
            </a:r>
            <a:r>
              <a:rPr lang="en-US" sz="1800" dirty="0"/>
              <a:t>=&amp;indep_</a:t>
            </a:r>
            <a:r>
              <a:rPr lang="en-US" sz="1800" dirty="0" err="1"/>
              <a:t>var</a:t>
            </a:r>
            <a:r>
              <a:rPr lang="en-US" sz="1800" dirty="0"/>
              <a:t>._or;</a:t>
            </a:r>
          </a:p>
          <a:p>
            <a:pPr marL="233363" indent="0">
              <a:buNone/>
            </a:pPr>
            <a:r>
              <a:rPr lang="nn-NO" sz="1800" dirty="0" smtClean="0"/>
              <a:t>title2 </a:t>
            </a:r>
            <a:r>
              <a:rPr lang="nn-NO" sz="1800" dirty="0"/>
              <a:t>"Univariate analysis for &amp;indep_var";</a:t>
            </a:r>
          </a:p>
          <a:p>
            <a:pPr marL="0" indent="0">
              <a:buNone/>
            </a:pPr>
            <a:r>
              <a:rPr lang="en-US" sz="1800" dirty="0" smtClean="0"/>
              <a:t>run;</a:t>
            </a: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b="1" dirty="0"/>
              <a:t>%mend</a:t>
            </a:r>
            <a:r>
              <a:rPr lang="en-US" sz="1800" dirty="0" smtClean="0"/>
              <a:t>;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%</a:t>
            </a:r>
            <a:r>
              <a:rPr lang="en-US" sz="1800" b="1" i="1" dirty="0" err="1"/>
              <a:t>cat_univariate</a:t>
            </a:r>
            <a:r>
              <a:rPr lang="en-US" sz="1800" dirty="0"/>
              <a:t>(fblevel2,DEPA); *department;</a:t>
            </a:r>
          </a:p>
          <a:p>
            <a:pPr marL="0" indent="0">
              <a:buNone/>
            </a:pPr>
            <a:r>
              <a:rPr lang="en-US" sz="1800" dirty="0"/>
              <a:t>%</a:t>
            </a:r>
            <a:r>
              <a:rPr lang="en-US" sz="1800" b="1" i="1" dirty="0" err="1"/>
              <a:t>cat_univariate</a:t>
            </a:r>
            <a:r>
              <a:rPr lang="en-US" sz="1800" dirty="0"/>
              <a:t>(fblevel2,MUNI); *municipality;</a:t>
            </a:r>
          </a:p>
          <a:p>
            <a:pPr marL="0" indent="0">
              <a:buNone/>
            </a:pPr>
            <a:r>
              <a:rPr lang="en-US" sz="1800" dirty="0"/>
              <a:t>%</a:t>
            </a:r>
            <a:r>
              <a:rPr lang="en-US" sz="1800" b="1" i="1" dirty="0" err="1"/>
              <a:t>cat_univariate</a:t>
            </a:r>
            <a:r>
              <a:rPr lang="en-US" sz="1800" dirty="0"/>
              <a:t>(fblevel2,eth); *ethnicity;</a:t>
            </a:r>
          </a:p>
          <a:p>
            <a:pPr marL="0" indent="0">
              <a:buNone/>
            </a:pPr>
            <a:r>
              <a:rPr lang="en-US" sz="1800" dirty="0"/>
              <a:t>%</a:t>
            </a:r>
            <a:r>
              <a:rPr lang="en-US" sz="1800" b="1" i="1" dirty="0" err="1"/>
              <a:t>cat_univariate</a:t>
            </a:r>
            <a:r>
              <a:rPr lang="en-US" sz="1800" dirty="0"/>
              <a:t>(fblevel2,idioma); *language;</a:t>
            </a:r>
          </a:p>
          <a:p>
            <a:pPr marL="0" indent="0">
              <a:buNone/>
            </a:pPr>
            <a:r>
              <a:rPr lang="en-US" sz="1800" dirty="0"/>
              <a:t>%</a:t>
            </a:r>
            <a:r>
              <a:rPr lang="en-US" sz="1800" b="1" i="1" dirty="0" err="1"/>
              <a:t>cat_univariate</a:t>
            </a:r>
            <a:r>
              <a:rPr lang="en-US" sz="1800" dirty="0"/>
              <a:t>(fblevel2,repwagecat); *age group;</a:t>
            </a:r>
          </a:p>
          <a:p>
            <a:pPr marL="0" indent="0">
              <a:buNone/>
            </a:pPr>
            <a:r>
              <a:rPr lang="en-US" sz="1800" dirty="0"/>
              <a:t>%</a:t>
            </a:r>
            <a:r>
              <a:rPr lang="en-US" sz="1800" b="1" i="1" dirty="0" err="1"/>
              <a:t>cat_univariate</a:t>
            </a:r>
            <a:r>
              <a:rPr lang="en-US" sz="1800" dirty="0"/>
              <a:t>(fblevel2,amacasa); *occupation;</a:t>
            </a:r>
          </a:p>
          <a:p>
            <a:pPr marL="0" indent="0">
              <a:buNone/>
            </a:pPr>
            <a:r>
              <a:rPr lang="en-US" sz="1800" dirty="0"/>
              <a:t>%</a:t>
            </a:r>
            <a:r>
              <a:rPr lang="en-US" sz="1800" b="1" i="1" dirty="0" err="1"/>
              <a:t>cat_univariate</a:t>
            </a:r>
            <a:r>
              <a:rPr lang="en-US" sz="1800" dirty="0"/>
              <a:t>(fblevel2,cantper1); *household size;</a:t>
            </a:r>
          </a:p>
          <a:p>
            <a:pPr marL="0" indent="0">
              <a:buNone/>
            </a:pPr>
            <a:r>
              <a:rPr lang="en-US" sz="1800" dirty="0"/>
              <a:t>%</a:t>
            </a:r>
            <a:r>
              <a:rPr lang="en-US" sz="1800" b="1" i="1" dirty="0" err="1"/>
              <a:t>cat_univariate</a:t>
            </a:r>
            <a:r>
              <a:rPr lang="en-US" sz="1800" dirty="0"/>
              <a:t>(fblevel2,educamnew); *education;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45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Functional Relationship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9450" y="1146406"/>
            <a:ext cx="847779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if we don’t know the functional form of the relationship</a:t>
            </a:r>
            <a:r>
              <a:rPr lang="en-US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Look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at a scatter plot of the data for suggestions.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Hypothesize about the nature of the underlying process.  Often the hypothesized processes will suggest a functional form</a:t>
            </a:r>
            <a:r>
              <a:rPr lang="en-US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Straight line is conservative starting point.</a:t>
            </a:r>
            <a:r>
              <a:rPr lang="en-US" alt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Y=</a:t>
            </a:r>
            <a:r>
              <a:rPr lang="en-US" alt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mX+B</a:t>
            </a:r>
            <a:r>
              <a:rPr lang="en-US" alt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slope of 2 means that every 1-unit change in X yields a 2-unit change in Y.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en-US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en-US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83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6696"/>
            <a:ext cx="8686800" cy="4983163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/>
              <a:t>%macro</a:t>
            </a:r>
            <a:r>
              <a:rPr lang="en-US" sz="1800" dirty="0"/>
              <a:t> </a:t>
            </a:r>
            <a:r>
              <a:rPr lang="en-US" sz="1800" dirty="0" err="1"/>
              <a:t>cont_univariate</a:t>
            </a:r>
            <a:r>
              <a:rPr lang="en-US" sz="1800" dirty="0"/>
              <a:t>(</a:t>
            </a:r>
            <a:r>
              <a:rPr lang="en-US" sz="1800" dirty="0" err="1"/>
              <a:t>depend_var,indep_var</a:t>
            </a:r>
            <a:r>
              <a:rPr lang="en-US" sz="1800" dirty="0" smtClean="0"/>
              <a:t>);</a:t>
            </a:r>
          </a:p>
          <a:p>
            <a:pPr marL="0" indent="0">
              <a:buNone/>
            </a:pPr>
            <a:r>
              <a:rPr lang="en-US" sz="1800" dirty="0" smtClean="0"/>
              <a:t>proc </a:t>
            </a:r>
            <a:r>
              <a:rPr lang="en-US" sz="1800" dirty="0"/>
              <a:t>logistic data=&amp;</a:t>
            </a:r>
            <a:r>
              <a:rPr lang="en-US" sz="1800" dirty="0" err="1"/>
              <a:t>dset</a:t>
            </a:r>
            <a:r>
              <a:rPr lang="en-US" sz="1800" dirty="0"/>
              <a:t> descending;</a:t>
            </a:r>
          </a:p>
          <a:p>
            <a:pPr marL="228600" indent="0">
              <a:buNone/>
            </a:pPr>
            <a:r>
              <a:rPr lang="en-US" sz="1800" dirty="0" smtClean="0"/>
              <a:t>model </a:t>
            </a:r>
            <a:r>
              <a:rPr lang="en-US" sz="1800" dirty="0"/>
              <a:t>&amp;</a:t>
            </a:r>
            <a:r>
              <a:rPr lang="en-US" sz="1800" dirty="0" err="1"/>
              <a:t>depend_var</a:t>
            </a:r>
            <a:r>
              <a:rPr lang="en-US" sz="1800" dirty="0"/>
              <a:t> = &amp;</a:t>
            </a:r>
            <a:r>
              <a:rPr lang="en-US" sz="1800" dirty="0" err="1"/>
              <a:t>indep_var</a:t>
            </a:r>
            <a:r>
              <a:rPr lang="en-US" sz="1800" dirty="0"/>
              <a:t>;</a:t>
            </a:r>
          </a:p>
          <a:p>
            <a:pPr marL="228600" indent="0">
              <a:buNone/>
            </a:pPr>
            <a:r>
              <a:rPr lang="en-US" sz="1800" dirty="0" err="1" smtClean="0"/>
              <a:t>ods</a:t>
            </a:r>
            <a:r>
              <a:rPr lang="en-US" sz="1800" dirty="0" smtClean="0"/>
              <a:t> </a:t>
            </a:r>
            <a:r>
              <a:rPr lang="en-US" sz="1800" dirty="0"/>
              <a:t>output </a:t>
            </a:r>
            <a:r>
              <a:rPr lang="en-US" sz="1800" dirty="0" err="1"/>
              <a:t>ParameterEstimates</a:t>
            </a:r>
            <a:r>
              <a:rPr lang="en-US" sz="1800" dirty="0"/>
              <a:t>=&amp;indep_</a:t>
            </a:r>
            <a:r>
              <a:rPr lang="en-US" sz="1800" dirty="0" err="1"/>
              <a:t>var</a:t>
            </a:r>
            <a:r>
              <a:rPr lang="en-US" sz="1800" dirty="0"/>
              <a:t>._chi;</a:t>
            </a:r>
          </a:p>
          <a:p>
            <a:pPr marL="228600" indent="0">
              <a:buNone/>
            </a:pPr>
            <a:r>
              <a:rPr lang="en-US" sz="1800" dirty="0" err="1" smtClean="0"/>
              <a:t>ods</a:t>
            </a:r>
            <a:r>
              <a:rPr lang="en-US" sz="1800" dirty="0" smtClean="0"/>
              <a:t> </a:t>
            </a:r>
            <a:r>
              <a:rPr lang="en-US" sz="1800" dirty="0"/>
              <a:t>output </a:t>
            </a:r>
            <a:r>
              <a:rPr lang="en-US" sz="1800" dirty="0" err="1"/>
              <a:t>OddsRatios</a:t>
            </a:r>
            <a:r>
              <a:rPr lang="en-US" sz="1800" dirty="0"/>
              <a:t>=&amp;indep_</a:t>
            </a:r>
            <a:r>
              <a:rPr lang="en-US" sz="1800" dirty="0" err="1"/>
              <a:t>var</a:t>
            </a:r>
            <a:r>
              <a:rPr lang="en-US" sz="1800" dirty="0"/>
              <a:t>._or;</a:t>
            </a:r>
          </a:p>
          <a:p>
            <a:pPr marL="228600" indent="0">
              <a:buNone/>
            </a:pPr>
            <a:r>
              <a:rPr lang="nn-NO" sz="1800" dirty="0" smtClean="0"/>
              <a:t>title2 </a:t>
            </a:r>
            <a:r>
              <a:rPr lang="nn-NO" sz="1800" dirty="0"/>
              <a:t>"Univariate analysis for &amp;indep_var";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800" dirty="0" smtClean="0"/>
              <a:t>run;</a:t>
            </a:r>
            <a:endParaRPr lang="en-US" sz="1800" dirty="0"/>
          </a:p>
          <a:p>
            <a:pPr marL="0" indent="0">
              <a:spcAft>
                <a:spcPts val="1200"/>
              </a:spcAft>
              <a:buNone/>
            </a:pPr>
            <a:r>
              <a:rPr lang="en-US" sz="1800" dirty="0"/>
              <a:t>Proc print data=&amp;indep_</a:t>
            </a:r>
            <a:r>
              <a:rPr lang="en-US" sz="1800" dirty="0" err="1"/>
              <a:t>var</a:t>
            </a:r>
            <a:r>
              <a:rPr lang="en-US" sz="1800" dirty="0"/>
              <a:t>._chi; run</a:t>
            </a:r>
            <a:r>
              <a:rPr lang="en-US" sz="1800" dirty="0" smtClean="0"/>
              <a:t>;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%mend;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%</a:t>
            </a:r>
            <a:r>
              <a:rPr lang="en-US" sz="1800" b="1" i="1" dirty="0" err="1"/>
              <a:t>cont_univariate</a:t>
            </a:r>
            <a:r>
              <a:rPr lang="en-US" sz="1800" dirty="0"/>
              <a:t>(fblevel2,CANTALIM); *number foods consumed;</a:t>
            </a:r>
          </a:p>
          <a:p>
            <a:pPr marL="0" indent="0">
              <a:buNone/>
            </a:pPr>
            <a:r>
              <a:rPr lang="en-US" sz="1800" dirty="0"/>
              <a:t>%</a:t>
            </a:r>
            <a:r>
              <a:rPr lang="en-US" sz="1800" b="1" i="1" dirty="0" err="1"/>
              <a:t>cont_univariate</a:t>
            </a:r>
            <a:r>
              <a:rPr lang="en-US" sz="1800" dirty="0"/>
              <a:t>(fblevel2,CANTMAIZ); *number maize-based foods consumed;</a:t>
            </a:r>
          </a:p>
          <a:p>
            <a:pPr marL="0" indent="0">
              <a:buNone/>
            </a:pPr>
            <a:r>
              <a:rPr lang="en-US" sz="1800" dirty="0"/>
              <a:t>%</a:t>
            </a:r>
            <a:r>
              <a:rPr lang="en-US" sz="1800" b="1" i="1" dirty="0" err="1"/>
              <a:t>cont_univariate</a:t>
            </a:r>
            <a:r>
              <a:rPr lang="en-US" sz="1800" dirty="0"/>
              <a:t>(fblevel2,GRAMMAIZ); *grams of maize consumed;</a:t>
            </a:r>
          </a:p>
          <a:p>
            <a:pPr marL="0" indent="0">
              <a:buNone/>
            </a:pPr>
            <a:r>
              <a:rPr lang="en-US" sz="1800" dirty="0"/>
              <a:t>%</a:t>
            </a:r>
            <a:r>
              <a:rPr lang="en-US" sz="1800" b="1" i="1" dirty="0" err="1"/>
              <a:t>cont_univariate</a:t>
            </a:r>
            <a:r>
              <a:rPr lang="en-US" sz="1800" dirty="0"/>
              <a:t>(fblevel2,GRAMTOTA); *grams of total food consumed;</a:t>
            </a:r>
          </a:p>
          <a:p>
            <a:pPr marL="0" indent="0">
              <a:buNone/>
            </a:pPr>
            <a:r>
              <a:rPr lang="en-US" sz="1800" dirty="0"/>
              <a:t>%</a:t>
            </a:r>
            <a:r>
              <a:rPr lang="en-US" sz="1800" b="1" i="1" dirty="0" err="1"/>
              <a:t>cont_univariate</a:t>
            </a:r>
            <a:r>
              <a:rPr lang="en-US" sz="1800" dirty="0"/>
              <a:t>(fblevel2,RAZOMAIZ); *proportion of total food </a:t>
            </a:r>
            <a:r>
              <a:rPr lang="en-US" sz="1800" dirty="0" smtClean="0"/>
              <a:t>maize-based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341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17" r="27829" b="2141"/>
          <a:stretch/>
        </p:blipFill>
        <p:spPr>
          <a:xfrm>
            <a:off x="245534" y="761379"/>
            <a:ext cx="3969850" cy="5986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377" t="8495" r="26798"/>
          <a:stretch/>
        </p:blipFill>
        <p:spPr>
          <a:xfrm>
            <a:off x="5340096" y="1280160"/>
            <a:ext cx="3063240" cy="3588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230" t="31888" r="10396"/>
          <a:stretch/>
        </p:blipFill>
        <p:spPr>
          <a:xfrm>
            <a:off x="5372100" y="4868542"/>
            <a:ext cx="2999232" cy="781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54" y="5649782"/>
            <a:ext cx="3001500" cy="7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Adding a Covariate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22729" y="840084"/>
            <a:ext cx="831028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logistic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=cohort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descending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plots(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only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)=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oddsratio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233363"/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repwagecat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233363"/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model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fblevel2 =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repwagecat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razomaiz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233363"/>
            <a:r>
              <a:rPr lang="en-US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oddsratio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repwagecat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233363"/>
            <a:r>
              <a:rPr lang="en-US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ModelANOVA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age_razo_chi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233363"/>
            <a:r>
              <a:rPr lang="en-US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OddsRatios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age_razo_or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233363"/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title2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"Univariate analysis for Age Group and </a:t>
            </a:r>
            <a:r>
              <a:rPr 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Razomaiz</a:t>
            </a:r>
            <a:r>
              <a:rPr lang="en-US" b="1" dirty="0" smtClean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96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04" r="10440" b="16543"/>
          <a:stretch/>
        </p:blipFill>
        <p:spPr>
          <a:xfrm>
            <a:off x="1" y="685799"/>
            <a:ext cx="4374775" cy="5556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921" r="15967"/>
          <a:stretch/>
        </p:blipFill>
        <p:spPr>
          <a:xfrm>
            <a:off x="5022538" y="1882588"/>
            <a:ext cx="3562211" cy="4975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83" y="788895"/>
            <a:ext cx="2556123" cy="11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52" y="927528"/>
            <a:ext cx="7297697" cy="54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6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60" y="784092"/>
            <a:ext cx="4883203" cy="3662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208" r="18028"/>
          <a:stretch/>
        </p:blipFill>
        <p:spPr>
          <a:xfrm>
            <a:off x="0" y="756879"/>
            <a:ext cx="4160360" cy="36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 for Count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Count Variables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88893"/>
            <a:ext cx="8839200" cy="5638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200" b="1" dirty="0"/>
              <a:t>Many dependent variables are </a:t>
            </a:r>
            <a:r>
              <a:rPr lang="en-US" altLang="en-US" sz="2200" b="1" i="1" u="sng" dirty="0" smtClean="0"/>
              <a:t>counts</a:t>
            </a:r>
            <a:endParaRPr lang="en-US" altLang="en-US" sz="2200" b="1" dirty="0"/>
          </a:p>
          <a:p>
            <a:pPr lvl="1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 smtClean="0"/>
              <a:t># </a:t>
            </a:r>
            <a:r>
              <a:rPr lang="en-US" altLang="en-US" sz="2000" dirty="0"/>
              <a:t>Children living in a household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/>
              <a:t># new companies founded in a year (in an industry)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/>
              <a:t># of </a:t>
            </a:r>
            <a:r>
              <a:rPr lang="en-US" altLang="en-US" sz="2000" dirty="0" smtClean="0"/>
              <a:t>crimes </a:t>
            </a:r>
            <a:r>
              <a:rPr lang="en-US" altLang="en-US" sz="2000" dirty="0"/>
              <a:t>per month in a </a:t>
            </a:r>
            <a:r>
              <a:rPr lang="en-US" altLang="en-US" sz="2000" dirty="0" smtClean="0"/>
              <a:t>city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 smtClean="0"/>
              <a:t># of pathogen cells found in a food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>
                <a:cs typeface="Times New Roman" panose="02020603050405020304" pitchFamily="18" charset="0"/>
              </a:rPr>
              <a:t>#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cs typeface="Times New Roman" panose="02020603050405020304" pitchFamily="18" charset="0"/>
              </a:rPr>
              <a:t>of visits 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to dentist </a:t>
            </a:r>
            <a:r>
              <a:rPr lang="en-US" altLang="en-US" sz="2000" dirty="0">
                <a:cs typeface="Times New Roman" panose="02020603050405020304" pitchFamily="18" charset="0"/>
              </a:rPr>
              <a:t>in a 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year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000" dirty="0">
                <a:cs typeface="Times New Roman" panose="02020603050405020304" pitchFamily="18" charset="0"/>
              </a:rPr>
              <a:t>#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cs typeface="Times New Roman" panose="02020603050405020304" pitchFamily="18" charset="0"/>
              </a:rPr>
              <a:t>of speeding tickets received in a 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year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b="1" dirty="0">
                <a:cs typeface="Times New Roman" panose="02020603050405020304" pitchFamily="18" charset="0"/>
              </a:rPr>
              <a:t>U</a:t>
            </a:r>
            <a:r>
              <a:rPr lang="en-US" altLang="en-US" sz="2200" b="1" dirty="0" smtClean="0">
                <a:cs typeface="Times New Roman" panose="02020603050405020304" pitchFamily="18" charset="0"/>
              </a:rPr>
              <a:t>nderlying </a:t>
            </a:r>
            <a:r>
              <a:rPr lang="en-US" altLang="en-US" sz="2200" b="1" dirty="0">
                <a:cs typeface="Times New Roman" panose="02020603050405020304" pitchFamily="18" charset="0"/>
              </a:rPr>
              <a:t>variable is </a:t>
            </a:r>
            <a:r>
              <a:rPr lang="en-US" altLang="en-US" sz="2200" b="1" dirty="0" smtClean="0">
                <a:cs typeface="Times New Roman" panose="02020603050405020304" pitchFamily="18" charset="0"/>
              </a:rPr>
              <a:t>discrete</a:t>
            </a:r>
            <a:r>
              <a:rPr lang="en-US" altLang="en-US" sz="2200" b="1" dirty="0">
                <a:cs typeface="Times New Roman" panose="02020603050405020304" pitchFamily="18" charset="0"/>
              </a:rPr>
              <a:t> </a:t>
            </a:r>
            <a:r>
              <a:rPr lang="en-US" altLang="en-US" sz="2200" b="1" dirty="0" smtClean="0">
                <a:cs typeface="Times New Roman" panose="02020603050405020304" pitchFamily="18" charset="0"/>
              </a:rPr>
              <a:t>and non-negative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b="1" dirty="0" smtClean="0">
                <a:cs typeface="Times New Roman" panose="02020603050405020304" pitchFamily="18" charset="0"/>
              </a:rPr>
              <a:t>In </a:t>
            </a:r>
            <a:r>
              <a:rPr lang="en-US" altLang="en-US" sz="2200" b="1" dirty="0">
                <a:cs typeface="Times New Roman" panose="02020603050405020304" pitchFamily="18" charset="0"/>
              </a:rPr>
              <a:t>many cases the count is 0 for several observations.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200" b="1" dirty="0" smtClean="0"/>
              <a:t>Count </a:t>
            </a:r>
            <a:r>
              <a:rPr lang="en-US" altLang="en-US" sz="2200" b="1" dirty="0"/>
              <a:t>variables can be modeled </a:t>
            </a:r>
            <a:r>
              <a:rPr lang="en-US" altLang="en-US" sz="2200" b="1" dirty="0" smtClean="0"/>
              <a:t>with linear regression but…</a:t>
            </a:r>
            <a:endParaRPr lang="en-US" altLang="en-US" sz="2200" b="1" dirty="0"/>
          </a:p>
          <a:p>
            <a:pPr lvl="1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 smtClean="0"/>
              <a:t>Linear </a:t>
            </a:r>
            <a:r>
              <a:rPr lang="en-US" altLang="en-US" sz="2000" dirty="0"/>
              <a:t>models can yield negative predicted </a:t>
            </a:r>
            <a:r>
              <a:rPr lang="en-US" altLang="en-US" sz="2000" dirty="0" smtClean="0"/>
              <a:t>values but counts are not negative</a:t>
            </a:r>
            <a:endParaRPr lang="en-US" altLang="en-US" sz="2000" dirty="0"/>
          </a:p>
          <a:p>
            <a:pPr lvl="1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 smtClean="0"/>
              <a:t>Count </a:t>
            </a:r>
            <a:r>
              <a:rPr lang="en-US" altLang="en-US" sz="2000" dirty="0"/>
              <a:t>variables are often highly </a:t>
            </a:r>
            <a:r>
              <a:rPr lang="en-US" altLang="en-US" sz="2000" dirty="0" smtClean="0"/>
              <a:t>skewed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000" dirty="0" smtClean="0"/>
              <a:t>Extreme skewness </a:t>
            </a:r>
            <a:r>
              <a:rPr lang="en-US" altLang="en-US" sz="2000" dirty="0"/>
              <a:t>violates </a:t>
            </a:r>
            <a:r>
              <a:rPr lang="en-US" altLang="en-US" sz="2000" dirty="0" smtClean="0"/>
              <a:t>normality assumption</a:t>
            </a:r>
            <a:endParaRPr lang="en-US" altLang="en-US" sz="2000" dirty="0"/>
          </a:p>
          <a:p>
            <a:pPr lvl="2">
              <a:spcBef>
                <a:spcPts val="0"/>
              </a:spcBef>
              <a:spcAft>
                <a:spcPts val="1200"/>
              </a:spcAft>
              <a:buSzPct val="100000"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9155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Count Models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945776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Two most common count models:</a:t>
            </a:r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/>
              <a:t>Poisson Regression Model</a:t>
            </a:r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/>
              <a:t>Negative Binomial Regression Model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Both based on </a:t>
            </a:r>
            <a:r>
              <a:rPr lang="en-US" altLang="en-US" sz="2400" b="1" dirty="0" smtClean="0"/>
              <a:t>Poisson </a:t>
            </a:r>
            <a:r>
              <a:rPr lang="en-US" altLang="en-US" sz="2400" b="1" dirty="0"/>
              <a:t>distribution:</a:t>
            </a:r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l-GR" altLang="en-US" sz="2200" dirty="0" smtClean="0"/>
              <a:t>λ</a:t>
            </a:r>
            <a:r>
              <a:rPr lang="en-US" altLang="en-US" sz="2200" dirty="0" smtClean="0"/>
              <a:t> </a:t>
            </a:r>
            <a:r>
              <a:rPr lang="en-US" altLang="en-US" sz="2200" dirty="0"/>
              <a:t>= expected count (and </a:t>
            </a:r>
            <a:r>
              <a:rPr lang="en-US" altLang="en-US" sz="2200" dirty="0" smtClean="0"/>
              <a:t>variance)</a:t>
            </a:r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 smtClean="0"/>
              <a:t>y </a:t>
            </a:r>
            <a:r>
              <a:rPr lang="en-US" altLang="en-US" sz="2200" dirty="0"/>
              <a:t>= observed count</a:t>
            </a:r>
          </a:p>
        </p:txBody>
      </p:sp>
      <p:graphicFrame>
        <p:nvGraphicFramePr>
          <p:cNvPr id="406532" name="Object 4"/>
          <p:cNvGraphicFramePr>
            <a:graphicFrameLocks noGrp="1" noChangeAspect="1"/>
          </p:cNvGraphicFramePr>
          <p:nvPr>
            <p:ph sz="half" idx="4294967295"/>
            <p:extLst/>
          </p:nvPr>
        </p:nvGraphicFramePr>
        <p:xfrm>
          <a:off x="2362200" y="4230788"/>
          <a:ext cx="4419601" cy="1958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9" name="Equation" r:id="rId4" imgW="1002960" imgH="444240" progId="Equation.3">
                  <p:embed/>
                </p:oleObj>
              </mc:Choice>
              <mc:Fallback>
                <p:oleObj name="Equation" r:id="rId4" imgW="1002960" imgH="444240" progId="Equation.3">
                  <p:embed/>
                  <p:pic>
                    <p:nvPicPr>
                      <p:cNvPr id="406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230788"/>
                        <a:ext cx="4419601" cy="1958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81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Poisson </a:t>
            </a:r>
            <a:r>
              <a:rPr lang="en-US" altLang="en-US" b="1" dirty="0" smtClean="0"/>
              <a:t>Regression</a:t>
            </a:r>
            <a:endParaRPr lang="en-US" altLang="en-US" b="1" dirty="0"/>
          </a:p>
        </p:txBody>
      </p:sp>
      <p:pic>
        <p:nvPicPr>
          <p:cNvPr id="405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30" y="986118"/>
            <a:ext cx="68580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44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Poisson Distribution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2413" y="908050"/>
            <a:ext cx="8326811" cy="4752975"/>
          </a:xfrm>
        </p:spPr>
        <p:txBody>
          <a:bodyPr/>
          <a:lstStyle/>
          <a:p>
            <a:pPr marL="342900" indent="-342900" algn="l">
              <a:spcBef>
                <a:spcPts val="0"/>
              </a:spcBef>
              <a:spcAft>
                <a:spcPts val="1800"/>
              </a:spcAft>
              <a:buSzPct val="100000"/>
              <a:defRPr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If discrete random variable </a:t>
            </a:r>
            <a:r>
              <a:rPr lang="en-US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follows Poisson distribution, probability density function (PDF) is given by:</a:t>
            </a:r>
          </a:p>
          <a:p>
            <a:pPr marL="342900" indent="-342900" algn="l">
              <a:spcBef>
                <a:spcPts val="0"/>
              </a:spcBef>
              <a:spcAft>
                <a:spcPts val="1800"/>
              </a:spcAft>
              <a:buSzPct val="100000"/>
              <a:defRPr/>
            </a:pPr>
            <a:endParaRPr lang="en-US" sz="2400" b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0"/>
              </a:spcBef>
              <a:spcAft>
                <a:spcPts val="1800"/>
              </a:spcAft>
              <a:buSzPct val="100000"/>
              <a:defRPr/>
            </a:pPr>
            <a:endParaRPr lang="en-US" sz="2400" b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1588">
              <a:spcBef>
                <a:spcPts val="0"/>
              </a:spcBef>
              <a:spcAft>
                <a:spcPts val="1800"/>
              </a:spcAft>
              <a:buSzPct val="100000"/>
              <a:buNone/>
              <a:defRPr/>
            </a:pP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 sz="2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f(</a:t>
            </a:r>
            <a:r>
              <a:rPr lang="en-US" sz="2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Y|y</a:t>
            </a:r>
            <a:r>
              <a:rPr lang="en-US" sz="2200" i="1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denotes probability that discrete random variable </a:t>
            </a:r>
            <a:r>
              <a:rPr lang="en-US" sz="2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Y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takes non-negative integer value </a:t>
            </a:r>
            <a:r>
              <a:rPr lang="en-US" sz="22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2200" i="1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l-GR" sz="2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 is parameter of Poisson distribution.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Equidispersion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A unique feature of Poisson distribution is that mean and variance are the same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If variance &gt; mean, there is </a:t>
            </a:r>
            <a:r>
              <a:rPr lang="en-US" sz="2400" b="1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overdispersion</a:t>
            </a:r>
            <a:endParaRPr lang="en-US" sz="2400" b="1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ts val="0"/>
              </a:spcBef>
              <a:spcAft>
                <a:spcPts val="1800"/>
              </a:spcAft>
              <a:buSzPct val="100000"/>
              <a:defRPr/>
            </a:pPr>
            <a:endParaRPr lang="en-US" sz="2400" b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Object 1"/>
          <p:cNvGraphicFramePr>
            <a:graphicFrameLocks noChangeAspect="1"/>
          </p:cNvGraphicFramePr>
          <p:nvPr>
            <p:extLst/>
          </p:nvPr>
        </p:nvGraphicFramePr>
        <p:xfrm>
          <a:off x="1404144" y="1850932"/>
          <a:ext cx="6335713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3" name="Equation" r:id="rId3" imgW="2794000" imgH="469900" progId="Equation.3">
                  <p:embed/>
                </p:oleObj>
              </mc:Choice>
              <mc:Fallback>
                <p:oleObj name="Equation" r:id="rId3" imgW="2794000" imgH="469900" progId="Equation.3">
                  <p:embed/>
                  <p:pic>
                    <p:nvPicPr>
                      <p:cNvPr id="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144" y="1850932"/>
                        <a:ext cx="6335713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08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Poisson Regression Model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2413" y="908050"/>
                <a:ext cx="8783637" cy="4752975"/>
              </a:xfrm>
            </p:spPr>
            <p:txBody>
              <a:bodyPr/>
              <a:lstStyle/>
              <a:p>
                <a:pPr algn="l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endParaRPr lang="en-US" altLang="en-US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endParaRPr lang="en-US" altLang="en-US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en-US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en-US" sz="2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independently distributed as Poisson random variable with mean </a:t>
                </a:r>
                <a:r>
                  <a:rPr lang="el-GR" altLang="en-US" sz="2400" b="1" i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λ</a:t>
                </a:r>
                <a:r>
                  <a:rPr lang="en-US" altLang="en-US" sz="2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for each individual expressed as:		</a:t>
                </a:r>
                <a:r>
                  <a:rPr lang="en-US" altLang="en-US" sz="2400" b="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					 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SzPct val="100000"/>
                  <a:buNone/>
                </a:pPr>
                <a:r>
                  <a:rPr lang="en-US" altLang="en-US" sz="2400" b="0" i="1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</a:t>
                </a:r>
                <a:r>
                  <a:rPr lang="en-US" altLang="en-US" sz="2400" b="0" i="1" baseline="-25000" dirty="0" err="1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i</a:t>
                </a:r>
                <a:r>
                  <a:rPr lang="en-US" altLang="en-US" sz="2400" b="0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= </a:t>
                </a:r>
                <a:r>
                  <a:rPr lang="en-US" altLang="en-US" sz="2400" b="0" i="1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E(</a:t>
                </a:r>
                <a:r>
                  <a:rPr lang="en-US" altLang="en-US" sz="2400" b="0" i="1" dirty="0" err="1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y</a:t>
                </a:r>
                <a:r>
                  <a:rPr lang="en-US" altLang="en-US" sz="2400" b="0" i="1" baseline="-25000" dirty="0" err="1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i</a:t>
                </a:r>
                <a:r>
                  <a:rPr lang="en-US" altLang="en-US" sz="2400" b="0" i="1" dirty="0" err="1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|X</a:t>
                </a:r>
                <a:r>
                  <a:rPr lang="en-US" altLang="en-US" sz="2400" b="0" i="1" baseline="-25000" dirty="0" err="1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i</a:t>
                </a:r>
                <a:r>
                  <a:rPr lang="en-US" altLang="en-US" sz="2400" b="0" i="1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)</a:t>
                </a:r>
                <a:r>
                  <a:rPr lang="en-US" altLang="en-US" sz="2400" b="0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= </a:t>
                </a:r>
                <a:r>
                  <a:rPr lang="en-US" altLang="en-US" sz="2400" b="0" dirty="0" err="1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exp</a:t>
                </a:r>
                <a:r>
                  <a:rPr lang="en-US" altLang="en-US" sz="2400" b="0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[</a:t>
                </a:r>
                <a:r>
                  <a:rPr lang="en-US" altLang="en-US" sz="2400" b="0" i="1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B</a:t>
                </a:r>
                <a:r>
                  <a:rPr lang="en-US" altLang="en-US" sz="2400" b="0" i="1" baseline="-25000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1</a:t>
                </a:r>
                <a:r>
                  <a:rPr lang="en-US" altLang="en-US" sz="2400" b="0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+ </a:t>
                </a:r>
                <a:r>
                  <a:rPr lang="en-US" altLang="en-US" sz="2400" b="0" i="1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B</a:t>
                </a:r>
                <a:r>
                  <a:rPr lang="en-US" altLang="en-US" sz="2400" b="0" i="1" baseline="-25000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2</a:t>
                </a:r>
                <a:r>
                  <a:rPr lang="en-US" altLang="en-US" sz="2400" b="0" i="1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X</a:t>
                </a:r>
                <a:r>
                  <a:rPr lang="en-US" altLang="en-US" sz="2400" b="0" i="1" baseline="-25000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2i</a:t>
                </a:r>
                <a:r>
                  <a:rPr lang="en-US" altLang="en-US" sz="2400" b="0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+ … + </a:t>
                </a:r>
                <a:r>
                  <a:rPr lang="en-US" altLang="en-US" sz="2400" b="0" i="1" dirty="0" err="1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B</a:t>
                </a:r>
                <a:r>
                  <a:rPr lang="en-US" altLang="en-US" sz="2400" b="0" i="1" baseline="-25000" dirty="0" err="1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k</a:t>
                </a:r>
                <a:r>
                  <a:rPr lang="en-US" altLang="en-US" sz="2400" b="0" i="1" dirty="0" err="1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X</a:t>
                </a:r>
                <a:r>
                  <a:rPr lang="en-US" altLang="en-US" sz="2400" b="0" i="1" baseline="-25000" dirty="0" err="1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ki</a:t>
                </a:r>
                <a:r>
                  <a:rPr lang="en-US" altLang="en-US" sz="2400" b="0" dirty="0" smtClean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] </a:t>
                </a:r>
                <a:r>
                  <a:rPr lang="en-US" altLang="en-US" sz="2400" b="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altLang="en-US" sz="2400" b="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exp</a:t>
                </a:r>
                <a:r>
                  <a:rPr lang="en-US" altLang="en-US" sz="2400" b="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altLang="en-US" sz="2400" i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BX</a:t>
                </a:r>
                <a:r>
                  <a:rPr lang="en-US" altLang="en-US" sz="2400" b="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l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endParaRPr lang="en-US" altLang="en-US" sz="2400" b="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altLang="en-US" sz="2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Taking exponential of </a:t>
                </a:r>
                <a:r>
                  <a:rPr lang="en-US" altLang="en-US" sz="2400" b="1" i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BX</a:t>
                </a:r>
                <a:r>
                  <a:rPr lang="en-US" altLang="en-US" sz="2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guarantees mean value of count variable, </a:t>
                </a:r>
                <a:r>
                  <a:rPr lang="el-GR" altLang="en-US" sz="2400" b="1" i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λ</a:t>
                </a:r>
                <a:r>
                  <a:rPr lang="en-US" altLang="en-US" sz="24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will be positive.</a:t>
                </a: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413" y="908050"/>
                <a:ext cx="8783637" cy="4752975"/>
              </a:xfrm>
              <a:blipFill>
                <a:blip r:embed="rId3"/>
                <a:stretch>
                  <a:fillRect l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2663826" y="982850"/>
          <a:ext cx="381635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7" r:id="rId4" imgW="1422400" imgH="228600" progId="Equation.DSMT4">
                  <p:embed/>
                </p:oleObj>
              </mc:Choice>
              <mc:Fallback>
                <p:oleObj r:id="rId4" imgW="1422400" imgH="228600" progId="Equation.DSMT4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6" y="982850"/>
                        <a:ext cx="381635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472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Interpreting Coefficients</a:t>
            </a:r>
          </a:p>
        </p:txBody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6871" y="874059"/>
            <a:ext cx="8857130" cy="658457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400" b="1" dirty="0" smtClean="0"/>
              <a:t>Y </a:t>
            </a:r>
            <a:r>
              <a:rPr lang="en-US" altLang="en-US" sz="2400" b="1" dirty="0"/>
              <a:t>is typically conceptualized as a </a:t>
            </a:r>
            <a:r>
              <a:rPr lang="en-US" altLang="en-US" sz="2400" b="1" dirty="0" smtClean="0"/>
              <a:t>rate…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000" dirty="0" smtClean="0"/>
              <a:t>Positive </a:t>
            </a:r>
            <a:r>
              <a:rPr lang="en-US" altLang="en-US" sz="2000" dirty="0"/>
              <a:t>coefficients indicate higher rate; negative = lower rate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400" b="1" dirty="0" smtClean="0"/>
              <a:t>Exponentiated coefficients (rate ratios) indicate </a:t>
            </a:r>
            <a:r>
              <a:rPr lang="en-US" altLang="en-US" sz="2400" b="1" dirty="0"/>
              <a:t>effect of unit change of X on </a:t>
            </a:r>
            <a:r>
              <a:rPr lang="en-US" altLang="en-US" sz="2400" b="1" dirty="0" smtClean="0"/>
              <a:t>rate</a:t>
            </a:r>
          </a:p>
          <a:p>
            <a:pPr marL="573088" lvl="1" indent="-231775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 err="1" smtClean="0"/>
              <a:t>e</a:t>
            </a:r>
            <a:r>
              <a:rPr lang="en-US" altLang="en-US" sz="2000" baseline="30000" dirty="0" err="1" smtClean="0"/>
              <a:t>b</a:t>
            </a:r>
            <a:r>
              <a:rPr lang="en-US" altLang="en-US" sz="2000" dirty="0"/>
              <a:t>= 2.0 indicates </a:t>
            </a:r>
            <a:r>
              <a:rPr lang="en-US" altLang="en-US" sz="2000" dirty="0" smtClean="0"/>
              <a:t>rate </a:t>
            </a:r>
            <a:r>
              <a:rPr lang="en-US" altLang="en-US" sz="2000" dirty="0"/>
              <a:t>doubles for each unit change in </a:t>
            </a:r>
            <a:r>
              <a:rPr lang="en-US" altLang="en-US" sz="2000" dirty="0" smtClean="0"/>
              <a:t>X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000" dirty="0" err="1" smtClean="0"/>
              <a:t>e</a:t>
            </a:r>
            <a:r>
              <a:rPr lang="en-US" altLang="en-US" sz="2000" baseline="30000" dirty="0" err="1" smtClean="0"/>
              <a:t>b</a:t>
            </a:r>
            <a:r>
              <a:rPr lang="en-US" altLang="en-US" sz="2000" dirty="0"/>
              <a:t>= .5 indicates </a:t>
            </a:r>
            <a:r>
              <a:rPr lang="en-US" altLang="en-US" sz="2000" dirty="0" smtClean="0"/>
              <a:t>rate </a:t>
            </a:r>
            <a:r>
              <a:rPr lang="en-US" altLang="en-US" sz="2000" dirty="0"/>
              <a:t>drops by half for each unit change in X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400" b="1" dirty="0"/>
              <a:t>E</a:t>
            </a:r>
            <a:r>
              <a:rPr lang="en-US" altLang="en-US" sz="2400" b="1" dirty="0" smtClean="0"/>
              <a:t>xponentiated coefficients </a:t>
            </a:r>
            <a:r>
              <a:rPr lang="en-US" altLang="en-US" sz="2400" b="1" dirty="0"/>
              <a:t>are </a:t>
            </a:r>
            <a:r>
              <a:rPr lang="en-US" altLang="en-US" sz="2400" b="1" dirty="0" smtClean="0"/>
              <a:t>multiplicative</a:t>
            </a:r>
          </a:p>
          <a:p>
            <a:pPr marL="573088" lvl="1" indent="-231775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 smtClean="0"/>
              <a:t>If </a:t>
            </a:r>
            <a:r>
              <a:rPr lang="en-US" altLang="en-US" sz="2000" dirty="0" err="1"/>
              <a:t>e</a:t>
            </a:r>
            <a:r>
              <a:rPr lang="en-US" altLang="en-US" sz="2000" baseline="30000" dirty="0" err="1"/>
              <a:t>b</a:t>
            </a:r>
            <a:r>
              <a:rPr lang="en-US" altLang="en-US" sz="2000" dirty="0"/>
              <a:t>= 5.0, a </a:t>
            </a:r>
            <a:r>
              <a:rPr lang="en-US" altLang="en-US" sz="2000" b="1" dirty="0"/>
              <a:t>2-point</a:t>
            </a:r>
            <a:r>
              <a:rPr lang="en-US" altLang="en-US" sz="2000" dirty="0"/>
              <a:t> change in X isn’t 10; it is 5 * 5 = </a:t>
            </a:r>
            <a:r>
              <a:rPr lang="en-US" altLang="en-US" sz="2000" dirty="0" smtClean="0"/>
              <a:t>25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000" dirty="0" smtClean="0"/>
              <a:t>If </a:t>
            </a:r>
            <a:r>
              <a:rPr lang="en-US" altLang="en-US" sz="2000" dirty="0" err="1"/>
              <a:t>e</a:t>
            </a:r>
            <a:r>
              <a:rPr lang="en-US" altLang="en-US" sz="2000" baseline="30000" dirty="0" err="1"/>
              <a:t>b</a:t>
            </a:r>
            <a:r>
              <a:rPr lang="en-US" altLang="en-US" sz="2000" dirty="0"/>
              <a:t>= 5.0, a 1-point </a:t>
            </a:r>
            <a:r>
              <a:rPr lang="en-US" altLang="en-US" sz="2000" b="1" dirty="0"/>
              <a:t>decrease</a:t>
            </a:r>
            <a:r>
              <a:rPr lang="en-US" altLang="en-US" sz="2000" dirty="0"/>
              <a:t> in X isn’t -5, it is 1/5 = .2</a:t>
            </a:r>
          </a:p>
          <a:p>
            <a:pPr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400" b="1" dirty="0" smtClean="0"/>
              <a:t>Can convert </a:t>
            </a:r>
            <a:r>
              <a:rPr lang="en-US" altLang="en-US" sz="2400" b="1" dirty="0" err="1" smtClean="0"/>
              <a:t>exponentiated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coefficients </a:t>
            </a:r>
            <a:r>
              <a:rPr lang="en-US" altLang="en-US" sz="2400" b="1" dirty="0" smtClean="0"/>
              <a:t>to </a:t>
            </a:r>
            <a:r>
              <a:rPr lang="en-US" altLang="en-US" sz="2400" b="1" dirty="0"/>
              <a:t>% </a:t>
            </a:r>
            <a:r>
              <a:rPr lang="en-US" altLang="en-US" sz="2400" b="1" dirty="0" smtClean="0"/>
              <a:t>change</a:t>
            </a:r>
          </a:p>
          <a:p>
            <a:pPr marL="573088" lvl="1" indent="-231775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 smtClean="0"/>
              <a:t>Formula</a:t>
            </a:r>
            <a:r>
              <a:rPr lang="en-US" altLang="en-US" sz="2000" dirty="0"/>
              <a:t>:  (</a:t>
            </a:r>
            <a:r>
              <a:rPr lang="en-US" altLang="en-US" sz="2000" dirty="0" err="1"/>
              <a:t>e</a:t>
            </a:r>
            <a:r>
              <a:rPr lang="en-US" altLang="en-US" sz="2000" baseline="30000" dirty="0" err="1"/>
              <a:t>b</a:t>
            </a:r>
            <a:r>
              <a:rPr lang="en-US" altLang="en-US" sz="2000" dirty="0"/>
              <a:t> - 1) * </a:t>
            </a:r>
            <a:r>
              <a:rPr lang="en-US" altLang="en-US" sz="2000" dirty="0" smtClean="0"/>
              <a:t>100%</a:t>
            </a:r>
          </a:p>
          <a:p>
            <a:pPr marL="573088" lvl="1" indent="-231775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 smtClean="0"/>
              <a:t>Ex</a:t>
            </a:r>
            <a:r>
              <a:rPr lang="en-US" altLang="en-US" sz="2000" dirty="0"/>
              <a:t>: </a:t>
            </a:r>
            <a:r>
              <a:rPr lang="en-US" altLang="en-US" sz="2000" dirty="0" err="1"/>
              <a:t>Coefficent</a:t>
            </a:r>
            <a:r>
              <a:rPr lang="en-US" altLang="en-US" sz="2000" dirty="0"/>
              <a:t> = -.</a:t>
            </a:r>
            <a:r>
              <a:rPr lang="en-US" altLang="en-US" sz="2000" dirty="0" smtClean="0"/>
              <a:t>693</a:t>
            </a:r>
          </a:p>
          <a:p>
            <a:pPr marL="573088" lvl="1" indent="-231775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altLang="en-US" sz="2000" dirty="0" smtClean="0"/>
              <a:t>(e</a:t>
            </a:r>
            <a:r>
              <a:rPr lang="en-US" altLang="en-US" sz="2000" baseline="30000" dirty="0" smtClean="0"/>
              <a:t>-</a:t>
            </a:r>
            <a:r>
              <a:rPr lang="en-US" altLang="en-US" sz="2000" baseline="30000" dirty="0"/>
              <a:t>.693</a:t>
            </a:r>
            <a:r>
              <a:rPr lang="en-US" altLang="en-US" sz="2000" dirty="0"/>
              <a:t> - 1) * 100% = 50% decrease in rate.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SzPct val="100000"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76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Poisson Model Assumptions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481" y="891988"/>
            <a:ext cx="8274425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b="1" dirty="0" smtClean="0">
                <a:cs typeface="Calibri" panose="020F0502020204030204" pitchFamily="34" charset="0"/>
              </a:rPr>
              <a:t>Equidispersion</a:t>
            </a:r>
            <a:endParaRPr lang="en-US" sz="2400" dirty="0"/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 smtClean="0"/>
              <a:t>Mean </a:t>
            </a:r>
            <a:r>
              <a:rPr lang="en-US" altLang="en-US" sz="2200" dirty="0"/>
              <a:t>and variance are the </a:t>
            </a:r>
            <a:r>
              <a:rPr lang="en-US" altLang="en-US" sz="2200" dirty="0" smtClean="0"/>
              <a:t>same</a:t>
            </a:r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/>
              <a:t>A</a:t>
            </a:r>
            <a:r>
              <a:rPr lang="en-US" altLang="en-US" sz="2200" dirty="0" smtClean="0"/>
              <a:t>ssumption often </a:t>
            </a:r>
            <a:r>
              <a:rPr lang="en-US" altLang="en-US" sz="2200" u="sng" dirty="0"/>
              <a:t>not met</a:t>
            </a:r>
            <a:r>
              <a:rPr lang="en-US" altLang="en-US" sz="2200" dirty="0"/>
              <a:t> in real </a:t>
            </a:r>
            <a:r>
              <a:rPr lang="en-US" altLang="en-US" sz="2200" dirty="0" smtClean="0"/>
              <a:t>data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GB" altLang="en-US" sz="2400" b="1" dirty="0" smtClean="0"/>
              <a:t>Overdispersion: variance </a:t>
            </a:r>
            <a:r>
              <a:rPr lang="en-GB" altLang="en-US" sz="2400" b="1" dirty="0"/>
              <a:t>is larger than </a:t>
            </a:r>
            <a:r>
              <a:rPr lang="en-GB" altLang="en-US" sz="2400" b="1" dirty="0" smtClean="0"/>
              <a:t>mean</a:t>
            </a:r>
            <a:endParaRPr lang="en-GB" altLang="en-US" sz="2400" b="1" dirty="0"/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GB" altLang="en-US" sz="2200" dirty="0"/>
              <a:t>C</a:t>
            </a:r>
            <a:r>
              <a:rPr lang="en-GB" altLang="en-US" sz="2200" dirty="0" smtClean="0"/>
              <a:t>an </a:t>
            </a:r>
            <a:r>
              <a:rPr lang="en-GB" altLang="en-US" sz="2200" dirty="0"/>
              <a:t>be caused by violating </a:t>
            </a:r>
            <a:r>
              <a:rPr lang="en-GB" altLang="en-US" sz="2200" dirty="0" smtClean="0"/>
              <a:t>assumption </a:t>
            </a:r>
            <a:r>
              <a:rPr lang="en-GB" altLang="en-US" sz="2200" dirty="0"/>
              <a:t>of independence.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Consequence </a:t>
            </a:r>
            <a:r>
              <a:rPr lang="en-US" altLang="en-US" sz="2400" b="1" dirty="0"/>
              <a:t>of </a:t>
            </a:r>
            <a:r>
              <a:rPr lang="en-US" altLang="en-US" sz="2400" b="1" dirty="0" err="1"/>
              <a:t>overdispersion</a:t>
            </a:r>
            <a:r>
              <a:rPr lang="en-US" altLang="en-US" sz="2400" b="1" dirty="0"/>
              <a:t>:  </a:t>
            </a:r>
            <a:endParaRPr lang="en-US" altLang="en-US" sz="2400" b="1" dirty="0" smtClean="0"/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 smtClean="0"/>
              <a:t>Standard </a:t>
            </a:r>
            <a:r>
              <a:rPr lang="en-US" altLang="en-US" sz="2200" dirty="0"/>
              <a:t>errors will be </a:t>
            </a:r>
            <a:r>
              <a:rPr lang="en-US" altLang="en-US" sz="2200" dirty="0" smtClean="0"/>
              <a:t>underestimated (too small!)</a:t>
            </a:r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 smtClean="0"/>
              <a:t>Potential overconfidence </a:t>
            </a:r>
            <a:r>
              <a:rPr lang="en-US" altLang="en-US" sz="2200" dirty="0"/>
              <a:t>in results; </a:t>
            </a:r>
            <a:r>
              <a:rPr lang="en-US" altLang="en-US" sz="2200" dirty="0" smtClean="0"/>
              <a:t>reject </a:t>
            </a:r>
            <a:r>
              <a:rPr lang="en-US" altLang="en-US" sz="2200" dirty="0"/>
              <a:t>H</a:t>
            </a:r>
            <a:r>
              <a:rPr lang="en-US" altLang="en-US" sz="2200" baseline="-25000" dirty="0"/>
              <a:t>0</a:t>
            </a:r>
            <a:r>
              <a:rPr lang="en-US" altLang="en-US" sz="2200" dirty="0"/>
              <a:t> when </a:t>
            </a:r>
            <a:r>
              <a:rPr lang="en-US" altLang="en-US" sz="2200" dirty="0" smtClean="0"/>
              <a:t>shouldn’t!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Overdispersion </a:t>
            </a:r>
            <a:r>
              <a:rPr lang="en-US" altLang="en-US" sz="2400" b="1" dirty="0"/>
              <a:t>is most often caused by highly skewed dependent variables 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SzPct val="100000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25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Testing for Equidispersion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9" y="936812"/>
            <a:ext cx="8552329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Estimate </a:t>
            </a:r>
            <a:r>
              <a:rPr lang="en-US" altLang="en-US" sz="2400" b="1" dirty="0"/>
              <a:t>Poisson regression model and </a:t>
            </a:r>
            <a:r>
              <a:rPr lang="en-US" altLang="en-US" sz="2400" b="1" dirty="0" smtClean="0"/>
              <a:t>obtain predicted </a:t>
            </a:r>
            <a:r>
              <a:rPr lang="en-US" altLang="en-US" sz="2400" b="1" dirty="0"/>
              <a:t>value of Y.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Subtract predicted </a:t>
            </a:r>
            <a:r>
              <a:rPr lang="en-US" altLang="en-US" sz="2400" b="1" dirty="0"/>
              <a:t>value from </a:t>
            </a:r>
            <a:r>
              <a:rPr lang="en-US" altLang="en-US" sz="2400" b="1" dirty="0" smtClean="0"/>
              <a:t>observed </a:t>
            </a:r>
            <a:r>
              <a:rPr lang="en-US" altLang="en-US" sz="2400" b="1" dirty="0"/>
              <a:t>value of Y to obtain </a:t>
            </a:r>
            <a:r>
              <a:rPr lang="en-US" altLang="en-US" sz="2400" b="1" dirty="0" smtClean="0"/>
              <a:t>residuals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Square residuals </a:t>
            </a:r>
            <a:r>
              <a:rPr lang="en-US" altLang="en-US" sz="2400" b="1" dirty="0"/>
              <a:t>and subtract from </a:t>
            </a:r>
            <a:r>
              <a:rPr lang="en-US" altLang="en-US" sz="2400" b="1" dirty="0" smtClean="0"/>
              <a:t>observed value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Regress results </a:t>
            </a:r>
            <a:r>
              <a:rPr lang="en-US" altLang="en-US" sz="2400" b="1" dirty="0"/>
              <a:t>on </a:t>
            </a:r>
            <a:r>
              <a:rPr lang="en-US" altLang="en-US" sz="2400" b="1" dirty="0" smtClean="0"/>
              <a:t>predicted </a:t>
            </a:r>
            <a:r>
              <a:rPr lang="en-US" altLang="en-US" sz="2400" b="1" dirty="0"/>
              <a:t>value of Y squared.</a:t>
            </a:r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 smtClean="0"/>
              <a:t>If slope coefficient </a:t>
            </a:r>
            <a:r>
              <a:rPr lang="en-US" altLang="en-US" sz="2200" dirty="0"/>
              <a:t>is statistically significant, </a:t>
            </a:r>
            <a:r>
              <a:rPr lang="en-US" altLang="en-US" sz="2200" dirty="0" smtClean="0"/>
              <a:t>reject </a:t>
            </a:r>
            <a:r>
              <a:rPr lang="en-US" altLang="en-US" sz="2200" dirty="0"/>
              <a:t>assumption of </a:t>
            </a:r>
            <a:r>
              <a:rPr lang="en-US" altLang="en-US" sz="2200" dirty="0" err="1" smtClean="0"/>
              <a:t>equidispersion</a:t>
            </a:r>
            <a:r>
              <a:rPr lang="en-US" altLang="en-US" sz="2200" dirty="0" smtClean="0"/>
              <a:t> (and Poisson model). </a:t>
            </a:r>
            <a:endParaRPr lang="en-US" altLang="en-US" sz="2200" dirty="0"/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 smtClean="0"/>
              <a:t>If regression </a:t>
            </a:r>
            <a:r>
              <a:rPr lang="en-US" altLang="en-US" sz="2200" dirty="0"/>
              <a:t>coefficient </a:t>
            </a:r>
            <a:r>
              <a:rPr lang="en-US" altLang="en-US" sz="2200" dirty="0" smtClean="0"/>
              <a:t>is </a:t>
            </a:r>
            <a:r>
              <a:rPr lang="en-US" altLang="en-US" sz="2200" dirty="0"/>
              <a:t>positive and statistically significant, there is </a:t>
            </a:r>
            <a:r>
              <a:rPr lang="en-US" altLang="en-US" sz="2200" dirty="0" err="1"/>
              <a:t>overdispersion</a:t>
            </a:r>
            <a:r>
              <a:rPr lang="en-US" altLang="en-US" sz="2200" dirty="0"/>
              <a:t>.  </a:t>
            </a:r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 smtClean="0"/>
              <a:t>If regression coefficient is negative, there is under-dispersion.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8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Dealing with Overdispersion</a:t>
            </a:r>
            <a:endParaRPr lang="en-US" altLang="en-US" b="1" dirty="0"/>
          </a:p>
        </p:txBody>
      </p:sp>
      <p:pic>
        <p:nvPicPr>
          <p:cNvPr id="476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54" y="978647"/>
            <a:ext cx="7429093" cy="543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86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99" y="808492"/>
            <a:ext cx="8337804" cy="567573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Can modify Poisson model to address </a:t>
            </a:r>
            <a:r>
              <a:rPr lang="en-US" altLang="en-US" sz="2400" b="1" dirty="0" err="1" smtClean="0"/>
              <a:t>overdispersion</a:t>
            </a:r>
            <a:r>
              <a:rPr lang="en-US" altLang="en-US" sz="2400" b="1" dirty="0" smtClean="0"/>
              <a:t> by adding “error” term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Response has Poisson </a:t>
            </a:r>
            <a:r>
              <a:rPr lang="en-US" altLang="en-US" sz="2400" b="1" dirty="0"/>
              <a:t>distribution with rate </a:t>
            </a:r>
            <a:r>
              <a:rPr lang="el-GR" altLang="en-US" sz="2400" b="1" dirty="0">
                <a:cs typeface="Arial" panose="020B0604020202020204" pitchFamily="34" charset="0"/>
              </a:rPr>
              <a:t>λ</a:t>
            </a:r>
            <a:endParaRPr lang="en-US" altLang="en-US" sz="2400" b="1" dirty="0"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l-GR" altLang="en-US" sz="2400" b="1" dirty="0">
                <a:cs typeface="Arial" panose="020B0604020202020204" pitchFamily="34" charset="0"/>
              </a:rPr>
              <a:t>λ</a:t>
            </a:r>
            <a:r>
              <a:rPr lang="en-US" altLang="en-US" sz="2400" b="1" dirty="0">
                <a:cs typeface="Arial" panose="020B0604020202020204" pitchFamily="34" charset="0"/>
              </a:rPr>
              <a:t> has </a:t>
            </a:r>
            <a:r>
              <a:rPr lang="en-US" altLang="en-US" sz="2400" b="1" dirty="0" smtClean="0">
                <a:cs typeface="Arial" panose="020B0604020202020204" pitchFamily="34" charset="0"/>
              </a:rPr>
              <a:t>Gamma </a:t>
            </a:r>
            <a:r>
              <a:rPr lang="en-US" altLang="en-US" sz="2400" b="1" dirty="0">
                <a:cs typeface="Arial" panose="020B0604020202020204" pitchFamily="34" charset="0"/>
              </a:rPr>
              <a:t>distribution across </a:t>
            </a:r>
            <a:r>
              <a:rPr lang="en-US" altLang="en-US" sz="2400" b="1" dirty="0" smtClean="0">
                <a:cs typeface="Arial" panose="020B0604020202020204" pitchFamily="34" charset="0"/>
              </a:rPr>
              <a:t>population</a:t>
            </a:r>
            <a:endParaRPr lang="en-US" altLang="en-US" sz="2400" b="1" dirty="0"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endParaRPr lang="en-US" altLang="en-US" sz="2400" b="1" dirty="0" smtClean="0"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endParaRPr lang="en-US" altLang="en-US" sz="2400" b="1" dirty="0"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>
                <a:cs typeface="Arial" panose="020B0604020202020204" pitchFamily="34" charset="0"/>
              </a:rPr>
              <a:t>At </a:t>
            </a:r>
            <a:r>
              <a:rPr lang="en-US" altLang="en-US" sz="2400" b="1" dirty="0">
                <a:cs typeface="Arial" panose="020B0604020202020204" pitchFamily="34" charset="0"/>
              </a:rPr>
              <a:t>population level, </a:t>
            </a:r>
            <a:r>
              <a:rPr lang="en-US" altLang="en-US" sz="2400" b="1" dirty="0" smtClean="0">
                <a:cs typeface="Arial" panose="020B0604020202020204" pitchFamily="34" charset="0"/>
              </a:rPr>
              <a:t>dependent variable </a:t>
            </a:r>
            <a:r>
              <a:rPr lang="en-US" altLang="en-US" sz="2400" b="1" dirty="0">
                <a:cs typeface="Arial" panose="020B0604020202020204" pitchFamily="34" charset="0"/>
              </a:rPr>
              <a:t>has </a:t>
            </a:r>
            <a:r>
              <a:rPr lang="en-US" altLang="en-US" sz="2400" b="1" dirty="0" smtClean="0">
                <a:cs typeface="Arial" panose="020B0604020202020204" pitchFamily="34" charset="0"/>
              </a:rPr>
              <a:t>negative </a:t>
            </a:r>
            <a:r>
              <a:rPr lang="en-US" altLang="en-US" sz="2400" b="1" dirty="0">
                <a:cs typeface="Arial" panose="020B0604020202020204" pitchFamily="34" charset="0"/>
              </a:rPr>
              <a:t>binomial </a:t>
            </a:r>
            <a:r>
              <a:rPr lang="en-US" altLang="en-US" sz="2400" b="1" dirty="0" smtClean="0">
                <a:cs typeface="Arial" panose="020B0604020202020204" pitchFamily="34" charset="0"/>
              </a:rPr>
              <a:t>distribution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SzPct val="100000"/>
              <a:buNone/>
            </a:pPr>
            <a:endParaRPr lang="en-US" altLang="en-US" sz="2400" b="1" dirty="0"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buSzPct val="100000"/>
            </a:pPr>
            <a:r>
              <a:rPr lang="en-US" altLang="en-US" sz="2400" b="1" dirty="0" smtClean="0">
                <a:cs typeface="Arial" panose="020B0604020202020204" pitchFamily="34" charset="0"/>
              </a:rPr>
              <a:t>Assumptions</a:t>
            </a:r>
          </a:p>
          <a:p>
            <a:pPr marL="685800" lvl="1" indent="-228600">
              <a:spcBef>
                <a:spcPts val="0"/>
              </a:spcBef>
              <a:spcAft>
                <a:spcPts val="600"/>
              </a:spcAft>
            </a:pPr>
            <a:r>
              <a:rPr lang="en-US" altLang="en-US" sz="2200" dirty="0"/>
              <a:t>Expected value of </a:t>
            </a:r>
            <a:r>
              <a:rPr lang="en-US" altLang="en-US" sz="2200" dirty="0" err="1"/>
              <a:t>exponentiated</a:t>
            </a:r>
            <a:r>
              <a:rPr lang="en-US" altLang="en-US" sz="2200" dirty="0"/>
              <a:t> error = 1 (</a:t>
            </a:r>
            <a:r>
              <a:rPr lang="en-US" altLang="en-US" sz="2200" dirty="0" err="1"/>
              <a:t>e</a:t>
            </a:r>
            <a:r>
              <a:rPr lang="en-US" altLang="en-US" sz="2200" baseline="30000" dirty="0" err="1"/>
              <a:t>e</a:t>
            </a:r>
            <a:r>
              <a:rPr lang="en-US" altLang="en-US" sz="2200" dirty="0"/>
              <a:t> = 1)</a:t>
            </a:r>
          </a:p>
          <a:p>
            <a:pPr marL="6858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altLang="en-US" sz="2200" dirty="0"/>
              <a:t>Exponentiated error is Gamma distributed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endParaRPr lang="el-GR" altLang="en-US" sz="2400" b="1" dirty="0"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Negative Binomial Regression</a:t>
            </a:r>
            <a:endParaRPr lang="en-US" b="1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2512314" y="2852928"/>
          <a:ext cx="42672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8" name="Equation" r:id="rId3" imgW="1828800" imgH="444500" progId="Equation.3">
                  <p:embed/>
                </p:oleObj>
              </mc:Choice>
              <mc:Fallback>
                <p:oleObj name="Equation" r:id="rId3" imgW="1828800" imgH="44450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314" y="2852928"/>
                        <a:ext cx="426720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2209801" y="4483024"/>
          <a:ext cx="47244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9" name="Equation" r:id="rId5" imgW="2349360" imgH="495000" progId="Equation.3">
                  <p:embed/>
                </p:oleObj>
              </mc:Choice>
              <mc:Fallback>
                <p:oleObj name="Equation" r:id="rId5" imgW="2349360" imgH="49500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1" y="4483024"/>
                        <a:ext cx="47244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798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Negative Binomial Distribution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2413" y="908050"/>
            <a:ext cx="8362669" cy="4752975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Ø"/>
              <a:defRPr/>
            </a:pPr>
            <a:endParaRPr lang="en-US" sz="2400" b="0" dirty="0" smtClean="0">
              <a:cs typeface="Times New Roman" pitchFamily="18" charset="0"/>
            </a:endParaRPr>
          </a:p>
          <a:p>
            <a:pPr algn="l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Ø"/>
              <a:defRPr/>
            </a:pPr>
            <a:endParaRPr lang="en-US" sz="2400" b="0" dirty="0" smtClean="0">
              <a:cs typeface="Times New Roman" pitchFamily="18" charset="0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lang="en-US" sz="2400" dirty="0" smtClean="0">
                <a:cs typeface="Times New Roman" pitchFamily="18" charset="0"/>
              </a:rPr>
              <a:t>	</a:t>
            </a:r>
          </a:p>
          <a:p>
            <a:pPr lvl="1" indent="-115888"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lang="en-US" sz="2400" dirty="0" smtClean="0">
                <a:cs typeface="Times New Roman" pitchFamily="18" charset="0"/>
              </a:rPr>
              <a:t>where </a:t>
            </a:r>
            <a:r>
              <a:rPr lang="el-GR" sz="2400" i="1" dirty="0" smtClean="0">
                <a:cs typeface="Times New Roman" pitchFamily="18" charset="0"/>
              </a:rPr>
              <a:t>σ</a:t>
            </a:r>
            <a:r>
              <a:rPr lang="en-US" sz="2400" i="1" baseline="30000" dirty="0" smtClean="0">
                <a:cs typeface="Times New Roman" pitchFamily="18" charset="0"/>
              </a:rPr>
              <a:t>2</a:t>
            </a:r>
            <a:r>
              <a:rPr lang="en-US" sz="2400" dirty="0" smtClean="0">
                <a:cs typeface="Times New Roman" pitchFamily="18" charset="0"/>
              </a:rPr>
              <a:t> = variance, </a:t>
            </a:r>
            <a:r>
              <a:rPr lang="el-GR" sz="2400" i="1" dirty="0" smtClean="0">
                <a:cs typeface="Times New Roman" pitchFamily="18" charset="0"/>
              </a:rPr>
              <a:t>μ</a:t>
            </a:r>
            <a:r>
              <a:rPr lang="en-US" sz="2400" dirty="0" smtClean="0">
                <a:cs typeface="Times New Roman" pitchFamily="18" charset="0"/>
              </a:rPr>
              <a:t> = mean, </a:t>
            </a:r>
            <a:r>
              <a:rPr lang="en-US" sz="2400" i="1" dirty="0" smtClean="0">
                <a:cs typeface="Times New Roman" pitchFamily="18" charset="0"/>
              </a:rPr>
              <a:t>r</a:t>
            </a:r>
            <a:r>
              <a:rPr lang="en-US" sz="2400" dirty="0" smtClean="0">
                <a:cs typeface="Times New Roman" pitchFamily="18" charset="0"/>
              </a:rPr>
              <a:t> = model parameter</a:t>
            </a:r>
          </a:p>
          <a:p>
            <a:pPr marL="342900" lvl="1" indent="-342900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  <a:defRPr/>
            </a:pPr>
            <a:endParaRPr lang="en-US" sz="2400" b="1" dirty="0" smtClean="0">
              <a:cs typeface="Times New Roman" pitchFamily="18" charset="0"/>
            </a:endParaRPr>
          </a:p>
          <a:p>
            <a:pPr marL="342900" lvl="1" indent="-342900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dirty="0" smtClean="0">
                <a:cs typeface="Times New Roman" pitchFamily="18" charset="0"/>
              </a:rPr>
              <a:t>Variance always larger than mean.</a:t>
            </a:r>
          </a:p>
          <a:p>
            <a:pPr marL="342900" lvl="1" indent="-342900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dirty="0">
                <a:cs typeface="Times New Roman" pitchFamily="18" charset="0"/>
              </a:rPr>
              <a:t>M</a:t>
            </a:r>
            <a:r>
              <a:rPr lang="en-US" sz="2400" b="1" dirty="0" smtClean="0">
                <a:cs typeface="Times New Roman" pitchFamily="18" charset="0"/>
              </a:rPr>
              <a:t>ore suitable to count data than Poisson.</a:t>
            </a:r>
          </a:p>
          <a:p>
            <a:pPr marL="342900" lvl="1" indent="-342900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dirty="0" smtClean="0">
                <a:cs typeface="Times New Roman" pitchFamily="18" charset="0"/>
              </a:rPr>
              <a:t>As </a:t>
            </a:r>
            <a:r>
              <a:rPr lang="en-US" sz="2400" b="1" i="1" dirty="0" smtClean="0">
                <a:cs typeface="Times New Roman" pitchFamily="18" charset="0"/>
              </a:rPr>
              <a:t>r</a:t>
            </a:r>
            <a:r>
              <a:rPr lang="en-US" sz="2400" b="1" dirty="0" smtClean="0">
                <a:cs typeface="Times New Roman" pitchFamily="18" charset="0"/>
              </a:rPr>
              <a:t> </a:t>
            </a:r>
            <a:r>
              <a:rPr lang="en-US" sz="2400" b="1" dirty="0" smtClean="0">
                <a:cs typeface="Times New Roman" pitchFamily="18" charset="0"/>
                <a:sym typeface="Wingdings" pitchFamily="2" charset="2"/>
              </a:rPr>
              <a:t> ∞ and probability of success (p)  1, approaches Poisson distribution, assuming mean </a:t>
            </a:r>
            <a:r>
              <a:rPr lang="el-GR" sz="2400" b="1" i="1" dirty="0" smtClean="0">
                <a:cs typeface="Times New Roman" pitchFamily="18" charset="0"/>
                <a:sym typeface="Wingdings" pitchFamily="2" charset="2"/>
              </a:rPr>
              <a:t>μ</a:t>
            </a:r>
            <a:r>
              <a:rPr lang="en-US" sz="2400" b="1" dirty="0" smtClean="0">
                <a:cs typeface="Times New Roman" pitchFamily="18" charset="0"/>
                <a:sym typeface="Wingdings" pitchFamily="2" charset="2"/>
              </a:rPr>
              <a:t> stays constant.</a:t>
            </a:r>
            <a:endParaRPr lang="en-US" sz="2400" b="1" dirty="0" smtClean="0">
              <a:cs typeface="Times New Roman" pitchFamily="18" charset="0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059113" y="1354138"/>
          <a:ext cx="315436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5" r:id="rId3" imgW="1549400" imgH="419100" progId="Equation.DSMT4">
                  <p:embed/>
                </p:oleObj>
              </mc:Choice>
              <mc:Fallback>
                <p:oleObj r:id="rId3" imgW="1549400" imgH="419100" progId="Equation.DSMT4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354138"/>
                        <a:ext cx="315436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4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Negative Binomial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28046"/>
            <a:ext cx="8229600" cy="406477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>
                <a:latin typeface="Symbol" panose="05050102010706020507" pitchFamily="18" charset="2"/>
              </a:rPr>
              <a:t>a </a:t>
            </a:r>
            <a:r>
              <a:rPr lang="en-US" altLang="en-US" sz="2400" b="1" dirty="0" smtClean="0"/>
              <a:t>represents extent </a:t>
            </a:r>
            <a:r>
              <a:rPr lang="en-US" altLang="en-US" sz="2400" b="1" dirty="0"/>
              <a:t>of </a:t>
            </a:r>
            <a:r>
              <a:rPr lang="en-US" altLang="en-US" sz="2400" b="1" dirty="0" err="1"/>
              <a:t>overdispersion</a:t>
            </a:r>
            <a:endParaRPr lang="en-US" altLang="en-US" sz="2400" b="1" dirty="0"/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/>
              <a:t>If </a:t>
            </a:r>
            <a:r>
              <a:rPr lang="en-US" altLang="en-US" sz="2200" dirty="0">
                <a:latin typeface="Symbol" panose="05050102010706020507" pitchFamily="18" charset="2"/>
              </a:rPr>
              <a:t>a</a:t>
            </a:r>
            <a:r>
              <a:rPr lang="en-US" altLang="en-US" sz="2200" dirty="0"/>
              <a:t> = </a:t>
            </a:r>
            <a:r>
              <a:rPr lang="en-US" altLang="en-US" sz="2200" dirty="0" smtClean="0"/>
              <a:t>0, model </a:t>
            </a:r>
            <a:r>
              <a:rPr lang="en-US" altLang="en-US" sz="2200" dirty="0"/>
              <a:t>reduces to </a:t>
            </a:r>
            <a:r>
              <a:rPr lang="en-US" altLang="en-US" sz="2200" dirty="0" err="1" smtClean="0"/>
              <a:t>poisson</a:t>
            </a:r>
            <a:r>
              <a:rPr lang="en-US" altLang="en-US" sz="2200" dirty="0" smtClean="0"/>
              <a:t> regression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 smtClean="0"/>
              <a:t>If </a:t>
            </a:r>
            <a:r>
              <a:rPr lang="en-US" altLang="en-US" sz="2200" dirty="0"/>
              <a:t>not, </a:t>
            </a:r>
            <a:r>
              <a:rPr lang="en-US" altLang="en-US" sz="2200" dirty="0" err="1"/>
              <a:t>overdispersion</a:t>
            </a:r>
            <a:r>
              <a:rPr lang="en-US" altLang="en-US" sz="2200" dirty="0"/>
              <a:t> is present; Poisson is inadequate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T</a:t>
            </a:r>
            <a:r>
              <a:rPr lang="en-US" altLang="en-US" sz="2400" b="1" dirty="0" smtClean="0"/>
              <a:t>est hypothesis</a:t>
            </a:r>
            <a:r>
              <a:rPr lang="en-US" altLang="en-US" sz="2400" b="1" dirty="0"/>
              <a:t>:  H</a:t>
            </a:r>
            <a:r>
              <a:rPr lang="en-US" altLang="en-US" sz="2400" b="1" baseline="-25000" dirty="0"/>
              <a:t>0</a:t>
            </a:r>
            <a:r>
              <a:rPr lang="en-US" altLang="en-US" sz="2400" b="1" dirty="0"/>
              <a:t>: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a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= </a:t>
            </a:r>
            <a:r>
              <a:rPr lang="en-US" altLang="en-US" sz="2400" b="1" dirty="0" smtClean="0"/>
              <a:t>0  vs  </a:t>
            </a:r>
            <a:r>
              <a:rPr lang="en-US" altLang="en-US" sz="2400" b="1" dirty="0"/>
              <a:t>H</a:t>
            </a:r>
            <a:r>
              <a:rPr lang="en-US" altLang="en-US" sz="2400" b="1" baseline="-25000" dirty="0"/>
              <a:t>1</a:t>
            </a:r>
            <a:r>
              <a:rPr lang="en-US" altLang="en-US" sz="2400" b="1" dirty="0"/>
              <a:t>: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a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&gt; 0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 smtClean="0"/>
              <a:t>Likelihood </a:t>
            </a:r>
            <a:r>
              <a:rPr lang="en-US" altLang="en-US" sz="2200" dirty="0"/>
              <a:t>ratio test (G</a:t>
            </a:r>
            <a:r>
              <a:rPr lang="en-US" altLang="en-US" sz="2200" baseline="30000" dirty="0"/>
              <a:t>2</a:t>
            </a:r>
            <a:r>
              <a:rPr lang="en-US" altLang="en-US" sz="2200" dirty="0"/>
              <a:t>) for alpha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/>
              <a:t>P-value &lt; .05 indicates </a:t>
            </a:r>
            <a:r>
              <a:rPr lang="en-US" altLang="en-US" sz="2200" dirty="0" err="1" smtClean="0"/>
              <a:t>overdispersion</a:t>
            </a:r>
            <a:endParaRPr lang="en-US" altLang="en-US" sz="2200" dirty="0"/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/>
              <a:t>If </a:t>
            </a:r>
            <a:r>
              <a:rPr lang="en-US" altLang="en-US" sz="2200" dirty="0" smtClean="0"/>
              <a:t>P &gt;.</a:t>
            </a:r>
            <a:r>
              <a:rPr lang="en-US" altLang="en-US" sz="2200" dirty="0"/>
              <a:t>05, </a:t>
            </a:r>
            <a:r>
              <a:rPr lang="en-US" altLang="en-US" sz="2200" dirty="0" smtClean="0"/>
              <a:t>use </a:t>
            </a:r>
            <a:r>
              <a:rPr lang="en-US" altLang="en-US" sz="2200" dirty="0"/>
              <a:t>Poisson </a:t>
            </a:r>
            <a:r>
              <a:rPr lang="en-US" altLang="en-US" sz="2200" dirty="0" smtClean="0"/>
              <a:t>regression</a:t>
            </a:r>
          </a:p>
          <a:p>
            <a:pPr marL="284163" indent="-284163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Interpret regression coefficients as in Poisson</a:t>
            </a:r>
            <a:endParaRPr lang="en-US" altLang="en-US" sz="2400" b="1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829235" y="892808"/>
          <a:ext cx="7485529" cy="1428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9" name="Equation" r:id="rId3" imgW="2793960" imgH="533160" progId="Equation.3">
                  <p:embed/>
                </p:oleObj>
              </mc:Choice>
              <mc:Fallback>
                <p:oleObj name="Equation" r:id="rId3" imgW="2793960" imgH="533160" progId="Equation.3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235" y="892808"/>
                        <a:ext cx="7485529" cy="1428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171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General Remarks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1693" y="909917"/>
            <a:ext cx="8417859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Poisson </a:t>
            </a:r>
            <a:r>
              <a:rPr lang="en-US" altLang="en-US" sz="2400" b="1" dirty="0" smtClean="0"/>
              <a:t>and negative </a:t>
            </a:r>
            <a:r>
              <a:rPr lang="en-US" altLang="en-US" sz="2400" b="1" dirty="0"/>
              <a:t>binomial models suffer </a:t>
            </a:r>
            <a:r>
              <a:rPr lang="en-US" altLang="en-US" sz="2400" b="1" dirty="0" smtClean="0"/>
              <a:t>same </a:t>
            </a:r>
            <a:r>
              <a:rPr lang="en-US" altLang="en-US" sz="2400" b="1" dirty="0"/>
              <a:t>basic issues as “normal” regression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/>
              <a:t>Model specification / omitted variable bias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 err="1"/>
              <a:t>Multicollinearity</a:t>
            </a:r>
            <a:endParaRPr lang="en-US" altLang="en-US" sz="2200" dirty="0"/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/>
              <a:t>Outliers/influential </a:t>
            </a:r>
            <a:r>
              <a:rPr lang="en-US" altLang="en-US" sz="2200" dirty="0" smtClean="0"/>
              <a:t>cases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Both use </a:t>
            </a:r>
            <a:r>
              <a:rPr lang="en-US" altLang="en-US" sz="2400" b="1" dirty="0"/>
              <a:t>Maximum Likelihood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/>
              <a:t>N &gt; 500 = fine; N &lt; 100 can be worrisome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 smtClean="0"/>
              <a:t>Plus </a:t>
            </a:r>
            <a:r>
              <a:rPr lang="en-US" altLang="en-US" sz="2200" dirty="0"/>
              <a:t>~10 cases per independent variable.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U</a:t>
            </a:r>
            <a:r>
              <a:rPr lang="en-US" altLang="en-US" sz="2400" b="1" dirty="0" smtClean="0"/>
              <a:t>seful </a:t>
            </a:r>
            <a:r>
              <a:rPr lang="en-US" altLang="en-US" sz="2400" b="1" dirty="0"/>
              <a:t>to </a:t>
            </a:r>
            <a:r>
              <a:rPr lang="en-US" altLang="en-US" sz="2400" b="1" dirty="0" smtClean="0"/>
              <a:t>Poisson </a:t>
            </a:r>
            <a:r>
              <a:rPr lang="en-US" altLang="en-US" sz="2400" b="1" dirty="0"/>
              <a:t>and Negative Binomial models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 smtClean="0"/>
              <a:t>Poisson has fewer assumptions so better if </a:t>
            </a:r>
            <a:r>
              <a:rPr lang="en-US" altLang="en-US" sz="2200" dirty="0" err="1" smtClean="0"/>
              <a:t>equidispersion</a:t>
            </a:r>
            <a:endParaRPr lang="en-US" altLang="en-US" sz="2200" dirty="0" smtClean="0"/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 smtClean="0"/>
              <a:t>Negative Binomial tests </a:t>
            </a:r>
            <a:r>
              <a:rPr lang="en-US" altLang="en-US" sz="2200" dirty="0"/>
              <a:t>for </a:t>
            </a:r>
            <a:r>
              <a:rPr lang="en-US" altLang="en-US" sz="2200" dirty="0" err="1"/>
              <a:t>overdispersion</a:t>
            </a:r>
            <a:endParaRPr lang="en-US" altLang="en-US" sz="2200" dirty="0"/>
          </a:p>
          <a:p>
            <a:pPr lvl="2">
              <a:spcBef>
                <a:spcPts val="0"/>
              </a:spcBef>
              <a:spcAft>
                <a:spcPts val="1200"/>
              </a:spcAft>
              <a:buSzPct val="100000"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63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</a:t>
            </a:r>
            <a:r>
              <a:rPr lang="en-US" altLang="zh-TW" dirty="0" smtClean="0"/>
              <a:t>Analysis</a:t>
            </a:r>
            <a:endParaRPr lang="en-US" altLang="zh-TW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743406" cy="6019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Regression </a:t>
            </a:r>
            <a:r>
              <a:rPr lang="en-US" altLang="en-US" sz="2400" b="1" dirty="0" smtClean="0"/>
              <a:t>analysis used </a:t>
            </a:r>
            <a:r>
              <a:rPr lang="en-US" altLang="en-US" sz="2400" b="1" dirty="0"/>
              <a:t>to:</a:t>
            </a:r>
          </a:p>
          <a:p>
            <a:pPr marL="574675"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dirty="0"/>
              <a:t>Predict </a:t>
            </a:r>
            <a:r>
              <a:rPr lang="en-US" altLang="en-US" sz="2400" dirty="0" smtClean="0"/>
              <a:t>value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dependent </a:t>
            </a:r>
            <a:r>
              <a:rPr lang="en-US" altLang="en-US" sz="2400" dirty="0"/>
              <a:t>variable based on </a:t>
            </a:r>
            <a:r>
              <a:rPr lang="en-US" altLang="en-US" sz="2400" dirty="0" smtClean="0"/>
              <a:t>value </a:t>
            </a:r>
            <a:r>
              <a:rPr lang="en-US" altLang="en-US" sz="2400" dirty="0"/>
              <a:t>of at least one independent variable</a:t>
            </a:r>
          </a:p>
          <a:p>
            <a:pPr marL="574675"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dirty="0"/>
              <a:t>Explain </a:t>
            </a:r>
            <a:r>
              <a:rPr lang="en-US" altLang="en-US" sz="2400" dirty="0" smtClean="0"/>
              <a:t>impact </a:t>
            </a:r>
            <a:r>
              <a:rPr lang="en-US" altLang="en-US" sz="2400" dirty="0"/>
              <a:t>of changes </a:t>
            </a:r>
            <a:r>
              <a:rPr lang="en-US" altLang="en-US" sz="2400" dirty="0" smtClean="0"/>
              <a:t>in independent </a:t>
            </a:r>
            <a:r>
              <a:rPr lang="en-US" altLang="en-US" sz="2400" dirty="0"/>
              <a:t>variable </a:t>
            </a:r>
            <a:r>
              <a:rPr lang="en-US" altLang="en-US" sz="2400" dirty="0" smtClean="0"/>
              <a:t>on </a:t>
            </a:r>
            <a:r>
              <a:rPr lang="en-US" altLang="en-US" sz="2400" dirty="0"/>
              <a:t>dependent variable</a:t>
            </a:r>
          </a:p>
          <a:p>
            <a:pPr marL="339725" indent="-33972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zh-TW" sz="2400" b="1" dirty="0" smtClean="0"/>
              <a:t>Interpretation</a:t>
            </a:r>
            <a:r>
              <a:rPr lang="en-US" altLang="zh-TW" sz="2400" dirty="0" smtClean="0"/>
              <a:t>: </a:t>
            </a:r>
          </a:p>
          <a:p>
            <a:pPr marL="687388" lvl="1" indent="-347663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zh-TW" sz="2400" dirty="0" smtClean="0"/>
              <a:t>When </a:t>
            </a:r>
            <a:r>
              <a:rPr lang="en-US" altLang="zh-TW" sz="2400" i="1" dirty="0" smtClean="0"/>
              <a:t>X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is fixed at </a:t>
            </a:r>
            <a:r>
              <a:rPr lang="en-US" altLang="zh-TW" sz="2400" dirty="0" smtClean="0"/>
              <a:t>level </a:t>
            </a:r>
            <a:r>
              <a:rPr lang="en-US" altLang="zh-TW" sz="2400" i="1" dirty="0"/>
              <a:t>x</a:t>
            </a:r>
            <a:r>
              <a:rPr lang="en-US" altLang="zh-TW" sz="2400" dirty="0"/>
              <a:t>, then we assume </a:t>
            </a:r>
            <a:r>
              <a:rPr lang="en-US" altLang="zh-TW" sz="2400" dirty="0" smtClean="0"/>
              <a:t>mean </a:t>
            </a:r>
            <a:r>
              <a:rPr lang="en-US" altLang="zh-TW" sz="2400" dirty="0"/>
              <a:t>of </a:t>
            </a:r>
            <a:r>
              <a:rPr lang="en-US" altLang="zh-TW" sz="2400" i="1" dirty="0" smtClean="0"/>
              <a:t>Y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to be linear around </a:t>
            </a:r>
            <a:r>
              <a:rPr lang="en-US" altLang="zh-TW" sz="2400" dirty="0" smtClean="0"/>
              <a:t>level </a:t>
            </a:r>
            <a:r>
              <a:rPr lang="en-US" altLang="zh-TW" sz="2400" i="1" dirty="0"/>
              <a:t>x</a:t>
            </a:r>
            <a:r>
              <a:rPr lang="en-US" altLang="zh-TW" sz="2400" dirty="0"/>
              <a:t>, where </a:t>
            </a:r>
            <a:r>
              <a:rPr lang="en-US" altLang="zh-TW" sz="2400" i="1" dirty="0">
                <a:sym typeface="Symbol" panose="05050102010706020507" pitchFamily="18" charset="2"/>
              </a:rPr>
              <a:t></a:t>
            </a:r>
            <a:r>
              <a:rPr lang="en-US" altLang="zh-TW" sz="2400" baseline="-30000" dirty="0"/>
              <a:t>0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is </a:t>
            </a:r>
            <a:r>
              <a:rPr lang="en-US" altLang="zh-TW" sz="2400" dirty="0"/>
              <a:t>intercept and </a:t>
            </a:r>
            <a:r>
              <a:rPr lang="en-US" altLang="zh-TW" sz="2400" i="1" dirty="0">
                <a:sym typeface="Symbol" panose="05050102010706020507" pitchFamily="18" charset="2"/>
              </a:rPr>
              <a:t></a:t>
            </a:r>
            <a:r>
              <a:rPr lang="en-US" altLang="zh-TW" sz="2400" baseline="-30000" dirty="0"/>
              <a:t>1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is </a:t>
            </a:r>
            <a:r>
              <a:rPr lang="en-US" altLang="zh-TW" sz="2400" dirty="0"/>
              <a:t>slope or incremental change in </a:t>
            </a:r>
            <a:r>
              <a:rPr lang="en-US" altLang="zh-TW" sz="2400" i="1" dirty="0"/>
              <a:t>Y</a:t>
            </a:r>
            <a:r>
              <a:rPr lang="en-US" altLang="zh-TW" sz="2400" dirty="0"/>
              <a:t> per unit change in </a:t>
            </a:r>
            <a:r>
              <a:rPr lang="en-US" altLang="zh-TW" sz="2400" i="1" dirty="0"/>
              <a:t>X</a:t>
            </a:r>
            <a:r>
              <a:rPr lang="en-US" altLang="zh-TW" sz="2400" dirty="0" smtClean="0"/>
              <a:t>.</a:t>
            </a:r>
          </a:p>
          <a:p>
            <a:pPr marL="687388" lvl="1" indent="-347663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zh-TW" sz="2400" i="1" dirty="0" smtClean="0">
                <a:sym typeface="Symbol" panose="05050102010706020507" pitchFamily="18" charset="2"/>
              </a:rPr>
              <a:t></a:t>
            </a:r>
            <a:r>
              <a:rPr lang="en-US" altLang="zh-TW" sz="2400" baseline="-30000" dirty="0"/>
              <a:t>0</a:t>
            </a:r>
            <a:r>
              <a:rPr lang="en-US" altLang="zh-TW" sz="2400" dirty="0"/>
              <a:t> and </a:t>
            </a:r>
            <a:r>
              <a:rPr lang="en-US" altLang="zh-TW" sz="2400" i="1" dirty="0">
                <a:sym typeface="Symbol" panose="05050102010706020507" pitchFamily="18" charset="2"/>
              </a:rPr>
              <a:t></a:t>
            </a:r>
            <a:r>
              <a:rPr lang="en-US" altLang="zh-TW" sz="2400" baseline="-30000" dirty="0"/>
              <a:t>1</a:t>
            </a:r>
            <a:r>
              <a:rPr lang="en-US" altLang="zh-TW" sz="2400" dirty="0"/>
              <a:t> are </a:t>
            </a:r>
            <a:r>
              <a:rPr lang="en-US" altLang="zh-TW" sz="2400" dirty="0" smtClean="0"/>
              <a:t>unknown but estimated </a:t>
            </a:r>
            <a:r>
              <a:rPr lang="en-US" altLang="zh-TW" sz="2400" dirty="0"/>
              <a:t>from sample </a:t>
            </a:r>
            <a:r>
              <a:rPr lang="en-US" altLang="zh-TW" sz="2400" dirty="0" smtClean="0"/>
              <a:t>data (denoted </a:t>
            </a:r>
            <a:r>
              <a:rPr lang="en-US" altLang="zh-TW" sz="2400" i="1" dirty="0">
                <a:sym typeface="Symbol" panose="05050102010706020507" pitchFamily="18" charset="2"/>
              </a:rPr>
              <a:t>b</a:t>
            </a:r>
            <a:r>
              <a:rPr lang="en-US" altLang="zh-TW" sz="2400" baseline="-30000" dirty="0"/>
              <a:t>0</a:t>
            </a:r>
            <a:r>
              <a:rPr lang="en-US" altLang="zh-TW" sz="2400" dirty="0"/>
              <a:t> and </a:t>
            </a:r>
            <a:r>
              <a:rPr lang="en-US" altLang="zh-TW" sz="2400" i="1" dirty="0" smtClean="0">
                <a:sym typeface="Symbol" panose="05050102010706020507" pitchFamily="18" charset="2"/>
              </a:rPr>
              <a:t>b</a:t>
            </a:r>
            <a:r>
              <a:rPr lang="en-US" altLang="zh-TW" sz="2400" baseline="-30000" dirty="0" smtClean="0"/>
              <a:t>1</a:t>
            </a:r>
            <a:r>
              <a:rPr lang="en-US" altLang="zh-TW" sz="2400" dirty="0" smtClean="0"/>
              <a:t>).</a:t>
            </a:r>
            <a:endParaRPr lang="en-US" altLang="zh-TW" sz="2400" dirty="0"/>
          </a:p>
          <a:p>
            <a:pPr marL="339725" indent="-33972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zh-TW" sz="2400" b="1" dirty="0" smtClean="0"/>
              <a:t>Simple regression</a:t>
            </a:r>
            <a:r>
              <a:rPr lang="en-US" altLang="zh-TW" sz="2400" dirty="0" smtClean="0"/>
              <a:t>: only </a:t>
            </a:r>
            <a:r>
              <a:rPr lang="en-US" altLang="zh-TW" sz="2400" dirty="0"/>
              <a:t>one independent </a:t>
            </a:r>
            <a:r>
              <a:rPr lang="en-US" altLang="zh-TW" sz="2400" dirty="0" smtClean="0"/>
              <a:t>variable. </a:t>
            </a:r>
            <a:endParaRPr lang="en-US" altLang="zh-TW" sz="2400" dirty="0"/>
          </a:p>
          <a:p>
            <a:pPr marL="339725" indent="-33972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zh-TW" sz="2400" b="1" dirty="0" smtClean="0"/>
              <a:t>Multiple regression</a:t>
            </a:r>
            <a:r>
              <a:rPr lang="en-US" altLang="zh-TW" sz="2400" dirty="0" smtClean="0"/>
              <a:t>: multiple </a:t>
            </a:r>
            <a:r>
              <a:rPr lang="en-US" altLang="zh-TW" sz="2400" dirty="0"/>
              <a:t>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151854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Zero-Inflated </a:t>
            </a:r>
            <a:r>
              <a:rPr lang="en-US" altLang="en-US" b="1" dirty="0" smtClean="0"/>
              <a:t>Models</a:t>
            </a:r>
            <a:endParaRPr lang="en-US" altLang="en-US" b="1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927847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b="1" dirty="0" smtClean="0"/>
              <a:t>Sometimes have lots of zeros and negative binomial isn’t sufficient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dirty="0" smtClean="0"/>
              <a:t>Highly skewed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dirty="0" smtClean="0"/>
              <a:t>Model under-predicts zeros, doesn’t fit well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b="1" dirty="0" smtClean="0"/>
              <a:t>Zero-inflated </a:t>
            </a:r>
            <a:r>
              <a:rPr lang="en-US" altLang="en-US" b="1" dirty="0"/>
              <a:t>models </a:t>
            </a:r>
            <a:r>
              <a:rPr lang="en-US" altLang="en-US" b="1" dirty="0" smtClean="0"/>
              <a:t>assume two types of group in sample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dirty="0" smtClean="0"/>
              <a:t>Always zero – no probability of non-zero value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dirty="0" smtClean="0"/>
              <a:t>Non-zero chance of positive count</a:t>
            </a:r>
            <a:endParaRPr lang="en-US" altLang="en-US" dirty="0"/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b="1" dirty="0" smtClean="0"/>
              <a:t>Models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dirty="0" smtClean="0"/>
              <a:t>Zero-inflated </a:t>
            </a:r>
            <a:r>
              <a:rPr lang="en-US" altLang="en-US" dirty="0"/>
              <a:t>P</a:t>
            </a:r>
            <a:r>
              <a:rPr lang="en-US" altLang="en-US" dirty="0" smtClean="0"/>
              <a:t>oisson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dirty="0"/>
              <a:t>Z</a:t>
            </a:r>
            <a:r>
              <a:rPr lang="en-US" altLang="en-US" dirty="0" smtClean="0"/>
              <a:t>ero-inflated </a:t>
            </a:r>
            <a:r>
              <a:rPr lang="en-US" altLang="en-US" dirty="0"/>
              <a:t>N</a:t>
            </a:r>
            <a:r>
              <a:rPr lang="en-US" altLang="en-US" dirty="0" smtClean="0"/>
              <a:t>egative </a:t>
            </a:r>
            <a:r>
              <a:rPr lang="en-US" altLang="en-US" dirty="0"/>
              <a:t>B</a:t>
            </a:r>
            <a:r>
              <a:rPr lang="en-US" altLang="en-US" dirty="0" smtClean="0"/>
              <a:t>inomial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dirty="0" smtClean="0"/>
              <a:t>Zero-truncated </a:t>
            </a:r>
            <a:r>
              <a:rPr lang="en-US" altLang="en-US" dirty="0"/>
              <a:t>Poisson 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dirty="0" smtClean="0"/>
              <a:t>Zero-truncated Negative Binomial</a:t>
            </a:r>
            <a:endParaRPr lang="en-US" altLang="en-US" dirty="0"/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33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cap="all" dirty="0"/>
              <a:t>proc </a:t>
            </a:r>
            <a:r>
              <a:rPr lang="en-US" altLang="en-US" cap="all" dirty="0" err="1"/>
              <a:t>genmod</a:t>
            </a:r>
            <a:endParaRPr lang="en-US" altLang="en-US" cap="all" dirty="0"/>
          </a:p>
        </p:txBody>
      </p:sp>
      <p:sp>
        <p:nvSpPr>
          <p:cNvPr id="209923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286871" y="860611"/>
            <a:ext cx="8157882" cy="5638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b="1" dirty="0"/>
              <a:t>I</a:t>
            </a:r>
            <a:r>
              <a:rPr lang="en-US" altLang="en-US" sz="2400" b="1" dirty="0" smtClean="0"/>
              <a:t>mplements generalized </a:t>
            </a:r>
            <a:r>
              <a:rPr lang="en-US" altLang="en-US" sz="2400" b="1" dirty="0"/>
              <a:t>linear model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b="1" dirty="0" smtClean="0"/>
              <a:t>Can fit </a:t>
            </a:r>
            <a:r>
              <a:rPr lang="en-US" altLang="en-US" sz="2400" b="1" dirty="0"/>
              <a:t>models with normal, binomial or </a:t>
            </a:r>
            <a:r>
              <a:rPr lang="en-US" altLang="en-US" sz="2400" b="1" dirty="0" err="1"/>
              <a:t>poisson</a:t>
            </a:r>
            <a:r>
              <a:rPr lang="en-US" altLang="en-US" sz="2400" b="1" dirty="0"/>
              <a:t> response variable (among others)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b="1" dirty="0" smtClean="0"/>
              <a:t>Can fit </a:t>
            </a:r>
            <a:r>
              <a:rPr lang="en-US" altLang="en-US" sz="2400" b="1" dirty="0"/>
              <a:t>generalized estimating equations for repeated measures data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buSzPct val="85000"/>
              <a:buFontTx/>
              <a:buChar char="•"/>
            </a:pP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52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cap="all" dirty="0"/>
              <a:t>proc </a:t>
            </a:r>
            <a:r>
              <a:rPr lang="en-US" altLang="en-US" cap="all" dirty="0" err="1" smtClean="0"/>
              <a:t>genmod</a:t>
            </a:r>
            <a:r>
              <a:rPr lang="en-US" altLang="en-US" cap="all" dirty="0" smtClean="0"/>
              <a:t> </a:t>
            </a:r>
            <a:r>
              <a:rPr lang="en-US" altLang="en-US" dirty="0" smtClean="0"/>
              <a:t>Syntax</a:t>
            </a:r>
            <a:endParaRPr lang="en-US" altLang="en-US" dirty="0"/>
          </a:p>
        </p:txBody>
      </p:sp>
      <p:sp>
        <p:nvSpPr>
          <p:cNvPr id="210947" name="Rectangle 1027"/>
          <p:cNvSpPr>
            <a:spLocks noChangeArrowheads="1"/>
          </p:cNvSpPr>
          <p:nvPr/>
        </p:nvSpPr>
        <p:spPr bwMode="auto">
          <a:xfrm>
            <a:off x="448234" y="1066800"/>
            <a:ext cx="869576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81025" indent="-581025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098550" indent="-403225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44145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784350" indent="-22860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12725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844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416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988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560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en-US" altLang="en-US" sz="2400" b="1" dirty="0" smtClean="0">
                <a:solidFill>
                  <a:srgbClr val="000099"/>
                </a:solidFill>
                <a:latin typeface="+mn-lt"/>
              </a:rPr>
              <a:t>proc </a:t>
            </a:r>
            <a:r>
              <a:rPr lang="en-US" altLang="en-US" sz="2400" b="1" dirty="0" err="1">
                <a:solidFill>
                  <a:srgbClr val="000099"/>
                </a:solidFill>
                <a:latin typeface="+mn-lt"/>
              </a:rPr>
              <a:t>genmod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 </a:t>
            </a:r>
            <a:r>
              <a:rPr lang="en-US" altLang="en-US" sz="2400" b="1" dirty="0">
                <a:latin typeface="+mn-lt"/>
              </a:rPr>
              <a:t>&lt;</a:t>
            </a:r>
            <a:r>
              <a:rPr lang="en-US" altLang="en-US" sz="2400" b="1" i="1" dirty="0">
                <a:latin typeface="+mn-lt"/>
              </a:rPr>
              <a:t>options&gt;</a:t>
            </a:r>
            <a:r>
              <a:rPr lang="en-US" altLang="en-US" sz="2400" b="1" dirty="0">
                <a:latin typeface="+mn-lt"/>
              </a:rPr>
              <a:t>;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 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by </a:t>
            </a:r>
            <a:r>
              <a:rPr lang="en-US" altLang="en-US" sz="2400" b="1" i="1" dirty="0">
                <a:latin typeface="+mn-lt"/>
              </a:rPr>
              <a:t>variables</a:t>
            </a:r>
            <a:r>
              <a:rPr lang="en-US" altLang="en-US" sz="2400" b="1" dirty="0">
                <a:latin typeface="+mn-lt"/>
              </a:rPr>
              <a:t>;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 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class</a:t>
            </a:r>
            <a:r>
              <a:rPr lang="en-US" altLang="en-US" sz="2400" b="1" dirty="0">
                <a:latin typeface="+mn-lt"/>
              </a:rPr>
              <a:t> </a:t>
            </a:r>
            <a:r>
              <a:rPr lang="en-US" altLang="en-US" sz="2400" b="1" i="1" dirty="0">
                <a:latin typeface="+mn-lt"/>
              </a:rPr>
              <a:t>variables;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 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model</a:t>
            </a:r>
            <a:r>
              <a:rPr lang="en-US" altLang="en-US" sz="2400" b="1" dirty="0">
                <a:latin typeface="+mn-lt"/>
              </a:rPr>
              <a:t> response = effects &lt;/options&gt;;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 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output</a:t>
            </a:r>
            <a:r>
              <a:rPr lang="en-US" altLang="en-US" sz="2400" b="1" dirty="0">
                <a:latin typeface="+mn-lt"/>
              </a:rPr>
              <a:t> &lt;</a:t>
            </a:r>
            <a:r>
              <a:rPr lang="en-US" altLang="en-US" sz="2400" b="1" i="1" dirty="0">
                <a:latin typeface="+mn-lt"/>
              </a:rPr>
              <a:t>out=name&gt; &lt;keyword=name&gt;;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</a:rPr>
              <a:t> 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make</a:t>
            </a:r>
            <a:r>
              <a:rPr lang="en-US" altLang="en-US" sz="2400" b="1" dirty="0">
                <a:latin typeface="+mn-lt"/>
              </a:rPr>
              <a:t> </a:t>
            </a:r>
            <a:r>
              <a:rPr lang="en-US" altLang="en-US" sz="2400" b="1" i="1" dirty="0">
                <a:latin typeface="+mn-lt"/>
              </a:rPr>
              <a:t>‘table’ out=name;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run;</a:t>
            </a:r>
          </a:p>
        </p:txBody>
      </p:sp>
    </p:spTree>
    <p:extLst>
      <p:ext uri="{BB962C8B-B14F-4D97-AF65-F5344CB8AC3E}">
        <p14:creationId xmlns:p14="http://schemas.microsoft.com/office/powerpoint/2010/main" val="13800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040" y="887629"/>
            <a:ext cx="852220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Dilution assays are used to estimate density of particles of bacteria, viruses and fungi</a:t>
            </a:r>
          </a:p>
          <a:p>
            <a:pPr marL="347663" indent="-34766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l-GR" sz="2400" b="1" dirty="0" smtClean="0"/>
              <a:t>λ</a:t>
            </a:r>
            <a:r>
              <a:rPr lang="en-US" sz="2400" b="1" dirty="0" smtClean="0"/>
              <a:t> is</a:t>
            </a:r>
            <a:r>
              <a:rPr lang="el-GR" sz="2400" b="1" dirty="0" smtClean="0"/>
              <a:t> </a:t>
            </a:r>
            <a:r>
              <a:rPr lang="en-US" sz="2400" b="1" dirty="0"/>
              <a:t>density of particles by unit volume </a:t>
            </a:r>
            <a:r>
              <a:rPr lang="en-US" sz="2400" b="1" dirty="0" smtClean="0"/>
              <a:t>in initial </a:t>
            </a:r>
            <a:r>
              <a:rPr lang="en-US" sz="2400" b="1" dirty="0"/>
              <a:t>solution </a:t>
            </a:r>
            <a:endParaRPr lang="en-US" sz="2400" b="1" dirty="0" smtClean="0"/>
          </a:p>
          <a:p>
            <a:pPr marL="347663" indent="-34766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Vi = volume </a:t>
            </a:r>
            <a:r>
              <a:rPr lang="en-US" sz="2400" b="1" dirty="0"/>
              <a:t>of </a:t>
            </a:r>
            <a:r>
              <a:rPr lang="en-US" sz="2400" b="1" dirty="0" err="1" smtClean="0"/>
              <a:t>i-th</a:t>
            </a:r>
            <a:r>
              <a:rPr lang="en-US" sz="2400" b="1" dirty="0" smtClean="0"/>
              <a:t> </a:t>
            </a:r>
            <a:r>
              <a:rPr lang="en-US" sz="2400" b="1" dirty="0"/>
              <a:t>dilution (amount of </a:t>
            </a:r>
            <a:r>
              <a:rPr lang="en-US" sz="2400" b="1" dirty="0" smtClean="0"/>
              <a:t>original </a:t>
            </a:r>
            <a:r>
              <a:rPr lang="en-US" sz="2400" b="1" dirty="0"/>
              <a:t>suspension) </a:t>
            </a:r>
            <a:endParaRPr lang="en-US" sz="2400" b="1" dirty="0" smtClean="0"/>
          </a:p>
          <a:p>
            <a:pPr marL="347663" indent="-34766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 smtClean="0"/>
              <a:t>Yi,j</a:t>
            </a:r>
            <a:r>
              <a:rPr lang="en-US" sz="2400" b="1" dirty="0" smtClean="0"/>
              <a:t> = number </a:t>
            </a:r>
            <a:r>
              <a:rPr lang="en-US" sz="2400" b="1" dirty="0"/>
              <a:t>of particles from </a:t>
            </a:r>
            <a:r>
              <a:rPr lang="en-US" sz="2400" b="1" dirty="0" err="1"/>
              <a:t>i-th</a:t>
            </a:r>
            <a:r>
              <a:rPr lang="en-US" sz="2400" b="1" dirty="0"/>
              <a:t> dilution, j-</a:t>
            </a:r>
            <a:r>
              <a:rPr lang="en-US" sz="2400" b="1" dirty="0" err="1"/>
              <a:t>th</a:t>
            </a:r>
            <a:r>
              <a:rPr lang="en-US" sz="2400" b="1" dirty="0"/>
              <a:t> replicate </a:t>
            </a:r>
            <a:endParaRPr lang="en-US" sz="2400" b="1" dirty="0" smtClean="0"/>
          </a:p>
          <a:p>
            <a:pPr marL="347663" indent="-34766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 smtClean="0"/>
              <a:t>Yij</a:t>
            </a:r>
            <a:r>
              <a:rPr lang="en-US" sz="2400" b="1" dirty="0" smtClean="0"/>
              <a:t> </a:t>
            </a:r>
            <a:r>
              <a:rPr lang="en-US" sz="2400" b="1" dirty="0"/>
              <a:t>∼ P(</a:t>
            </a:r>
            <a:r>
              <a:rPr lang="el-GR" sz="2400" b="1" dirty="0"/>
              <a:t>λ</a:t>
            </a:r>
            <a:r>
              <a:rPr lang="en-US" sz="2400" b="1" dirty="0"/>
              <a:t>vi) µ</a:t>
            </a:r>
            <a:r>
              <a:rPr lang="en-US" sz="2400" b="1" dirty="0" err="1"/>
              <a:t>ij</a:t>
            </a:r>
            <a:r>
              <a:rPr lang="en-US" sz="2400" b="1" dirty="0"/>
              <a:t> = </a:t>
            </a:r>
            <a:r>
              <a:rPr lang="el-GR" sz="2400" b="1" dirty="0"/>
              <a:t>λ</a:t>
            </a:r>
            <a:r>
              <a:rPr lang="en-US" sz="2400" b="1" dirty="0"/>
              <a:t>vi ⇒ log(µ</a:t>
            </a:r>
            <a:r>
              <a:rPr lang="en-US" sz="2400" b="1" dirty="0" err="1"/>
              <a:t>ij</a:t>
            </a:r>
            <a:r>
              <a:rPr lang="en-US" sz="2400" b="1" dirty="0"/>
              <a:t> ) = log </a:t>
            </a:r>
            <a:r>
              <a:rPr lang="el-GR" sz="2400" b="1" dirty="0"/>
              <a:t>λ + </a:t>
            </a:r>
            <a:r>
              <a:rPr lang="en-US" sz="2400" b="1" dirty="0"/>
              <a:t>log(vi) </a:t>
            </a:r>
            <a:endParaRPr lang="en-US" sz="2400" b="1" dirty="0" smtClean="0"/>
          </a:p>
          <a:p>
            <a:pPr lvl="6" indent="457200">
              <a:spcAft>
                <a:spcPts val="1200"/>
              </a:spcAft>
            </a:pPr>
            <a:r>
              <a:rPr lang="en-US" sz="2400" b="1" dirty="0" smtClean="0"/>
              <a:t>⇒ </a:t>
            </a:r>
            <a:r>
              <a:rPr lang="en-US" sz="2400" b="1" dirty="0"/>
              <a:t>log(µ</a:t>
            </a:r>
            <a:r>
              <a:rPr lang="en-US" sz="2400" b="1" dirty="0" err="1"/>
              <a:t>ij</a:t>
            </a:r>
            <a:r>
              <a:rPr lang="en-US" sz="2400" b="1" dirty="0"/>
              <a:t> ) = </a:t>
            </a:r>
            <a:r>
              <a:rPr lang="el-GR" sz="2400" b="1" dirty="0"/>
              <a:t>β + </a:t>
            </a:r>
            <a:r>
              <a:rPr lang="en-US" sz="2400" b="1" dirty="0" smtClean="0"/>
              <a:t>offset</a:t>
            </a:r>
          </a:p>
          <a:p>
            <a:pPr marL="347663" indent="-34766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l-GR" sz="2400" b="1" dirty="0" smtClean="0"/>
              <a:t>λ</a:t>
            </a:r>
            <a:r>
              <a:rPr lang="el-GR" sz="2400" b="1" dirty="0"/>
              <a:t>ˆ = </a:t>
            </a:r>
            <a:r>
              <a:rPr lang="en-US" sz="2400" b="1" dirty="0" err="1"/>
              <a:t>exp</a:t>
            </a:r>
            <a:r>
              <a:rPr lang="en-US" sz="2400" b="1" dirty="0"/>
              <a:t>(</a:t>
            </a:r>
            <a:r>
              <a:rPr lang="el-GR" sz="2400" b="1" dirty="0"/>
              <a:t>βˆ) </a:t>
            </a:r>
            <a:endParaRPr lang="en-US" sz="2400" b="1" dirty="0"/>
          </a:p>
          <a:p>
            <a:pPr marL="347663" indent="-34766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C</a:t>
            </a:r>
            <a:r>
              <a:rPr lang="en-US" sz="2400" b="1" dirty="0" smtClean="0"/>
              <a:t>onfidence </a:t>
            </a:r>
            <a:r>
              <a:rPr lang="en-US" sz="2400" b="1" dirty="0"/>
              <a:t>interval for </a:t>
            </a:r>
            <a:r>
              <a:rPr lang="el-GR" sz="2400" b="1" dirty="0"/>
              <a:t>λ </a:t>
            </a:r>
            <a:r>
              <a:rPr lang="en-US" sz="2400" b="1" dirty="0"/>
              <a:t>is </a:t>
            </a:r>
            <a:r>
              <a:rPr lang="en-US" sz="2400" b="1" dirty="0" err="1"/>
              <a:t>exp</a:t>
            </a:r>
            <a:r>
              <a:rPr lang="en-US" sz="2400" b="1" dirty="0"/>
              <a:t>[</a:t>
            </a:r>
            <a:r>
              <a:rPr lang="el-GR" sz="2400" b="1" dirty="0"/>
              <a:t>βˆ ∓ 1.96</a:t>
            </a:r>
            <a:r>
              <a:rPr lang="en-US" sz="2400" b="1" dirty="0" err="1"/>
              <a:t>s.e.</a:t>
            </a:r>
            <a:r>
              <a:rPr lang="en-US" sz="2400" b="1" dirty="0"/>
              <a:t>(</a:t>
            </a:r>
            <a:r>
              <a:rPr lang="el-GR" sz="2400" b="1" dirty="0"/>
              <a:t>βˆ)]</a:t>
            </a:r>
            <a:endParaRPr lang="en-US" sz="2400" b="1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887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040" y="887629"/>
            <a:ext cx="839419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Aim is to estimate number of virus particles per unit volume </a:t>
            </a:r>
            <a:r>
              <a:rPr lang="en-US" sz="2400" dirty="0"/>
              <a:t>(</a:t>
            </a:r>
            <a:r>
              <a:rPr lang="en-US" sz="2400" dirty="0" err="1"/>
              <a:t>Ridout</a:t>
            </a:r>
            <a:r>
              <a:rPr lang="en-US" sz="2400" dirty="0"/>
              <a:t>, 1990).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Data </a:t>
            </a:r>
            <a:r>
              <a:rPr lang="en-US" sz="2400" b="1" dirty="0"/>
              <a:t>are counts of virus particles at 5 different dilutions.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4 </a:t>
            </a:r>
            <a:r>
              <a:rPr lang="en-US" sz="2400" b="1" dirty="0"/>
              <a:t>replicate counts at each dilution except </a:t>
            </a:r>
            <a:r>
              <a:rPr lang="en-US" sz="2400" b="1" dirty="0" smtClean="0"/>
              <a:t>last which has </a:t>
            </a:r>
            <a:r>
              <a:rPr lang="en-US" sz="2400" b="1" dirty="0"/>
              <a:t>5 counts.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Dilution </a:t>
            </a:r>
            <a:r>
              <a:rPr lang="en-US" sz="2400" b="1" dirty="0"/>
              <a:t>Counts </a:t>
            </a:r>
            <a:endParaRPr lang="en-US" sz="2400" b="1" dirty="0" smtClean="0"/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0.3162 </a:t>
            </a:r>
            <a:r>
              <a:rPr lang="en-US" sz="2400" dirty="0"/>
              <a:t>13 14 17 22 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0.1778 </a:t>
            </a:r>
            <a:r>
              <a:rPr lang="en-US" sz="2400" dirty="0"/>
              <a:t>9 14 6 14 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0.1000 </a:t>
            </a:r>
            <a:r>
              <a:rPr lang="en-US" sz="2400" dirty="0"/>
              <a:t>4 4 3 5 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0.0562 </a:t>
            </a:r>
            <a:r>
              <a:rPr lang="en-US" sz="2400" dirty="0"/>
              <a:t>3 2 1 3 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0.0316 </a:t>
            </a:r>
            <a:r>
              <a:rPr lang="en-US" sz="2400" dirty="0"/>
              <a:t>2 1 3 </a:t>
            </a:r>
            <a:r>
              <a:rPr lang="en-US" sz="2400" dirty="0" smtClean="0"/>
              <a:t>2 2</a:t>
            </a:r>
          </a:p>
        </p:txBody>
      </p:sp>
    </p:spTree>
    <p:extLst>
      <p:ext uri="{BB962C8B-B14F-4D97-AF65-F5344CB8AC3E}">
        <p14:creationId xmlns:p14="http://schemas.microsoft.com/office/powerpoint/2010/main" val="27020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3504" y="972140"/>
            <a:ext cx="804671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data</a:t>
            </a:r>
            <a:r>
              <a:rPr lang="en-US" b="1" dirty="0">
                <a:solidFill>
                  <a:srgbClr val="000000"/>
                </a:solidFill>
              </a:rPr>
              <a:t> dilution;</a:t>
            </a:r>
          </a:p>
          <a:p>
            <a:r>
              <a:rPr lang="en-US" b="1" dirty="0">
                <a:solidFill>
                  <a:srgbClr val="000000"/>
                </a:solidFill>
              </a:rPr>
              <a:t>  </a:t>
            </a:r>
            <a:r>
              <a:rPr lang="en-US" b="1" dirty="0">
                <a:solidFill>
                  <a:srgbClr val="0000FF"/>
                </a:solidFill>
              </a:rPr>
              <a:t>input</a:t>
            </a:r>
            <a:r>
              <a:rPr lang="en-US" b="1" dirty="0">
                <a:solidFill>
                  <a:srgbClr val="000000"/>
                </a:solidFill>
              </a:rPr>
              <a:t> dilution count @@;</a:t>
            </a:r>
          </a:p>
          <a:p>
            <a:r>
              <a:rPr lang="en-US" b="1" dirty="0">
                <a:solidFill>
                  <a:srgbClr val="000000"/>
                </a:solidFill>
              </a:rPr>
              <a:t>  </a:t>
            </a:r>
            <a:r>
              <a:rPr lang="en-US" b="1" dirty="0">
                <a:solidFill>
                  <a:srgbClr val="0000FF"/>
                </a:solidFill>
              </a:rPr>
              <a:t>cards</a:t>
            </a:r>
            <a:r>
              <a:rPr lang="en-US" b="1" dirty="0">
                <a:solidFill>
                  <a:srgbClr val="000000"/>
                </a:solidFill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</a:rPr>
              <a:t>  0.3162 13 0.3162 14 0.3162 17 0.3162 22</a:t>
            </a:r>
          </a:p>
          <a:p>
            <a:r>
              <a:rPr lang="en-US" b="1" dirty="0">
                <a:solidFill>
                  <a:srgbClr val="000000"/>
                </a:solidFill>
              </a:rPr>
              <a:t>  0.1778 9 0.1778 14 0.1778 6 0.1778 14</a:t>
            </a:r>
          </a:p>
          <a:p>
            <a:r>
              <a:rPr lang="en-US" b="1" dirty="0">
                <a:solidFill>
                  <a:srgbClr val="000000"/>
                </a:solidFill>
              </a:rPr>
              <a:t>  0.1000 4 0.1000 4 0.1000 3 0.1000 5</a:t>
            </a:r>
          </a:p>
          <a:p>
            <a:r>
              <a:rPr lang="en-US" b="1" dirty="0">
                <a:solidFill>
                  <a:srgbClr val="000000"/>
                </a:solidFill>
              </a:rPr>
              <a:t>  0.0562 3 0.0562 2 0.0562 1 0.0562 3</a:t>
            </a:r>
          </a:p>
          <a:p>
            <a:r>
              <a:rPr lang="en-US" b="1" dirty="0">
                <a:solidFill>
                  <a:srgbClr val="000000"/>
                </a:solidFill>
              </a:rPr>
              <a:t>  0.0316 2 0.0316 1 0.0316 3 0.0316 2 0.0316 2</a:t>
            </a:r>
          </a:p>
          <a:p>
            <a:r>
              <a:rPr lang="en-US" b="1" dirty="0">
                <a:solidFill>
                  <a:srgbClr val="000000"/>
                </a:solidFill>
              </a:rPr>
              <a:t>  ;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0080"/>
                </a:solidFill>
              </a:rPr>
              <a:t>run</a:t>
            </a:r>
            <a:r>
              <a:rPr lang="en-US" b="1" dirty="0" smtClean="0">
                <a:solidFill>
                  <a:srgbClr val="000000"/>
                </a:solidFill>
              </a:rPr>
              <a:t>;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it-IT" b="1" dirty="0"/>
              <a:t>proc univariate data = dilution noprint;</a:t>
            </a:r>
          </a:p>
          <a:p>
            <a:r>
              <a:rPr lang="en-US" b="1" dirty="0"/>
              <a:t>  histogram count;</a:t>
            </a:r>
          </a:p>
          <a:p>
            <a:pPr>
              <a:spcAft>
                <a:spcPts val="1200"/>
              </a:spcAft>
            </a:pPr>
            <a:r>
              <a:rPr lang="en-US" b="1" dirty="0"/>
              <a:t>run</a:t>
            </a:r>
            <a:r>
              <a:rPr lang="en-US" b="1" dirty="0" smtClean="0"/>
              <a:t>;</a:t>
            </a:r>
            <a:endParaRPr lang="en-US" b="1" dirty="0"/>
          </a:p>
          <a:p>
            <a:r>
              <a:rPr lang="en-US" b="1" dirty="0"/>
              <a:t>proc </a:t>
            </a:r>
            <a:r>
              <a:rPr lang="en-US" b="1" dirty="0" err="1"/>
              <a:t>genmod</a:t>
            </a:r>
            <a:r>
              <a:rPr lang="en-US" b="1" dirty="0"/>
              <a:t> data=dilution;</a:t>
            </a:r>
          </a:p>
          <a:p>
            <a:r>
              <a:rPr lang="en-US" b="1" dirty="0"/>
              <a:t>  model count=dilution/</a:t>
            </a:r>
            <a:r>
              <a:rPr lang="en-US" b="1" dirty="0" err="1"/>
              <a:t>dist</a:t>
            </a:r>
            <a:r>
              <a:rPr lang="en-US" b="1" dirty="0"/>
              <a:t>=</a:t>
            </a:r>
            <a:r>
              <a:rPr lang="en-US" b="1" dirty="0" err="1"/>
              <a:t>poisson</a:t>
            </a:r>
            <a:r>
              <a:rPr lang="en-US" b="1" dirty="0"/>
              <a:t>;</a:t>
            </a:r>
          </a:p>
          <a:p>
            <a:pPr>
              <a:spcAft>
                <a:spcPts val="1200"/>
              </a:spcAft>
            </a:pPr>
            <a:r>
              <a:rPr lang="en-US" b="1" dirty="0"/>
              <a:t>run</a:t>
            </a:r>
            <a:r>
              <a:rPr lang="en-US" b="1" dirty="0" smtClean="0"/>
              <a:t>;</a:t>
            </a:r>
            <a:endParaRPr lang="en-US" b="1" dirty="0"/>
          </a:p>
          <a:p>
            <a:r>
              <a:rPr lang="en-US" b="1" dirty="0"/>
              <a:t>proc </a:t>
            </a:r>
            <a:r>
              <a:rPr lang="en-US" b="1" dirty="0" err="1"/>
              <a:t>genmod</a:t>
            </a:r>
            <a:r>
              <a:rPr lang="en-US" b="1" dirty="0"/>
              <a:t> data=dilution;</a:t>
            </a:r>
          </a:p>
          <a:p>
            <a:r>
              <a:rPr lang="en-US" b="1" dirty="0"/>
              <a:t>  model count=dilution/</a:t>
            </a:r>
            <a:r>
              <a:rPr lang="en-US" b="1" dirty="0" err="1"/>
              <a:t>dist</a:t>
            </a:r>
            <a:r>
              <a:rPr lang="en-US" b="1" dirty="0"/>
              <a:t>=</a:t>
            </a:r>
            <a:r>
              <a:rPr lang="en-US" b="1" dirty="0" err="1"/>
              <a:t>negbin</a:t>
            </a:r>
            <a:r>
              <a:rPr lang="en-US" b="1" dirty="0"/>
              <a:t>;</a:t>
            </a:r>
          </a:p>
          <a:p>
            <a:r>
              <a:rPr lang="en-US" b="1" dirty="0"/>
              <a:t>run;</a:t>
            </a:r>
          </a:p>
        </p:txBody>
      </p:sp>
    </p:spTree>
    <p:extLst>
      <p:ext uri="{BB962C8B-B14F-4D97-AF65-F5344CB8AC3E}">
        <p14:creationId xmlns:p14="http://schemas.microsoft.com/office/powerpoint/2010/main" val="327245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7" y="914400"/>
            <a:ext cx="7424927" cy="55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2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8" y="988237"/>
            <a:ext cx="4477364" cy="54774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62" y="887425"/>
            <a:ext cx="4426038" cy="54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0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690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pic>
        <p:nvPicPr>
          <p:cNvPr id="274434" name="Picture 2" descr="missing-data-messes-with-your-vis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8" r="15311"/>
          <a:stretch/>
        </p:blipFill>
        <p:spPr bwMode="auto">
          <a:xfrm>
            <a:off x="5538651" y="685799"/>
            <a:ext cx="3605349" cy="436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0776" y="869449"/>
            <a:ext cx="8338457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All studies have missing </a:t>
            </a:r>
            <a:r>
              <a:rPr lang="en-US" sz="2400" b="1" dirty="0" smtClean="0"/>
              <a:t>data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Failing </a:t>
            </a:r>
            <a:r>
              <a:rPr lang="en-US" sz="2400" b="1" dirty="0"/>
              <a:t>to adjust </a:t>
            </a:r>
            <a:r>
              <a:rPr lang="en-US" sz="2400" b="1" dirty="0" smtClean="0"/>
              <a:t>for missing </a:t>
            </a:r>
            <a:r>
              <a:rPr lang="en-US" sz="2400" b="1" dirty="0"/>
              <a:t>data </a:t>
            </a:r>
            <a:r>
              <a:rPr lang="en-US" sz="2400" b="1" dirty="0" smtClean="0"/>
              <a:t>                                                            can cause serious problems.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000" dirty="0" smtClean="0"/>
              <a:t>Introduces </a:t>
            </a:r>
            <a:r>
              <a:rPr lang="en-US" sz="2000" dirty="0"/>
              <a:t>potential bias in </a:t>
            </a:r>
            <a:r>
              <a:rPr lang="en-US" sz="2000" dirty="0" smtClean="0"/>
              <a:t>                                                          parameter estimation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000" dirty="0" smtClean="0"/>
              <a:t>Weakens </a:t>
            </a:r>
            <a:r>
              <a:rPr lang="en-US" sz="2000" dirty="0"/>
              <a:t>generalizability </a:t>
            </a:r>
            <a:r>
              <a:rPr lang="en-US" sz="2000" dirty="0" smtClean="0"/>
              <a:t>of results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000" dirty="0" smtClean="0"/>
              <a:t>Ignoring </a:t>
            </a:r>
            <a:r>
              <a:rPr lang="en-US" sz="2000" dirty="0"/>
              <a:t>cases with missing data </a:t>
            </a:r>
            <a:r>
              <a:rPr lang="en-US" sz="2000" dirty="0" smtClean="0"/>
              <a:t>                                                                          leads </a:t>
            </a:r>
            <a:r>
              <a:rPr lang="en-US" sz="2000" dirty="0"/>
              <a:t>to </a:t>
            </a:r>
            <a:r>
              <a:rPr lang="en-US" sz="2000" dirty="0" smtClean="0"/>
              <a:t>loss </a:t>
            </a:r>
            <a:r>
              <a:rPr lang="en-US" sz="2000" dirty="0"/>
              <a:t>of </a:t>
            </a:r>
            <a:r>
              <a:rPr lang="en-US" sz="2000" dirty="0" smtClean="0"/>
              <a:t>information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000" dirty="0" smtClean="0"/>
              <a:t>Decreases </a:t>
            </a:r>
            <a:r>
              <a:rPr lang="en-US" sz="2000" dirty="0"/>
              <a:t>statistical </a:t>
            </a:r>
            <a:r>
              <a:rPr lang="en-US" sz="2000" dirty="0" smtClean="0"/>
              <a:t>power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000" dirty="0" smtClean="0"/>
              <a:t>Increases </a:t>
            </a:r>
            <a:r>
              <a:rPr lang="en-US" sz="2000" dirty="0"/>
              <a:t>standard </a:t>
            </a:r>
            <a:r>
              <a:rPr lang="en-US" sz="2000" dirty="0" smtClean="0"/>
              <a:t>errors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000" dirty="0" smtClean="0"/>
              <a:t>Failing </a:t>
            </a:r>
            <a:r>
              <a:rPr lang="en-US" sz="2000" dirty="0"/>
              <a:t>to adjust data properly </a:t>
            </a:r>
            <a:r>
              <a:rPr lang="en-US" sz="2000" dirty="0" smtClean="0"/>
              <a:t>for missing </a:t>
            </a:r>
            <a:r>
              <a:rPr lang="en-US" sz="2000" dirty="0"/>
              <a:t>values can make </a:t>
            </a:r>
            <a:r>
              <a:rPr lang="en-US" sz="2000" dirty="0" smtClean="0"/>
              <a:t>data </a:t>
            </a:r>
            <a:r>
              <a:rPr lang="en-US" sz="2000" dirty="0"/>
              <a:t>unsuitable </a:t>
            </a:r>
            <a:r>
              <a:rPr lang="en-US" sz="2000" dirty="0" smtClean="0"/>
              <a:t>for </a:t>
            </a:r>
            <a:r>
              <a:rPr lang="en-US" sz="2000" dirty="0"/>
              <a:t>statistical </a:t>
            </a:r>
            <a:r>
              <a:rPr lang="en-US" sz="2000" dirty="0" smtClean="0"/>
              <a:t>procedure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000" dirty="0" smtClean="0"/>
              <a:t>Can </a:t>
            </a:r>
            <a:r>
              <a:rPr lang="en-US" sz="2000" dirty="0"/>
              <a:t>also make </a:t>
            </a:r>
            <a:r>
              <a:rPr lang="en-US" sz="2000" dirty="0" smtClean="0"/>
              <a:t>statistical </a:t>
            </a:r>
            <a:r>
              <a:rPr lang="en-US" sz="2000" dirty="0"/>
              <a:t>analyses vulnerable to violations of </a:t>
            </a:r>
            <a:r>
              <a:rPr lang="en-US" sz="2000" dirty="0" smtClean="0"/>
              <a:t>assumptions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990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Simple Linear Regression Model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3249" y="4252775"/>
            <a:ext cx="8456023" cy="328530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b="1" dirty="0" smtClean="0"/>
              <a:t>Relationship </a:t>
            </a:r>
            <a:r>
              <a:rPr lang="en-US" altLang="en-US" b="1" dirty="0"/>
              <a:t>between </a:t>
            </a:r>
            <a:r>
              <a:rPr lang="en-US" altLang="en-US" b="1" dirty="0" smtClean="0"/>
              <a:t>mean </a:t>
            </a:r>
            <a:r>
              <a:rPr lang="en-US" altLang="en-US" b="1" dirty="0"/>
              <a:t>of </a:t>
            </a:r>
            <a:r>
              <a:rPr lang="en-US" altLang="en-US" b="1" dirty="0" smtClean="0"/>
              <a:t>response </a:t>
            </a:r>
            <a:r>
              <a:rPr lang="en-US" altLang="en-US" b="1" dirty="0"/>
              <a:t>variable </a:t>
            </a:r>
            <a:r>
              <a:rPr lang="en-US" altLang="en-US" b="1" dirty="0" smtClean="0"/>
              <a:t>and </a:t>
            </a:r>
            <a:r>
              <a:rPr lang="en-US" altLang="en-US" b="1" dirty="0"/>
              <a:t>level of </a:t>
            </a:r>
            <a:r>
              <a:rPr lang="en-US" altLang="en-US" b="1" dirty="0" smtClean="0"/>
              <a:t>explanatory </a:t>
            </a:r>
            <a:r>
              <a:rPr lang="en-US" altLang="en-US" b="1" dirty="0"/>
              <a:t>variable assumed to be approximately </a:t>
            </a:r>
            <a:r>
              <a:rPr lang="en-US" altLang="en-US" b="1" dirty="0" smtClean="0"/>
              <a:t>linear</a:t>
            </a:r>
            <a:endParaRPr lang="en-US" altLang="en-US" dirty="0"/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b="1" dirty="0">
                <a:latin typeface="Symbol" panose="05050102010706020507" pitchFamily="18" charset="2"/>
              </a:rPr>
              <a:t>b</a:t>
            </a:r>
            <a:r>
              <a:rPr lang="en-US" altLang="en-US" b="1" baseline="-25000" dirty="0"/>
              <a:t>0</a:t>
            </a:r>
            <a:r>
              <a:rPr lang="en-US" altLang="en-US" b="1" dirty="0"/>
              <a:t> and </a:t>
            </a:r>
            <a:r>
              <a:rPr lang="en-US" altLang="en-US" b="1" dirty="0">
                <a:latin typeface="Symbol" panose="05050102010706020507" pitchFamily="18" charset="2"/>
              </a:rPr>
              <a:t>b</a:t>
            </a:r>
            <a:r>
              <a:rPr lang="en-US" altLang="en-US" b="1" baseline="-25000" dirty="0"/>
              <a:t>1</a:t>
            </a:r>
            <a:r>
              <a:rPr lang="en-US" altLang="en-US" b="1" dirty="0"/>
              <a:t> are unknown </a:t>
            </a:r>
            <a:r>
              <a:rPr lang="en-US" altLang="en-US" b="1" dirty="0" smtClean="0"/>
              <a:t>population parameters </a:t>
            </a:r>
          </a:p>
          <a:p>
            <a:pPr marL="0" indent="627063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altLang="en-US" i="1" dirty="0" smtClean="0">
                <a:latin typeface="Symbol" panose="05050102010706020507" pitchFamily="18" charset="2"/>
              </a:rPr>
              <a:t>b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</a:t>
            </a:r>
            <a:r>
              <a:rPr lang="en-US" altLang="en-US" dirty="0"/>
              <a:t>&gt; 0  </a:t>
            </a:r>
            <a:r>
              <a:rPr lang="en-US" altLang="en-US" dirty="0">
                <a:sym typeface="Symbol" panose="05050102010706020507" pitchFamily="18" charset="2"/>
              </a:rPr>
              <a:t> Positive </a:t>
            </a:r>
            <a:r>
              <a:rPr lang="en-US" altLang="en-US" dirty="0" smtClean="0">
                <a:sym typeface="Symbol" panose="05050102010706020507" pitchFamily="18" charset="2"/>
              </a:rPr>
              <a:t>Association</a:t>
            </a:r>
          </a:p>
          <a:p>
            <a:pPr marL="0" indent="627063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altLang="en-US" i="1" dirty="0" smtClean="0">
                <a:latin typeface="Symbol" panose="05050102010706020507" pitchFamily="18" charset="2"/>
              </a:rPr>
              <a:t>b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</a:t>
            </a:r>
            <a:r>
              <a:rPr lang="en-US" altLang="en-US" dirty="0"/>
              <a:t>&lt; 0  </a:t>
            </a:r>
            <a:r>
              <a:rPr lang="en-US" altLang="en-US" dirty="0">
                <a:sym typeface="Symbol" panose="05050102010706020507" pitchFamily="18" charset="2"/>
              </a:rPr>
              <a:t> Negative </a:t>
            </a:r>
            <a:r>
              <a:rPr lang="en-US" altLang="en-US" dirty="0" smtClean="0">
                <a:sym typeface="Symbol" panose="05050102010706020507" pitchFamily="18" charset="2"/>
              </a:rPr>
              <a:t>Association</a:t>
            </a:r>
          </a:p>
          <a:p>
            <a:pPr marL="0" indent="627063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US" altLang="en-US" i="1" dirty="0" smtClean="0">
                <a:latin typeface="Symbol" panose="05050102010706020507" pitchFamily="18" charset="2"/>
              </a:rPr>
              <a:t>b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</a:t>
            </a:r>
            <a:r>
              <a:rPr lang="en-US" altLang="en-US" dirty="0"/>
              <a:t>= 0  </a:t>
            </a:r>
            <a:r>
              <a:rPr lang="en-US" altLang="en-US" dirty="0">
                <a:sym typeface="Symbol" panose="05050102010706020507" pitchFamily="18" charset="2"/>
              </a:rPr>
              <a:t> No Association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9742" y="685799"/>
            <a:ext cx="8767763" cy="3505200"/>
            <a:chOff x="152400" y="2286000"/>
            <a:chExt cx="8767763" cy="3505200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1643063" y="3581400"/>
            <a:ext cx="6088062" cy="1217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6" name="Equation" r:id="rId4" imgW="1143000" imgH="228600" progId="Equation.3">
                    <p:embed/>
                  </p:oleObj>
                </mc:Choice>
                <mc:Fallback>
                  <p:oleObj name="Equation" r:id="rId4" imgW="1143000" imgH="228600" progId="Equation.3">
                    <p:embed/>
                    <p:pic>
                      <p:nvPicPr>
                        <p:cNvPr id="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3063" y="3581400"/>
                          <a:ext cx="6088062" cy="1217613"/>
                        </a:xfrm>
                        <a:prstGeom prst="rect">
                          <a:avLst/>
                        </a:prstGeom>
                        <a:solidFill>
                          <a:srgbClr val="FDE0BD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3581400" y="5029200"/>
              <a:ext cx="2216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sz="2000"/>
                <a:t>Linear component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133600" y="2514600"/>
              <a:ext cx="1524000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/>
                <a:t>Population </a:t>
              </a:r>
              <a:br>
                <a:rPr lang="en-US" altLang="en-US" sz="2000"/>
              </a:br>
              <a:r>
                <a:rPr lang="en-US" altLang="en-US" sz="2000"/>
                <a:t>Y  intercept 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886200" y="2362200"/>
              <a:ext cx="1447800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/>
                <a:t>Population Slope</a:t>
              </a:r>
              <a:br>
                <a:rPr lang="en-US" altLang="en-US" sz="2000"/>
              </a:br>
              <a:r>
                <a:rPr lang="en-US" altLang="en-US" sz="2000"/>
                <a:t>Coefficient 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772400" y="2286000"/>
              <a:ext cx="1147763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/>
                <a:t>Random Error term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838325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algn="l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9300" algn="l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algn="l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algn="l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algn="l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Dependent Variable</a:t>
              </a: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971800" y="3200400"/>
              <a:ext cx="38100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1295400" y="3657600"/>
              <a:ext cx="3810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>
              <a:off x="5867400" y="320040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rot="20940815" flipH="1">
              <a:off x="7319963" y="3429000"/>
              <a:ext cx="463550" cy="3651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638800" y="2514600"/>
              <a:ext cx="1604963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/>
                <a:t>Independent Variable</a:t>
              </a:r>
            </a:p>
          </p:txBody>
        </p:sp>
        <p:sp>
          <p:nvSpPr>
            <p:cNvPr id="18" name="AutoShape 15"/>
            <p:cNvSpPr>
              <a:spLocks/>
            </p:cNvSpPr>
            <p:nvPr/>
          </p:nvSpPr>
          <p:spPr bwMode="auto">
            <a:xfrm rot="16200000" flipV="1">
              <a:off x="4569619" y="3659981"/>
              <a:ext cx="228600" cy="2662238"/>
            </a:xfrm>
            <a:prstGeom prst="leftBrace">
              <a:avLst>
                <a:gd name="adj1" fmla="val 97049"/>
                <a:gd name="adj2" fmla="val 50000"/>
              </a:avLst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rot="20940815">
              <a:off x="4792663" y="3292475"/>
              <a:ext cx="227012" cy="396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17"/>
            <p:cNvSpPr>
              <a:spLocks/>
            </p:cNvSpPr>
            <p:nvPr/>
          </p:nvSpPr>
          <p:spPr bwMode="auto">
            <a:xfrm rot="16200000" flipV="1">
              <a:off x="7124700" y="4518025"/>
              <a:ext cx="228600" cy="914400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6451600" y="5089525"/>
              <a:ext cx="1778000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sz="2000"/>
                <a:t>Random Error</a:t>
              </a:r>
            </a:p>
            <a:p>
              <a:pPr algn="l" eaLnBrk="0" hangingPunct="0"/>
              <a:r>
                <a:rPr lang="en-US" altLang="en-US" sz="2000"/>
                <a:t> 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93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for Missing Data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Due to preventable errors, mistakes, or lack of foresight by the researcher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Due to problems outside the control of the researcher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Deliberate, intended, or planned by the researcher to reduce cost or respondent burden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Due to differential applicability of some items to subsets of respondents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Etc.</a:t>
            </a:r>
          </a:p>
          <a:p>
            <a:pPr fontAlgn="auto">
              <a:spcAft>
                <a:spcPts val="0"/>
              </a:spcAft>
              <a:buSzPct val="100000"/>
              <a:defRPr/>
            </a:pPr>
            <a:r>
              <a:rPr lang="en-US" sz="2400" kern="0" dirty="0" smtClean="0"/>
              <a:t>Participants can fail to respond to questions </a:t>
            </a:r>
          </a:p>
          <a:p>
            <a:pPr fontAlgn="auto">
              <a:spcAft>
                <a:spcPts val="0"/>
              </a:spcAft>
              <a:buSzPct val="100000"/>
              <a:defRPr/>
            </a:pPr>
            <a:r>
              <a:rPr lang="en-US" sz="2400" kern="0" dirty="0" smtClean="0"/>
              <a:t>equipment and data collecting or recording mechanisms can malfunction,</a:t>
            </a:r>
          </a:p>
          <a:p>
            <a:pPr fontAlgn="auto">
              <a:spcAft>
                <a:spcPts val="0"/>
              </a:spcAft>
              <a:buSzPct val="100000"/>
              <a:defRPr/>
            </a:pPr>
            <a:r>
              <a:rPr lang="en-US" sz="2400" kern="0" dirty="0" smtClean="0"/>
              <a:t>subjects can withdraw from studies before they are completed, and </a:t>
            </a:r>
          </a:p>
          <a:p>
            <a:pPr fontAlgn="auto">
              <a:spcAft>
                <a:spcPts val="0"/>
              </a:spcAft>
              <a:buSzPct val="100000"/>
              <a:defRPr/>
            </a:pPr>
            <a:r>
              <a:rPr lang="en-US" sz="2400" kern="0" dirty="0" smtClean="0"/>
              <a:t>data entry errors can occur. </a:t>
            </a:r>
          </a:p>
          <a:p>
            <a:pPr fontAlgn="auto">
              <a:spcAft>
                <a:spcPts val="0"/>
              </a:spcAft>
              <a:defRPr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224564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Missing Data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6241" y="995516"/>
            <a:ext cx="783336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altLang="zh-CN" sz="2400" b="1" dirty="0" smtClean="0"/>
              <a:t>Missing completely at random (MCAR): </a:t>
            </a:r>
            <a:r>
              <a:rPr lang="en-US" altLang="zh-CN" sz="2400" dirty="0" smtClean="0"/>
              <a:t>probability </a:t>
            </a:r>
            <a:r>
              <a:rPr lang="en-US" altLang="zh-CN" sz="2400" dirty="0"/>
              <a:t>of </a:t>
            </a:r>
            <a:r>
              <a:rPr lang="en-US" altLang="zh-CN" sz="2400" dirty="0" err="1"/>
              <a:t>missingness</a:t>
            </a:r>
            <a:r>
              <a:rPr lang="en-US" altLang="zh-CN" sz="2400" dirty="0"/>
              <a:t> is independent of the </a:t>
            </a:r>
            <a:r>
              <a:rPr lang="en-US" altLang="zh-CN" sz="2400" dirty="0" smtClean="0"/>
              <a:t>data.</a:t>
            </a:r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altLang="zh-CN" sz="2400" b="1" dirty="0" smtClean="0"/>
              <a:t>Missing at random (MAR): </a:t>
            </a:r>
            <a:r>
              <a:rPr lang="en-US" altLang="zh-CN" sz="2400" dirty="0" smtClean="0"/>
              <a:t>probability </a:t>
            </a:r>
            <a:r>
              <a:rPr lang="en-US" altLang="zh-CN" sz="2400" dirty="0"/>
              <a:t>of </a:t>
            </a:r>
            <a:r>
              <a:rPr lang="en-US" altLang="zh-CN" sz="2400" dirty="0" err="1"/>
              <a:t>missingness</a:t>
            </a:r>
            <a:r>
              <a:rPr lang="en-US" altLang="zh-CN" sz="2400" dirty="0"/>
              <a:t> depends only on </a:t>
            </a:r>
            <a:r>
              <a:rPr lang="en-US" altLang="zh-CN" sz="2400" dirty="0" smtClean="0"/>
              <a:t>observed </a:t>
            </a:r>
            <a:r>
              <a:rPr lang="en-US" altLang="zh-CN" sz="2400" dirty="0"/>
              <a:t>data.</a:t>
            </a:r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altLang="zh-CN" sz="2400" b="1" dirty="0" err="1" smtClean="0"/>
              <a:t>Nonmissing</a:t>
            </a:r>
            <a:r>
              <a:rPr lang="en-US" altLang="zh-CN" sz="2400" b="1" dirty="0" smtClean="0"/>
              <a:t> at random (NMAR): </a:t>
            </a:r>
            <a:r>
              <a:rPr lang="en-US" altLang="zh-CN" sz="2400" dirty="0" smtClean="0"/>
              <a:t>probability </a:t>
            </a:r>
            <a:r>
              <a:rPr lang="en-US" altLang="zh-CN" sz="2400" dirty="0"/>
              <a:t>of </a:t>
            </a:r>
            <a:r>
              <a:rPr lang="en-US" altLang="zh-CN" sz="2400" dirty="0" err="1"/>
              <a:t>missingness</a:t>
            </a:r>
            <a:r>
              <a:rPr lang="en-US" altLang="zh-CN" sz="2400" dirty="0"/>
              <a:t> may also depend on </a:t>
            </a:r>
            <a:r>
              <a:rPr lang="en-US" altLang="zh-CN" sz="2400" dirty="0" smtClean="0"/>
              <a:t>unobservable </a:t>
            </a:r>
            <a:r>
              <a:rPr lang="en-US" altLang="zh-CN" sz="2400" dirty="0"/>
              <a:t>part of </a:t>
            </a:r>
            <a:r>
              <a:rPr lang="en-US" altLang="zh-CN" sz="2400" dirty="0" smtClean="0"/>
              <a:t>data</a:t>
            </a:r>
            <a:r>
              <a:rPr lang="en-US" altLang="zh-CN" sz="2400" dirty="0"/>
              <a:t>.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−"/>
            </a:pPr>
            <a:r>
              <a:rPr lang="en-US" altLang="zh-CN" sz="2400" dirty="0" smtClean="0"/>
              <a:t>Non-ignorable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−"/>
            </a:pPr>
            <a:r>
              <a:rPr lang="en-US" altLang="zh-CN" sz="2400" dirty="0" smtClean="0"/>
              <a:t>Difficult </a:t>
            </a:r>
            <a:r>
              <a:rPr lang="en-US" altLang="zh-CN" sz="2400" dirty="0"/>
              <a:t>to deal </a:t>
            </a:r>
            <a:r>
              <a:rPr lang="en-US" altLang="zh-CN" sz="2400" dirty="0" smtClean="0"/>
              <a:t>with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481102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Missing Data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7938" y="933301"/>
            <a:ext cx="8540931" cy="555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arenR"/>
            </a:pPr>
            <a:r>
              <a:rPr lang="en-US" altLang="zh-CN" sz="2400" b="1" dirty="0" smtClean="0"/>
              <a:t>Identify </a:t>
            </a:r>
            <a:r>
              <a:rPr lang="en-US" altLang="zh-CN" sz="2400" b="1" dirty="0"/>
              <a:t>patterns/reasons for </a:t>
            </a:r>
            <a:r>
              <a:rPr lang="en-US" altLang="zh-CN" sz="2400" b="1" dirty="0" smtClean="0"/>
              <a:t>missing (aka understand your data)</a:t>
            </a:r>
          </a:p>
          <a:p>
            <a:pPr marL="687388" indent="-22542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zh-CN" sz="2000" dirty="0"/>
              <a:t>Attrition due to social/natural processes</a:t>
            </a:r>
          </a:p>
          <a:p>
            <a:pPr marL="687388" indent="-22542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zh-CN" sz="2000" dirty="0"/>
              <a:t>Skip </a:t>
            </a:r>
            <a:r>
              <a:rPr lang="en-US" altLang="zh-CN" sz="2000" dirty="0" smtClean="0"/>
              <a:t>patterns</a:t>
            </a:r>
            <a:endParaRPr lang="en-US" altLang="zh-CN" sz="2000" dirty="0"/>
          </a:p>
          <a:p>
            <a:pPr marL="687388" indent="-22542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zh-CN" sz="2000" dirty="0"/>
              <a:t>Intentional missing as part of data collection process</a:t>
            </a:r>
          </a:p>
          <a:p>
            <a:pPr marL="687388" indent="-22542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zh-CN" sz="2000" dirty="0"/>
              <a:t>Respondent </a:t>
            </a:r>
            <a:r>
              <a:rPr lang="en-US" altLang="zh-CN" sz="2000" dirty="0" smtClean="0"/>
              <a:t>refusal/Non-response</a:t>
            </a:r>
          </a:p>
          <a:p>
            <a:pPr marL="687388" indent="-22542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zh-CN" sz="2000" dirty="0" smtClean="0"/>
              <a:t>Observations </a:t>
            </a:r>
            <a:r>
              <a:rPr lang="en-US" altLang="zh-CN" sz="2000" dirty="0"/>
              <a:t>are not sampled with the same frequency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</a:t>
            </a:r>
          </a:p>
          <a:p>
            <a:pPr marL="687388" indent="-22542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zh-CN" sz="2000" dirty="0" smtClean="0"/>
              <a:t>Are </a:t>
            </a:r>
            <a:r>
              <a:rPr lang="en-US" altLang="zh-CN" sz="2000" dirty="0"/>
              <a:t>certain groups more likely to have missing </a:t>
            </a:r>
            <a:r>
              <a:rPr lang="en-US" altLang="zh-CN" sz="2000" dirty="0" smtClean="0"/>
              <a:t>values?</a:t>
            </a:r>
          </a:p>
          <a:p>
            <a:pPr marL="687388" indent="-22542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zh-CN" sz="2000" dirty="0" smtClean="0"/>
              <a:t>Are </a:t>
            </a:r>
            <a:r>
              <a:rPr lang="en-US" altLang="zh-CN" sz="2000" dirty="0"/>
              <a:t>certain responses more likely to be missing</a:t>
            </a:r>
            <a:r>
              <a:rPr lang="en-US" altLang="zh-CN" sz="2000" dirty="0" smtClean="0"/>
              <a:t>?</a:t>
            </a:r>
            <a:r>
              <a:rPr lang="en-US" altLang="zh-CN" sz="2000" dirty="0"/>
              <a:t> </a:t>
            </a:r>
            <a:endParaRPr lang="en-US" altLang="zh-CN" sz="2400" b="1" dirty="0"/>
          </a:p>
          <a:p>
            <a:pPr marL="457200" indent="-457200">
              <a:spcAft>
                <a:spcPts val="1800"/>
              </a:spcAft>
              <a:buFont typeface="+mj-lt"/>
              <a:buAutoNum type="arabicParenR" startAt="2"/>
            </a:pPr>
            <a:r>
              <a:rPr lang="en-US" altLang="zh-CN" sz="2400" b="1" dirty="0" smtClean="0"/>
              <a:t>Decide </a:t>
            </a:r>
            <a:r>
              <a:rPr lang="en-US" altLang="zh-CN" sz="2400" b="1" dirty="0"/>
              <a:t>on best method of analysis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arenR" startAt="2"/>
            </a:pPr>
            <a:r>
              <a:rPr lang="en-US" altLang="zh-CN" sz="2400" b="1" dirty="0" smtClean="0"/>
              <a:t>Make inference about distribution parameter of “full</a:t>
            </a:r>
            <a:r>
              <a:rPr lang="en-US" altLang="zh-CN" sz="2400" b="1" dirty="0"/>
              <a:t>” data when some </a:t>
            </a:r>
            <a:r>
              <a:rPr lang="en-US" altLang="zh-CN" sz="2400" b="1" dirty="0" smtClean="0"/>
              <a:t>of </a:t>
            </a:r>
            <a:r>
              <a:rPr lang="en-US" altLang="zh-CN" sz="2400" b="1" dirty="0"/>
              <a:t>data are missing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849008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Methods of Analysis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37" y="855617"/>
            <a:ext cx="8773886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b="1" dirty="0" smtClean="0"/>
              <a:t>Traditional approaches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zh-CN" sz="2000" dirty="0" smtClean="0"/>
              <a:t>D</a:t>
            </a:r>
            <a:r>
              <a:rPr lang="en-US" altLang="en-US" sz="2000" dirty="0" smtClean="0"/>
              <a:t>elete observations </a:t>
            </a:r>
            <a:r>
              <a:rPr lang="en-US" altLang="en-US" sz="2000" dirty="0"/>
              <a:t>with incomplete </a:t>
            </a:r>
            <a:r>
              <a:rPr lang="en-US" altLang="en-US" sz="2000" dirty="0" smtClean="0"/>
              <a:t>data</a:t>
            </a:r>
            <a:endParaRPr lang="en-US" altLang="zh-CN" sz="2000" dirty="0" smtClean="0"/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zh-CN" sz="2000" dirty="0" smtClean="0"/>
              <a:t>Imputation methods</a:t>
            </a:r>
            <a:endParaRPr lang="en-GB" altLang="zh-CN" sz="2000" dirty="0" smtClean="0">
              <a:ea typeface="宋体" charset="-122"/>
            </a:endParaRPr>
          </a:p>
          <a:p>
            <a:pPr lvl="2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/>
              <a:t>Random </a:t>
            </a:r>
            <a:r>
              <a:rPr lang="en-US" sz="2000" dirty="0"/>
              <a:t>sample from existing values 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/>
              <a:t>Randomly </a:t>
            </a:r>
            <a:r>
              <a:rPr lang="en-US" sz="2000" dirty="0"/>
              <a:t>sample from a reasonable distribution 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Mean/Mode substitution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/>
              <a:t>Dummy </a:t>
            </a:r>
            <a:r>
              <a:rPr lang="en-US" sz="2000" dirty="0"/>
              <a:t>variable </a:t>
            </a:r>
            <a:r>
              <a:rPr lang="en-US" sz="2000" dirty="0" smtClean="0"/>
              <a:t>adjustment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altLang="zh-CN" sz="2000" dirty="0" smtClean="0">
                <a:ea typeface="宋体" charset="-122"/>
              </a:rPr>
              <a:t>Regression substitution</a:t>
            </a:r>
            <a:r>
              <a:rPr lang="en-US" sz="2000" dirty="0"/>
              <a:t> </a:t>
            </a:r>
          </a:p>
          <a:p>
            <a:pPr lvl="2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/>
              <a:t>Maximum </a:t>
            </a:r>
            <a:r>
              <a:rPr lang="en-US" sz="2000" dirty="0"/>
              <a:t>Likelihood </a:t>
            </a:r>
            <a:r>
              <a:rPr lang="en-US" sz="2000" dirty="0" smtClean="0"/>
              <a:t>Estimation</a:t>
            </a:r>
            <a:endParaRPr lang="en-GB" sz="2000" dirty="0" smtClean="0">
              <a:ea typeface="宋体" charset="-122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b="1" dirty="0" smtClean="0"/>
              <a:t>Advanced approaches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zh-CN" sz="2000" dirty="0" smtClean="0"/>
              <a:t>Maximum </a:t>
            </a:r>
            <a:r>
              <a:rPr lang="en-US" altLang="zh-CN" sz="2000" dirty="0"/>
              <a:t>Likelihood method (</a:t>
            </a:r>
            <a:r>
              <a:rPr lang="en-US" altLang="zh-CN" sz="2000" dirty="0" smtClean="0"/>
              <a:t>ML)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zh-CN" sz="2000" dirty="0" smtClean="0"/>
              <a:t>Weighing </a:t>
            </a:r>
            <a:r>
              <a:rPr lang="en-US" altLang="zh-CN" sz="2000" dirty="0"/>
              <a:t>method (</a:t>
            </a:r>
            <a:r>
              <a:rPr lang="en-US" altLang="zh-CN" sz="2000" dirty="0" smtClean="0"/>
              <a:t>IPW)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zh-CN" sz="2000" dirty="0" smtClean="0"/>
              <a:t>Multiple </a:t>
            </a:r>
            <a:r>
              <a:rPr lang="en-US" altLang="zh-CN" sz="2000" dirty="0"/>
              <a:t>imputation method (MI)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080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42047" y="914400"/>
            <a:ext cx="865094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***************************************************************;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"Univariate Analysis with missing data imputed as median"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***************************************************************;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%macro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impute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proc univariate data=cohort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noprint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G1--G61;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output out=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g_medians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median=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%do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%to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61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median_g&amp;i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%end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proc print data=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g_medians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 run;</a:t>
            </a: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data cohort;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merge cohort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g_medians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%do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j=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%to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61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	if impute=</a:t>
            </a:r>
            <a:r>
              <a:rPr lang="en-US" sz="16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then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g&amp;j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median_g&amp;j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%end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proc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freq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data=cohort; table impute; run;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%mend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US" sz="16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impute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14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0556"/>
          <a:stretch/>
        </p:blipFill>
        <p:spPr>
          <a:xfrm>
            <a:off x="1" y="685798"/>
            <a:ext cx="9143999" cy="61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813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Multiple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7362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Regression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7627" y="828397"/>
            <a:ext cx="8416067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cs typeface="Times New Roman" panose="02020603050405020304" pitchFamily="18" charset="0"/>
              </a:rPr>
              <a:t>Extension of simple linear regression (one dependent and one independent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variable)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Examine linear </a:t>
            </a:r>
            <a:r>
              <a:rPr lang="en-US" altLang="en-US" sz="2400" b="1" dirty="0"/>
              <a:t>relationship between </a:t>
            </a:r>
            <a:r>
              <a:rPr lang="en-US" altLang="en-US" sz="2400" b="1" dirty="0" smtClean="0"/>
              <a:t>dependent and two </a:t>
            </a:r>
            <a:r>
              <a:rPr lang="en-US" altLang="en-US" sz="2400" b="1" dirty="0"/>
              <a:t>or more independent </a:t>
            </a:r>
            <a:r>
              <a:rPr lang="en-US" altLang="en-US" sz="2400" b="1" dirty="0" smtClean="0"/>
              <a:t>variables</a:t>
            </a:r>
          </a:p>
          <a:p>
            <a:pPr marL="800100" lvl="1" indent="-342900" eaLnBrk="0" hangingPunct="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>
                <a:cs typeface="Times New Roman" panose="02020603050405020304" pitchFamily="18" charset="0"/>
              </a:rPr>
              <a:t>Estimate impact </a:t>
            </a:r>
            <a:r>
              <a:rPr lang="en-US" altLang="en-US" sz="2400" dirty="0">
                <a:cs typeface="Times New Roman" panose="02020603050405020304" pitchFamily="18" charset="0"/>
              </a:rPr>
              <a:t>of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relationship </a:t>
            </a:r>
            <a:r>
              <a:rPr lang="en-US" altLang="en-US" sz="2400" dirty="0">
                <a:cs typeface="Times New Roman" panose="02020603050405020304" pitchFamily="18" charset="0"/>
              </a:rPr>
              <a:t>of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independent variables (X’s) </a:t>
            </a:r>
            <a:r>
              <a:rPr lang="en-US" altLang="en-US" sz="2400" dirty="0">
                <a:cs typeface="Times New Roman" panose="02020603050405020304" pitchFamily="18" charset="0"/>
              </a:rPr>
              <a:t>collectively and individually on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dependent variable (Y). </a:t>
            </a:r>
          </a:p>
          <a:p>
            <a:pPr marL="800100" lvl="1" indent="-342900" eaLnBrk="0" hangingPunct="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GB" sz="2400" dirty="0"/>
              <a:t>Effect of other variables is removed (controlled for) when assessing relationships</a:t>
            </a:r>
          </a:p>
          <a:p>
            <a:pPr marL="342900" indent="-342900" eaLnBrk="0" hangingPunct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If set up properly, can </a:t>
            </a:r>
            <a:r>
              <a:rPr lang="en-US" altLang="en-US" sz="2400" b="1" dirty="0">
                <a:cs typeface="Times New Roman" panose="02020603050405020304" pitchFamily="18" charset="0"/>
              </a:rPr>
              <a:t>be used to analyze data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from:</a:t>
            </a:r>
          </a:p>
          <a:p>
            <a:pPr marL="800100" lvl="1" indent="-342900" eaLnBrk="0" hangingPunct="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>
                <a:cs typeface="Times New Roman" panose="02020603050405020304" pitchFamily="18" charset="0"/>
              </a:rPr>
              <a:t>O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ne-way ANOVA </a:t>
            </a:r>
          </a:p>
          <a:p>
            <a:pPr marL="800100" lvl="1" indent="-342900" eaLnBrk="0" hangingPunct="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>
                <a:cs typeface="Times New Roman" panose="02020603050405020304" pitchFamily="18" charset="0"/>
              </a:rPr>
              <a:t>Randomized block</a:t>
            </a:r>
          </a:p>
          <a:p>
            <a:pPr marL="800100" lvl="1" indent="-342900" eaLnBrk="0" hangingPunct="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actorial designs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36155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Regression Model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14336" y="996296"/>
            <a:ext cx="8315325" cy="1431925"/>
            <a:chOff x="609600" y="3551238"/>
            <a:chExt cx="8315325" cy="1431925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H="1">
              <a:off x="2971800" y="3886200"/>
              <a:ext cx="1066800" cy="38100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4495800" y="3886200"/>
              <a:ext cx="0" cy="38100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5257800" y="3886200"/>
              <a:ext cx="1665288" cy="427038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9" name="Object 9"/>
            <p:cNvGraphicFramePr>
              <a:graphicFrameLocks noChangeAspect="1"/>
            </p:cNvGraphicFramePr>
            <p:nvPr>
              <p:extLst/>
            </p:nvPr>
          </p:nvGraphicFramePr>
          <p:xfrm>
            <a:off x="609600" y="4191000"/>
            <a:ext cx="8315325" cy="792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71" name="Equation" r:id="rId4" imgW="2400120" imgH="228600" progId="Equation.3">
                    <p:embed/>
                  </p:oleObj>
                </mc:Choice>
                <mc:Fallback>
                  <p:oleObj name="Equation" r:id="rId4" imgW="2400120" imgH="228600" progId="Equation.3">
                    <p:embed/>
                    <p:pic>
                      <p:nvPicPr>
                        <p:cNvPr id="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4191000"/>
                          <a:ext cx="8315325" cy="792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1371600" y="3581400"/>
              <a:ext cx="1219200" cy="3333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1600"/>
                <a:t>Y-intercept</a:t>
              </a: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3951288" y="3551238"/>
              <a:ext cx="1817687" cy="3333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1600" dirty="0"/>
                <a:t>Population slopes</a:t>
              </a: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380288" y="3551238"/>
              <a:ext cx="1535112" cy="3333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1600"/>
                <a:t>Random Error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14336" y="2733021"/>
            <a:ext cx="84338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One </a:t>
            </a:r>
            <a:r>
              <a:rPr lang="en-US" altLang="en-US" sz="2400" b="1" dirty="0">
                <a:cs typeface="Times New Roman" panose="02020603050405020304" pitchFamily="18" charset="0"/>
              </a:rPr>
              <a:t>dependent variable and k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cs typeface="Times New Roman" panose="02020603050405020304" pitchFamily="18" charset="0"/>
              </a:rPr>
              <a:t>independent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variables</a:t>
            </a:r>
            <a:r>
              <a:rPr lang="en-US" altLang="en-US" sz="2400" b="1" dirty="0" smtClean="0"/>
              <a:t> </a:t>
            </a:r>
            <a:endParaRPr lang="en-US" altLang="en-US" sz="2400" b="1" dirty="0"/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GB" sz="2400" dirty="0"/>
              <a:t>Each new variable is new term in model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400" b="1" dirty="0"/>
              <a:t>I</a:t>
            </a:r>
            <a:r>
              <a:rPr lang="en-GB" sz="2400" b="1" dirty="0" smtClean="0"/>
              <a:t>ndependent variables can be categorical or continuous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GB" sz="2400" dirty="0" smtClean="0"/>
              <a:t>Categorical </a:t>
            </a:r>
            <a:r>
              <a:rPr lang="en-GB" sz="2400" dirty="0"/>
              <a:t>variables need to be coded as binary dummy variables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Partial regression coefficients</a:t>
            </a:r>
            <a:r>
              <a:rPr lang="en-US" altLang="en-US" sz="2400" b="1" dirty="0"/>
              <a:t>: </a:t>
            </a:r>
            <a:r>
              <a:rPr lang="en-US" altLang="en-US" sz="2400" b="1" i="1" dirty="0" smtClean="0"/>
              <a:t>β</a:t>
            </a:r>
            <a:r>
              <a:rPr lang="en-US" altLang="en-US" sz="2400" b="1" baseline="-25000" dirty="0" err="1" smtClean="0"/>
              <a:t>i</a:t>
            </a:r>
            <a:r>
              <a:rPr lang="en-US" altLang="en-US" sz="2400" b="1" dirty="0" smtClean="0"/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 effect (on the mean response) of </a:t>
            </a:r>
            <a:r>
              <a:rPr lang="en-US" altLang="en-US" sz="2400" b="1" dirty="0" smtClean="0">
                <a:sym typeface="Symbol" panose="05050102010706020507" pitchFamily="18" charset="2"/>
              </a:rPr>
              <a:t>increasing </a:t>
            </a:r>
            <a:r>
              <a:rPr lang="en-US" altLang="en-US" sz="2400" b="1" i="1" dirty="0" err="1">
                <a:sym typeface="Symbol" panose="05050102010706020507" pitchFamily="18" charset="2"/>
              </a:rPr>
              <a:t>i</a:t>
            </a:r>
            <a:r>
              <a:rPr lang="en-US" altLang="en-US" sz="2400" b="1" baseline="30000" dirty="0" err="1">
                <a:sym typeface="Symbol" panose="05050102010706020507" pitchFamily="18" charset="2"/>
              </a:rPr>
              <a:t>th</a:t>
            </a:r>
            <a:r>
              <a:rPr lang="en-US" altLang="en-US" sz="2400" b="1" dirty="0">
                <a:sym typeface="Symbol" panose="05050102010706020507" pitchFamily="18" charset="2"/>
              </a:rPr>
              <a:t> predictor variable by 1 unit, holding all other predictors </a:t>
            </a:r>
            <a:r>
              <a:rPr lang="en-US" altLang="en-US" sz="2400" b="1" dirty="0" smtClean="0">
                <a:sym typeface="Symbol" panose="05050102010706020507" pitchFamily="18" charset="2"/>
              </a:rPr>
              <a:t>constant</a:t>
            </a:r>
            <a:endParaRPr lang="en-US" altLang="en-US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20621008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Regression Equation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5489" y="3299595"/>
            <a:ext cx="819302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cap="all" dirty="0" err="1" smtClean="0">
                <a:cs typeface="Times New Roman" panose="02020603050405020304" pitchFamily="18" charset="0"/>
              </a:rPr>
              <a:t>ŷ</a:t>
            </a:r>
            <a:r>
              <a:rPr lang="en-US" altLang="en-US" sz="2400" b="1" i="1" baseline="-30000" dirty="0" err="1">
                <a:cs typeface="Times New Roman" panose="02020603050405020304" pitchFamily="18" charset="0"/>
              </a:rPr>
              <a:t>i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cs typeface="Times New Roman" panose="02020603050405020304" pitchFamily="18" charset="0"/>
              </a:rPr>
              <a:t>represents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regression </a:t>
            </a:r>
            <a:r>
              <a:rPr lang="en-US" altLang="en-US" sz="2400" b="1" dirty="0">
                <a:cs typeface="Times New Roman" panose="02020603050405020304" pitchFamily="18" charset="0"/>
              </a:rPr>
              <a:t>estimate of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dependent </a:t>
            </a:r>
            <a:r>
              <a:rPr lang="en-US" altLang="en-US" sz="2400" b="1" dirty="0">
                <a:cs typeface="Times New Roman" panose="02020603050405020304" pitchFamily="18" charset="0"/>
              </a:rPr>
              <a:t>variable for </a:t>
            </a:r>
            <a:r>
              <a:rPr lang="en-US" altLang="en-US" sz="2400" b="1" i="1" dirty="0" err="1">
                <a:cs typeface="Times New Roman" panose="02020603050405020304" pitchFamily="18" charset="0"/>
              </a:rPr>
              <a:t>i</a:t>
            </a:r>
            <a:r>
              <a:rPr lang="en-US" altLang="en-US" sz="2400" b="1" dirty="0" err="1" smtClean="0">
                <a:cs typeface="Times New Roman" panose="02020603050405020304" pitchFamily="18" charset="0"/>
              </a:rPr>
              <a:t>th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cs typeface="Times New Roman" panose="02020603050405020304" pitchFamily="18" charset="0"/>
              </a:rPr>
              <a:t>member of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sample </a:t>
            </a:r>
            <a:r>
              <a:rPr lang="en-US" altLang="en-US" sz="2400" b="1" dirty="0">
                <a:cs typeface="Times New Roman" panose="02020603050405020304" pitchFamily="18" charset="0"/>
              </a:rPr>
              <a:t>and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b’s </a:t>
            </a:r>
            <a:r>
              <a:rPr lang="en-US" altLang="en-US" sz="2400" b="1" dirty="0">
                <a:cs typeface="Times New Roman" panose="02020603050405020304" pitchFamily="18" charset="0"/>
              </a:rPr>
              <a:t>are estimates of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β’s (coefficients).</a:t>
            </a:r>
            <a:endParaRPr lang="en-US" altLang="en-US" sz="2400" b="1" dirty="0">
              <a:cs typeface="Times New Roman" panose="02020603050405020304" pitchFamily="18" charset="0"/>
            </a:endParaRPr>
          </a:p>
          <a:p>
            <a:pPr marL="342900" indent="-34290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Coefficients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multiple </a:t>
            </a:r>
            <a:r>
              <a:rPr lang="en-US" altLang="en-US" sz="2400" b="1" dirty="0"/>
              <a:t>regression model are estimated using sample </a:t>
            </a:r>
            <a:r>
              <a:rPr lang="en-US" altLang="en-US" sz="2400" b="1" dirty="0" smtClean="0"/>
              <a:t>data.</a:t>
            </a:r>
            <a:endParaRPr lang="en-US" alt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36448" y="987016"/>
            <a:ext cx="7924800" cy="1801812"/>
            <a:chOff x="914400" y="3379788"/>
            <a:chExt cx="7924800" cy="1801812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H="1">
              <a:off x="1371600" y="4065588"/>
              <a:ext cx="152400" cy="38100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H="1">
              <a:off x="3276600" y="3836988"/>
              <a:ext cx="1600200" cy="68580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6324600" y="3836988"/>
              <a:ext cx="1219200" cy="658812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5029200" y="3836988"/>
              <a:ext cx="304800" cy="658812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915988" y="4248150"/>
            <a:ext cx="7923212" cy="933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095" name="Equation" r:id="rId4" imgW="2158920" imgH="253800" progId="Equation.3">
                    <p:embed/>
                  </p:oleObj>
                </mc:Choice>
                <mc:Fallback>
                  <p:oleObj name="Equation" r:id="rId4" imgW="2158920" imgH="253800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5988" y="4248150"/>
                          <a:ext cx="7923212" cy="933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H="1">
              <a:off x="2209800" y="3913188"/>
              <a:ext cx="685800" cy="60960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914400" y="3379788"/>
              <a:ext cx="1447800" cy="7000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1600" dirty="0"/>
                <a:t>Estimated </a:t>
              </a:r>
            </a:p>
            <a:p>
              <a:pPr algn="l" eaLnBrk="0" hangingPunct="0">
                <a:lnSpc>
                  <a:spcPct val="20000"/>
                </a:lnSpc>
                <a:spcBef>
                  <a:spcPct val="50000"/>
                </a:spcBef>
              </a:pPr>
              <a:r>
                <a:rPr lang="en-US" altLang="en-US" sz="1600" dirty="0"/>
                <a:t>(or predicted) </a:t>
              </a:r>
            </a:p>
            <a:p>
              <a:pPr algn="l" eaLnBrk="0" hangingPunct="0">
                <a:lnSpc>
                  <a:spcPct val="30000"/>
                </a:lnSpc>
                <a:spcBef>
                  <a:spcPct val="50000"/>
                </a:spcBef>
              </a:pPr>
              <a:r>
                <a:rPr lang="en-US" altLang="en-US" sz="1600" dirty="0"/>
                <a:t>value of Y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572000" y="3532188"/>
              <a:ext cx="2743200" cy="3333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1600" dirty="0"/>
                <a:t>Estimated slope coefficients</a:t>
              </a: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2743200" y="3455988"/>
              <a:ext cx="1143000" cy="5048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1600" dirty="0"/>
                <a:t>Estimated</a:t>
              </a:r>
            </a:p>
            <a:p>
              <a:pPr algn="l" eaLnBrk="0" hangingPunct="0">
                <a:lnSpc>
                  <a:spcPct val="20000"/>
                </a:lnSpc>
                <a:spcBef>
                  <a:spcPct val="50000"/>
                </a:spcBef>
              </a:pPr>
              <a:r>
                <a:rPr lang="en-US" altLang="en-US" sz="1600" dirty="0"/>
                <a:t>intercept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853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 Model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9817" y="2202724"/>
            <a:ext cx="8512175" cy="4476750"/>
            <a:chOff x="152400" y="1924050"/>
            <a:chExt cx="8512175" cy="4476750"/>
          </a:xfrm>
        </p:grpSpPr>
        <p:sp>
          <p:nvSpPr>
            <p:cNvPr id="4" name="Line 2"/>
            <p:cNvSpPr>
              <a:spLocks noChangeShapeType="1"/>
            </p:cNvSpPr>
            <p:nvPr/>
          </p:nvSpPr>
          <p:spPr bwMode="auto">
            <a:xfrm flipH="1" flipV="1">
              <a:off x="2286000" y="4267200"/>
              <a:ext cx="1752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H="1" flipV="1">
              <a:off x="2286000" y="2971800"/>
              <a:ext cx="1752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H="1">
              <a:off x="4021138" y="3094038"/>
              <a:ext cx="6350" cy="27924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2122488" y="2990850"/>
              <a:ext cx="6470650" cy="1830388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011738" y="4743450"/>
              <a:ext cx="454025" cy="454025"/>
            </a:xfrm>
            <a:custGeom>
              <a:avLst/>
              <a:gdLst>
                <a:gd name="T0" fmla="*/ 0 w 286"/>
                <a:gd name="T1" fmla="*/ 145 h 286"/>
                <a:gd name="T2" fmla="*/ 7 w 286"/>
                <a:gd name="T3" fmla="*/ 99 h 286"/>
                <a:gd name="T4" fmla="*/ 26 w 286"/>
                <a:gd name="T5" fmla="*/ 61 h 286"/>
                <a:gd name="T6" fmla="*/ 61 w 286"/>
                <a:gd name="T7" fmla="*/ 30 h 286"/>
                <a:gd name="T8" fmla="*/ 99 w 286"/>
                <a:gd name="T9" fmla="*/ 8 h 286"/>
                <a:gd name="T10" fmla="*/ 144 w 286"/>
                <a:gd name="T11" fmla="*/ 0 h 286"/>
                <a:gd name="T12" fmla="*/ 186 w 286"/>
                <a:gd name="T13" fmla="*/ 8 h 286"/>
                <a:gd name="T14" fmla="*/ 228 w 286"/>
                <a:gd name="T15" fmla="*/ 30 h 286"/>
                <a:gd name="T16" fmla="*/ 259 w 286"/>
                <a:gd name="T17" fmla="*/ 61 h 286"/>
                <a:gd name="T18" fmla="*/ 278 w 286"/>
                <a:gd name="T19" fmla="*/ 99 h 286"/>
                <a:gd name="T20" fmla="*/ 285 w 286"/>
                <a:gd name="T21" fmla="*/ 145 h 286"/>
                <a:gd name="T22" fmla="*/ 278 w 286"/>
                <a:gd name="T23" fmla="*/ 190 h 286"/>
                <a:gd name="T24" fmla="*/ 259 w 286"/>
                <a:gd name="T25" fmla="*/ 228 h 286"/>
                <a:gd name="T26" fmla="*/ 228 w 286"/>
                <a:gd name="T27" fmla="*/ 259 h 286"/>
                <a:gd name="T28" fmla="*/ 186 w 286"/>
                <a:gd name="T29" fmla="*/ 281 h 286"/>
                <a:gd name="T30" fmla="*/ 144 w 286"/>
                <a:gd name="T31" fmla="*/ 285 h 286"/>
                <a:gd name="T32" fmla="*/ 99 w 286"/>
                <a:gd name="T33" fmla="*/ 281 h 286"/>
                <a:gd name="T34" fmla="*/ 61 w 286"/>
                <a:gd name="T35" fmla="*/ 259 h 286"/>
                <a:gd name="T36" fmla="*/ 26 w 286"/>
                <a:gd name="T37" fmla="*/ 228 h 286"/>
                <a:gd name="T38" fmla="*/ 7 w 286"/>
                <a:gd name="T39" fmla="*/ 190 h 286"/>
                <a:gd name="T40" fmla="*/ 0 w 286"/>
                <a:gd name="T41" fmla="*/ 145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6" h="286">
                  <a:moveTo>
                    <a:pt x="0" y="145"/>
                  </a:moveTo>
                  <a:lnTo>
                    <a:pt x="7" y="99"/>
                  </a:lnTo>
                  <a:lnTo>
                    <a:pt x="26" y="61"/>
                  </a:lnTo>
                  <a:lnTo>
                    <a:pt x="61" y="30"/>
                  </a:lnTo>
                  <a:lnTo>
                    <a:pt x="99" y="8"/>
                  </a:lnTo>
                  <a:lnTo>
                    <a:pt x="144" y="0"/>
                  </a:lnTo>
                  <a:lnTo>
                    <a:pt x="186" y="8"/>
                  </a:lnTo>
                  <a:lnTo>
                    <a:pt x="228" y="30"/>
                  </a:lnTo>
                  <a:lnTo>
                    <a:pt x="259" y="61"/>
                  </a:lnTo>
                  <a:lnTo>
                    <a:pt x="278" y="99"/>
                  </a:lnTo>
                  <a:lnTo>
                    <a:pt x="285" y="145"/>
                  </a:lnTo>
                  <a:lnTo>
                    <a:pt x="278" y="190"/>
                  </a:lnTo>
                  <a:lnTo>
                    <a:pt x="259" y="228"/>
                  </a:lnTo>
                  <a:lnTo>
                    <a:pt x="228" y="259"/>
                  </a:lnTo>
                  <a:lnTo>
                    <a:pt x="186" y="281"/>
                  </a:lnTo>
                  <a:lnTo>
                    <a:pt x="144" y="285"/>
                  </a:lnTo>
                  <a:lnTo>
                    <a:pt x="99" y="281"/>
                  </a:lnTo>
                  <a:lnTo>
                    <a:pt x="61" y="259"/>
                  </a:lnTo>
                  <a:lnTo>
                    <a:pt x="26" y="228"/>
                  </a:lnTo>
                  <a:lnTo>
                    <a:pt x="7" y="190"/>
                  </a:lnTo>
                  <a:lnTo>
                    <a:pt x="0" y="145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4897438" y="5337175"/>
              <a:ext cx="184150" cy="92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4953000" y="3962400"/>
              <a:ext cx="2438400" cy="819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/>
              <a:r>
                <a:rPr lang="en-US" altLang="en-US"/>
                <a:t>Random Error for this X</a:t>
              </a:r>
              <a:r>
                <a:rPr lang="en-US" altLang="en-US" baseline="-25000"/>
                <a:t>i</a:t>
              </a:r>
              <a:r>
                <a:rPr lang="en-US" altLang="en-US"/>
                <a:t> value</a:t>
              </a:r>
              <a:endParaRPr lang="en-US" altLang="en-US" baseline="-25000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1811338" y="1924050"/>
              <a:ext cx="452437" cy="576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en-US" sz="3200"/>
                <a:t>Y</a:t>
              </a: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8212138" y="5824538"/>
              <a:ext cx="452437" cy="576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en-US" sz="3200"/>
                <a:t>X</a:t>
              </a: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754938" y="2686050"/>
              <a:ext cx="455612" cy="454025"/>
            </a:xfrm>
            <a:custGeom>
              <a:avLst/>
              <a:gdLst>
                <a:gd name="T0" fmla="*/ 0 w 287"/>
                <a:gd name="T1" fmla="*/ 141 h 286"/>
                <a:gd name="T2" fmla="*/ 8 w 287"/>
                <a:gd name="T3" fmla="*/ 99 h 286"/>
                <a:gd name="T4" fmla="*/ 26 w 287"/>
                <a:gd name="T5" fmla="*/ 57 h 286"/>
                <a:gd name="T6" fmla="*/ 57 w 287"/>
                <a:gd name="T7" fmla="*/ 26 h 286"/>
                <a:gd name="T8" fmla="*/ 99 w 287"/>
                <a:gd name="T9" fmla="*/ 8 h 286"/>
                <a:gd name="T10" fmla="*/ 141 w 287"/>
                <a:gd name="T11" fmla="*/ 0 h 286"/>
                <a:gd name="T12" fmla="*/ 187 w 287"/>
                <a:gd name="T13" fmla="*/ 8 h 286"/>
                <a:gd name="T14" fmla="*/ 224 w 287"/>
                <a:gd name="T15" fmla="*/ 26 h 286"/>
                <a:gd name="T16" fmla="*/ 259 w 287"/>
                <a:gd name="T17" fmla="*/ 57 h 286"/>
                <a:gd name="T18" fmla="*/ 278 w 287"/>
                <a:gd name="T19" fmla="*/ 99 h 286"/>
                <a:gd name="T20" fmla="*/ 286 w 287"/>
                <a:gd name="T21" fmla="*/ 141 h 286"/>
                <a:gd name="T22" fmla="*/ 278 w 287"/>
                <a:gd name="T23" fmla="*/ 186 h 286"/>
                <a:gd name="T24" fmla="*/ 259 w 287"/>
                <a:gd name="T25" fmla="*/ 224 h 286"/>
                <a:gd name="T26" fmla="*/ 224 w 287"/>
                <a:gd name="T27" fmla="*/ 259 h 286"/>
                <a:gd name="T28" fmla="*/ 187 w 287"/>
                <a:gd name="T29" fmla="*/ 278 h 286"/>
                <a:gd name="T30" fmla="*/ 141 w 287"/>
                <a:gd name="T31" fmla="*/ 285 h 286"/>
                <a:gd name="T32" fmla="*/ 99 w 287"/>
                <a:gd name="T33" fmla="*/ 278 h 286"/>
                <a:gd name="T34" fmla="*/ 57 w 287"/>
                <a:gd name="T35" fmla="*/ 259 h 286"/>
                <a:gd name="T36" fmla="*/ 26 w 287"/>
                <a:gd name="T37" fmla="*/ 224 h 286"/>
                <a:gd name="T38" fmla="*/ 8 w 287"/>
                <a:gd name="T39" fmla="*/ 186 h 286"/>
                <a:gd name="T40" fmla="*/ 0 w 287"/>
                <a:gd name="T41" fmla="*/ 14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86">
                  <a:moveTo>
                    <a:pt x="0" y="141"/>
                  </a:moveTo>
                  <a:lnTo>
                    <a:pt x="8" y="99"/>
                  </a:lnTo>
                  <a:lnTo>
                    <a:pt x="26" y="57"/>
                  </a:lnTo>
                  <a:lnTo>
                    <a:pt x="57" y="26"/>
                  </a:lnTo>
                  <a:lnTo>
                    <a:pt x="99" y="8"/>
                  </a:lnTo>
                  <a:lnTo>
                    <a:pt x="141" y="0"/>
                  </a:lnTo>
                  <a:lnTo>
                    <a:pt x="187" y="8"/>
                  </a:lnTo>
                  <a:lnTo>
                    <a:pt x="224" y="26"/>
                  </a:lnTo>
                  <a:lnTo>
                    <a:pt x="259" y="57"/>
                  </a:lnTo>
                  <a:lnTo>
                    <a:pt x="278" y="99"/>
                  </a:lnTo>
                  <a:lnTo>
                    <a:pt x="286" y="141"/>
                  </a:lnTo>
                  <a:lnTo>
                    <a:pt x="278" y="186"/>
                  </a:lnTo>
                  <a:lnTo>
                    <a:pt x="259" y="224"/>
                  </a:lnTo>
                  <a:lnTo>
                    <a:pt x="224" y="259"/>
                  </a:lnTo>
                  <a:lnTo>
                    <a:pt x="187" y="278"/>
                  </a:lnTo>
                  <a:lnTo>
                    <a:pt x="141" y="285"/>
                  </a:lnTo>
                  <a:lnTo>
                    <a:pt x="99" y="278"/>
                  </a:lnTo>
                  <a:lnTo>
                    <a:pt x="57" y="259"/>
                  </a:lnTo>
                  <a:lnTo>
                    <a:pt x="26" y="224"/>
                  </a:lnTo>
                  <a:lnTo>
                    <a:pt x="8" y="186"/>
                  </a:lnTo>
                  <a:lnTo>
                    <a:pt x="0" y="141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2501900" y="4673600"/>
              <a:ext cx="455613" cy="455613"/>
            </a:xfrm>
            <a:custGeom>
              <a:avLst/>
              <a:gdLst>
                <a:gd name="T0" fmla="*/ 0 w 287"/>
                <a:gd name="T1" fmla="*/ 145 h 287"/>
                <a:gd name="T2" fmla="*/ 8 w 287"/>
                <a:gd name="T3" fmla="*/ 99 h 287"/>
                <a:gd name="T4" fmla="*/ 27 w 287"/>
                <a:gd name="T5" fmla="*/ 62 h 287"/>
                <a:gd name="T6" fmla="*/ 58 w 287"/>
                <a:gd name="T7" fmla="*/ 27 h 287"/>
                <a:gd name="T8" fmla="*/ 99 w 287"/>
                <a:gd name="T9" fmla="*/ 8 h 287"/>
                <a:gd name="T10" fmla="*/ 141 w 287"/>
                <a:gd name="T11" fmla="*/ 0 h 287"/>
                <a:gd name="T12" fmla="*/ 187 w 287"/>
                <a:gd name="T13" fmla="*/ 8 h 287"/>
                <a:gd name="T14" fmla="*/ 225 w 287"/>
                <a:gd name="T15" fmla="*/ 27 h 287"/>
                <a:gd name="T16" fmla="*/ 260 w 287"/>
                <a:gd name="T17" fmla="*/ 62 h 287"/>
                <a:gd name="T18" fmla="*/ 278 w 287"/>
                <a:gd name="T19" fmla="*/ 99 h 287"/>
                <a:gd name="T20" fmla="*/ 286 w 287"/>
                <a:gd name="T21" fmla="*/ 145 h 287"/>
                <a:gd name="T22" fmla="*/ 278 w 287"/>
                <a:gd name="T23" fmla="*/ 187 h 287"/>
                <a:gd name="T24" fmla="*/ 260 w 287"/>
                <a:gd name="T25" fmla="*/ 228 h 287"/>
                <a:gd name="T26" fmla="*/ 225 w 287"/>
                <a:gd name="T27" fmla="*/ 260 h 287"/>
                <a:gd name="T28" fmla="*/ 187 w 287"/>
                <a:gd name="T29" fmla="*/ 278 h 287"/>
                <a:gd name="T30" fmla="*/ 141 w 287"/>
                <a:gd name="T31" fmla="*/ 286 h 287"/>
                <a:gd name="T32" fmla="*/ 99 w 287"/>
                <a:gd name="T33" fmla="*/ 278 h 287"/>
                <a:gd name="T34" fmla="*/ 58 w 287"/>
                <a:gd name="T35" fmla="*/ 260 h 287"/>
                <a:gd name="T36" fmla="*/ 27 w 287"/>
                <a:gd name="T37" fmla="*/ 228 h 287"/>
                <a:gd name="T38" fmla="*/ 8 w 287"/>
                <a:gd name="T39" fmla="*/ 187 h 287"/>
                <a:gd name="T40" fmla="*/ 0 w 287"/>
                <a:gd name="T41" fmla="*/ 14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87">
                  <a:moveTo>
                    <a:pt x="0" y="145"/>
                  </a:moveTo>
                  <a:lnTo>
                    <a:pt x="8" y="99"/>
                  </a:lnTo>
                  <a:lnTo>
                    <a:pt x="27" y="62"/>
                  </a:lnTo>
                  <a:lnTo>
                    <a:pt x="58" y="27"/>
                  </a:lnTo>
                  <a:lnTo>
                    <a:pt x="99" y="8"/>
                  </a:lnTo>
                  <a:lnTo>
                    <a:pt x="141" y="0"/>
                  </a:lnTo>
                  <a:lnTo>
                    <a:pt x="187" y="8"/>
                  </a:lnTo>
                  <a:lnTo>
                    <a:pt x="225" y="27"/>
                  </a:lnTo>
                  <a:lnTo>
                    <a:pt x="260" y="62"/>
                  </a:lnTo>
                  <a:lnTo>
                    <a:pt x="278" y="99"/>
                  </a:lnTo>
                  <a:lnTo>
                    <a:pt x="286" y="145"/>
                  </a:lnTo>
                  <a:lnTo>
                    <a:pt x="278" y="187"/>
                  </a:lnTo>
                  <a:lnTo>
                    <a:pt x="260" y="228"/>
                  </a:lnTo>
                  <a:lnTo>
                    <a:pt x="225" y="260"/>
                  </a:lnTo>
                  <a:lnTo>
                    <a:pt x="187" y="278"/>
                  </a:lnTo>
                  <a:lnTo>
                    <a:pt x="141" y="286"/>
                  </a:lnTo>
                  <a:lnTo>
                    <a:pt x="99" y="278"/>
                  </a:lnTo>
                  <a:lnTo>
                    <a:pt x="58" y="260"/>
                  </a:lnTo>
                  <a:lnTo>
                    <a:pt x="27" y="228"/>
                  </a:lnTo>
                  <a:lnTo>
                    <a:pt x="8" y="187"/>
                  </a:lnTo>
                  <a:lnTo>
                    <a:pt x="0" y="145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138488" y="4937125"/>
              <a:ext cx="184150" cy="92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010400" y="3810000"/>
              <a:ext cx="455613" cy="454025"/>
            </a:xfrm>
            <a:custGeom>
              <a:avLst/>
              <a:gdLst>
                <a:gd name="T0" fmla="*/ 0 w 287"/>
                <a:gd name="T1" fmla="*/ 144 h 286"/>
                <a:gd name="T2" fmla="*/ 8 w 287"/>
                <a:gd name="T3" fmla="*/ 99 h 286"/>
                <a:gd name="T4" fmla="*/ 26 w 287"/>
                <a:gd name="T5" fmla="*/ 61 h 286"/>
                <a:gd name="T6" fmla="*/ 58 w 287"/>
                <a:gd name="T7" fmla="*/ 26 h 286"/>
                <a:gd name="T8" fmla="*/ 99 w 287"/>
                <a:gd name="T9" fmla="*/ 7 h 286"/>
                <a:gd name="T10" fmla="*/ 141 w 287"/>
                <a:gd name="T11" fmla="*/ 0 h 286"/>
                <a:gd name="T12" fmla="*/ 187 w 287"/>
                <a:gd name="T13" fmla="*/ 7 h 286"/>
                <a:gd name="T14" fmla="*/ 225 w 287"/>
                <a:gd name="T15" fmla="*/ 26 h 286"/>
                <a:gd name="T16" fmla="*/ 260 w 287"/>
                <a:gd name="T17" fmla="*/ 61 h 286"/>
                <a:gd name="T18" fmla="*/ 278 w 287"/>
                <a:gd name="T19" fmla="*/ 99 h 286"/>
                <a:gd name="T20" fmla="*/ 286 w 287"/>
                <a:gd name="T21" fmla="*/ 144 h 286"/>
                <a:gd name="T22" fmla="*/ 278 w 287"/>
                <a:gd name="T23" fmla="*/ 186 h 286"/>
                <a:gd name="T24" fmla="*/ 260 w 287"/>
                <a:gd name="T25" fmla="*/ 228 h 286"/>
                <a:gd name="T26" fmla="*/ 225 w 287"/>
                <a:gd name="T27" fmla="*/ 259 h 286"/>
                <a:gd name="T28" fmla="*/ 187 w 287"/>
                <a:gd name="T29" fmla="*/ 277 h 286"/>
                <a:gd name="T30" fmla="*/ 141 w 287"/>
                <a:gd name="T31" fmla="*/ 285 h 286"/>
                <a:gd name="T32" fmla="*/ 99 w 287"/>
                <a:gd name="T33" fmla="*/ 277 h 286"/>
                <a:gd name="T34" fmla="*/ 58 w 287"/>
                <a:gd name="T35" fmla="*/ 259 h 286"/>
                <a:gd name="T36" fmla="*/ 26 w 287"/>
                <a:gd name="T37" fmla="*/ 228 h 286"/>
                <a:gd name="T38" fmla="*/ 8 w 287"/>
                <a:gd name="T39" fmla="*/ 186 h 286"/>
                <a:gd name="T40" fmla="*/ 0 w 287"/>
                <a:gd name="T41" fmla="*/ 14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86">
                  <a:moveTo>
                    <a:pt x="0" y="144"/>
                  </a:moveTo>
                  <a:lnTo>
                    <a:pt x="8" y="99"/>
                  </a:lnTo>
                  <a:lnTo>
                    <a:pt x="26" y="61"/>
                  </a:lnTo>
                  <a:lnTo>
                    <a:pt x="58" y="26"/>
                  </a:lnTo>
                  <a:lnTo>
                    <a:pt x="99" y="7"/>
                  </a:lnTo>
                  <a:lnTo>
                    <a:pt x="141" y="0"/>
                  </a:lnTo>
                  <a:lnTo>
                    <a:pt x="187" y="7"/>
                  </a:lnTo>
                  <a:lnTo>
                    <a:pt x="225" y="26"/>
                  </a:lnTo>
                  <a:lnTo>
                    <a:pt x="260" y="61"/>
                  </a:lnTo>
                  <a:lnTo>
                    <a:pt x="278" y="99"/>
                  </a:lnTo>
                  <a:lnTo>
                    <a:pt x="286" y="144"/>
                  </a:lnTo>
                  <a:lnTo>
                    <a:pt x="278" y="186"/>
                  </a:lnTo>
                  <a:lnTo>
                    <a:pt x="260" y="228"/>
                  </a:lnTo>
                  <a:lnTo>
                    <a:pt x="225" y="259"/>
                  </a:lnTo>
                  <a:lnTo>
                    <a:pt x="187" y="277"/>
                  </a:lnTo>
                  <a:lnTo>
                    <a:pt x="141" y="285"/>
                  </a:lnTo>
                  <a:lnTo>
                    <a:pt x="99" y="277"/>
                  </a:lnTo>
                  <a:lnTo>
                    <a:pt x="58" y="259"/>
                  </a:lnTo>
                  <a:lnTo>
                    <a:pt x="26" y="228"/>
                  </a:lnTo>
                  <a:lnTo>
                    <a:pt x="8" y="186"/>
                  </a:lnTo>
                  <a:lnTo>
                    <a:pt x="0" y="144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5545138" y="3143250"/>
              <a:ext cx="455612" cy="454025"/>
            </a:xfrm>
            <a:custGeom>
              <a:avLst/>
              <a:gdLst>
                <a:gd name="T0" fmla="*/ 0 w 287"/>
                <a:gd name="T1" fmla="*/ 140 h 286"/>
                <a:gd name="T2" fmla="*/ 8 w 287"/>
                <a:gd name="T3" fmla="*/ 99 h 286"/>
                <a:gd name="T4" fmla="*/ 26 w 287"/>
                <a:gd name="T5" fmla="*/ 57 h 286"/>
                <a:gd name="T6" fmla="*/ 61 w 287"/>
                <a:gd name="T7" fmla="*/ 26 h 286"/>
                <a:gd name="T8" fmla="*/ 99 w 287"/>
                <a:gd name="T9" fmla="*/ 7 h 286"/>
                <a:gd name="T10" fmla="*/ 145 w 287"/>
                <a:gd name="T11" fmla="*/ 0 h 286"/>
                <a:gd name="T12" fmla="*/ 187 w 287"/>
                <a:gd name="T13" fmla="*/ 7 h 286"/>
                <a:gd name="T14" fmla="*/ 228 w 287"/>
                <a:gd name="T15" fmla="*/ 26 h 286"/>
                <a:gd name="T16" fmla="*/ 259 w 287"/>
                <a:gd name="T17" fmla="*/ 57 h 286"/>
                <a:gd name="T18" fmla="*/ 278 w 287"/>
                <a:gd name="T19" fmla="*/ 99 h 286"/>
                <a:gd name="T20" fmla="*/ 286 w 287"/>
                <a:gd name="T21" fmla="*/ 140 h 286"/>
                <a:gd name="T22" fmla="*/ 278 w 287"/>
                <a:gd name="T23" fmla="*/ 186 h 286"/>
                <a:gd name="T24" fmla="*/ 259 w 287"/>
                <a:gd name="T25" fmla="*/ 224 h 286"/>
                <a:gd name="T26" fmla="*/ 228 w 287"/>
                <a:gd name="T27" fmla="*/ 259 h 286"/>
                <a:gd name="T28" fmla="*/ 187 w 287"/>
                <a:gd name="T29" fmla="*/ 277 h 286"/>
                <a:gd name="T30" fmla="*/ 145 w 287"/>
                <a:gd name="T31" fmla="*/ 285 h 286"/>
                <a:gd name="T32" fmla="*/ 99 w 287"/>
                <a:gd name="T33" fmla="*/ 277 h 286"/>
                <a:gd name="T34" fmla="*/ 61 w 287"/>
                <a:gd name="T35" fmla="*/ 259 h 286"/>
                <a:gd name="T36" fmla="*/ 26 w 287"/>
                <a:gd name="T37" fmla="*/ 224 h 286"/>
                <a:gd name="T38" fmla="*/ 8 w 287"/>
                <a:gd name="T39" fmla="*/ 186 h 286"/>
                <a:gd name="T40" fmla="*/ 0 w 287"/>
                <a:gd name="T41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86">
                  <a:moveTo>
                    <a:pt x="0" y="140"/>
                  </a:moveTo>
                  <a:lnTo>
                    <a:pt x="8" y="99"/>
                  </a:lnTo>
                  <a:lnTo>
                    <a:pt x="26" y="57"/>
                  </a:lnTo>
                  <a:lnTo>
                    <a:pt x="61" y="26"/>
                  </a:lnTo>
                  <a:lnTo>
                    <a:pt x="99" y="7"/>
                  </a:lnTo>
                  <a:lnTo>
                    <a:pt x="145" y="0"/>
                  </a:lnTo>
                  <a:lnTo>
                    <a:pt x="187" y="7"/>
                  </a:lnTo>
                  <a:lnTo>
                    <a:pt x="228" y="26"/>
                  </a:lnTo>
                  <a:lnTo>
                    <a:pt x="259" y="57"/>
                  </a:lnTo>
                  <a:lnTo>
                    <a:pt x="278" y="99"/>
                  </a:lnTo>
                  <a:lnTo>
                    <a:pt x="286" y="140"/>
                  </a:lnTo>
                  <a:lnTo>
                    <a:pt x="278" y="186"/>
                  </a:lnTo>
                  <a:lnTo>
                    <a:pt x="259" y="224"/>
                  </a:lnTo>
                  <a:lnTo>
                    <a:pt x="228" y="259"/>
                  </a:lnTo>
                  <a:lnTo>
                    <a:pt x="187" y="277"/>
                  </a:lnTo>
                  <a:lnTo>
                    <a:pt x="145" y="285"/>
                  </a:lnTo>
                  <a:lnTo>
                    <a:pt x="99" y="277"/>
                  </a:lnTo>
                  <a:lnTo>
                    <a:pt x="61" y="259"/>
                  </a:lnTo>
                  <a:lnTo>
                    <a:pt x="26" y="224"/>
                  </a:lnTo>
                  <a:lnTo>
                    <a:pt x="8" y="186"/>
                  </a:lnTo>
                  <a:lnTo>
                    <a:pt x="0" y="14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2774950" y="4110038"/>
              <a:ext cx="184150" cy="92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935413" y="2994025"/>
              <a:ext cx="184150" cy="92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3935413" y="3054350"/>
              <a:ext cx="184150" cy="9207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4435475" y="3024188"/>
              <a:ext cx="184150" cy="92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2286000" y="2438400"/>
              <a:ext cx="6323013" cy="3452813"/>
            </a:xfrm>
            <a:custGeom>
              <a:avLst/>
              <a:gdLst>
                <a:gd name="T0" fmla="*/ 1 w 3983"/>
                <a:gd name="T1" fmla="*/ 0 h 2175"/>
                <a:gd name="T2" fmla="*/ 0 w 3983"/>
                <a:gd name="T3" fmla="*/ 2175 h 2175"/>
                <a:gd name="T4" fmla="*/ 3983 w 3983"/>
                <a:gd name="T5" fmla="*/ 2175 h 2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83" h="2175">
                  <a:moveTo>
                    <a:pt x="1" y="0"/>
                  </a:moveTo>
                  <a:lnTo>
                    <a:pt x="0" y="2175"/>
                  </a:lnTo>
                  <a:lnTo>
                    <a:pt x="3983" y="2175"/>
                  </a:lnTo>
                </a:path>
              </a:pathLst>
            </a:custGeom>
            <a:noFill/>
            <a:ln w="762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1900238" y="2516188"/>
              <a:ext cx="1587" cy="1587"/>
            </a:xfrm>
            <a:prstGeom prst="line">
              <a:avLst/>
            </a:prstGeom>
            <a:noFill/>
            <a:ln w="762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1900238" y="3076575"/>
              <a:ext cx="1587" cy="1588"/>
            </a:xfrm>
            <a:prstGeom prst="line">
              <a:avLst/>
            </a:prstGeom>
            <a:noFill/>
            <a:ln w="762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1900238" y="3390900"/>
              <a:ext cx="1587" cy="1588"/>
            </a:xfrm>
            <a:prstGeom prst="line">
              <a:avLst/>
            </a:prstGeom>
            <a:noFill/>
            <a:ln w="762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1900238" y="3698875"/>
              <a:ext cx="1587" cy="1588"/>
            </a:xfrm>
            <a:prstGeom prst="line">
              <a:avLst/>
            </a:prstGeom>
            <a:noFill/>
            <a:ln w="762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1900238" y="4014788"/>
              <a:ext cx="1587" cy="1587"/>
            </a:xfrm>
            <a:prstGeom prst="line">
              <a:avLst/>
            </a:prstGeom>
            <a:noFill/>
            <a:ln w="762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1900238" y="4329113"/>
              <a:ext cx="1587" cy="1587"/>
            </a:xfrm>
            <a:prstGeom prst="line">
              <a:avLst/>
            </a:prstGeom>
            <a:noFill/>
            <a:ln w="762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1900238" y="4637088"/>
              <a:ext cx="1587" cy="1587"/>
            </a:xfrm>
            <a:prstGeom prst="line">
              <a:avLst/>
            </a:prstGeom>
            <a:noFill/>
            <a:ln w="762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1900238" y="4951413"/>
              <a:ext cx="1587" cy="1587"/>
            </a:xfrm>
            <a:prstGeom prst="line">
              <a:avLst/>
            </a:prstGeom>
            <a:noFill/>
            <a:ln w="762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1900238" y="5259388"/>
              <a:ext cx="1587" cy="1587"/>
            </a:xfrm>
            <a:prstGeom prst="line">
              <a:avLst/>
            </a:prstGeom>
            <a:noFill/>
            <a:ln w="762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1900238" y="5575300"/>
              <a:ext cx="1587" cy="1588"/>
            </a:xfrm>
            <a:prstGeom prst="line">
              <a:avLst/>
            </a:prstGeom>
            <a:noFill/>
            <a:ln w="76200">
              <a:solidFill>
                <a:srgbClr val="CDCDC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1758950" y="4237038"/>
              <a:ext cx="92075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5324475" y="6164263"/>
              <a:ext cx="184150" cy="92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152400" y="2667000"/>
              <a:ext cx="2057400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/>
                <a:t>Observed Value of Y for X</a:t>
              </a:r>
              <a:r>
                <a:rPr lang="en-US" altLang="en-US" sz="2000" baseline="-25000"/>
                <a:t>i</a:t>
              </a:r>
              <a:endParaRPr lang="en-US" altLang="en-US" b="1" baseline="-25000"/>
            </a:p>
          </p:txBody>
        </p:sp>
        <p:sp>
          <p:nvSpPr>
            <p:cNvPr id="36" name="AutoShape 36"/>
            <p:cNvSpPr>
              <a:spLocks/>
            </p:cNvSpPr>
            <p:nvPr/>
          </p:nvSpPr>
          <p:spPr bwMode="auto">
            <a:xfrm>
              <a:off x="2057400" y="4895850"/>
              <a:ext cx="152400" cy="9144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>
              <a:off x="6705600" y="3505200"/>
              <a:ext cx="1676400" cy="158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8382000" y="3048000"/>
              <a:ext cx="1588" cy="4572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39"/>
            <p:cNvSpPr>
              <a:spLocks/>
            </p:cNvSpPr>
            <p:nvPr/>
          </p:nvSpPr>
          <p:spPr bwMode="auto">
            <a:xfrm flipH="1">
              <a:off x="4097338" y="3219450"/>
              <a:ext cx="152400" cy="990600"/>
            </a:xfrm>
            <a:prstGeom prst="leftBrace">
              <a:avLst>
                <a:gd name="adj1" fmla="val 54167"/>
                <a:gd name="adj2" fmla="val 48958"/>
              </a:avLst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3944938" y="4210050"/>
              <a:ext cx="152400" cy="152400"/>
            </a:xfrm>
            <a:custGeom>
              <a:avLst/>
              <a:gdLst>
                <a:gd name="T0" fmla="*/ 0 w 286"/>
                <a:gd name="T1" fmla="*/ 145 h 286"/>
                <a:gd name="T2" fmla="*/ 7 w 286"/>
                <a:gd name="T3" fmla="*/ 99 h 286"/>
                <a:gd name="T4" fmla="*/ 26 w 286"/>
                <a:gd name="T5" fmla="*/ 61 h 286"/>
                <a:gd name="T6" fmla="*/ 61 w 286"/>
                <a:gd name="T7" fmla="*/ 30 h 286"/>
                <a:gd name="T8" fmla="*/ 99 w 286"/>
                <a:gd name="T9" fmla="*/ 8 h 286"/>
                <a:gd name="T10" fmla="*/ 144 w 286"/>
                <a:gd name="T11" fmla="*/ 0 h 286"/>
                <a:gd name="T12" fmla="*/ 186 w 286"/>
                <a:gd name="T13" fmla="*/ 8 h 286"/>
                <a:gd name="T14" fmla="*/ 228 w 286"/>
                <a:gd name="T15" fmla="*/ 30 h 286"/>
                <a:gd name="T16" fmla="*/ 259 w 286"/>
                <a:gd name="T17" fmla="*/ 61 h 286"/>
                <a:gd name="T18" fmla="*/ 278 w 286"/>
                <a:gd name="T19" fmla="*/ 99 h 286"/>
                <a:gd name="T20" fmla="*/ 285 w 286"/>
                <a:gd name="T21" fmla="*/ 145 h 286"/>
                <a:gd name="T22" fmla="*/ 278 w 286"/>
                <a:gd name="T23" fmla="*/ 190 h 286"/>
                <a:gd name="T24" fmla="*/ 259 w 286"/>
                <a:gd name="T25" fmla="*/ 228 h 286"/>
                <a:gd name="T26" fmla="*/ 228 w 286"/>
                <a:gd name="T27" fmla="*/ 259 h 286"/>
                <a:gd name="T28" fmla="*/ 186 w 286"/>
                <a:gd name="T29" fmla="*/ 281 h 286"/>
                <a:gd name="T30" fmla="*/ 144 w 286"/>
                <a:gd name="T31" fmla="*/ 285 h 286"/>
                <a:gd name="T32" fmla="*/ 99 w 286"/>
                <a:gd name="T33" fmla="*/ 281 h 286"/>
                <a:gd name="T34" fmla="*/ 61 w 286"/>
                <a:gd name="T35" fmla="*/ 259 h 286"/>
                <a:gd name="T36" fmla="*/ 26 w 286"/>
                <a:gd name="T37" fmla="*/ 228 h 286"/>
                <a:gd name="T38" fmla="*/ 7 w 286"/>
                <a:gd name="T39" fmla="*/ 190 h 286"/>
                <a:gd name="T40" fmla="*/ 0 w 286"/>
                <a:gd name="T41" fmla="*/ 145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6" h="286">
                  <a:moveTo>
                    <a:pt x="0" y="145"/>
                  </a:moveTo>
                  <a:lnTo>
                    <a:pt x="7" y="99"/>
                  </a:lnTo>
                  <a:lnTo>
                    <a:pt x="26" y="61"/>
                  </a:lnTo>
                  <a:lnTo>
                    <a:pt x="61" y="30"/>
                  </a:lnTo>
                  <a:lnTo>
                    <a:pt x="99" y="8"/>
                  </a:lnTo>
                  <a:lnTo>
                    <a:pt x="144" y="0"/>
                  </a:lnTo>
                  <a:lnTo>
                    <a:pt x="186" y="8"/>
                  </a:lnTo>
                  <a:lnTo>
                    <a:pt x="228" y="30"/>
                  </a:lnTo>
                  <a:lnTo>
                    <a:pt x="259" y="61"/>
                  </a:lnTo>
                  <a:lnTo>
                    <a:pt x="278" y="99"/>
                  </a:lnTo>
                  <a:lnTo>
                    <a:pt x="285" y="145"/>
                  </a:lnTo>
                  <a:lnTo>
                    <a:pt x="278" y="190"/>
                  </a:lnTo>
                  <a:lnTo>
                    <a:pt x="259" y="228"/>
                  </a:lnTo>
                  <a:lnTo>
                    <a:pt x="228" y="259"/>
                  </a:lnTo>
                  <a:lnTo>
                    <a:pt x="186" y="281"/>
                  </a:lnTo>
                  <a:lnTo>
                    <a:pt x="144" y="285"/>
                  </a:lnTo>
                  <a:lnTo>
                    <a:pt x="99" y="281"/>
                  </a:lnTo>
                  <a:lnTo>
                    <a:pt x="61" y="259"/>
                  </a:lnTo>
                  <a:lnTo>
                    <a:pt x="26" y="228"/>
                  </a:lnTo>
                  <a:lnTo>
                    <a:pt x="7" y="190"/>
                  </a:lnTo>
                  <a:lnTo>
                    <a:pt x="0" y="145"/>
                  </a:lnTo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228600" y="3886200"/>
              <a:ext cx="1981200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/>
                <a:t>Predicted Value of Y for X</a:t>
              </a:r>
              <a:r>
                <a:rPr lang="en-US" altLang="en-US" sz="2000" baseline="-25000"/>
                <a:t>i</a:t>
              </a:r>
              <a:r>
                <a:rPr lang="en-US" altLang="en-US" sz="2000"/>
                <a:t> </a:t>
              </a:r>
            </a:p>
          </p:txBody>
        </p:sp>
        <p:sp>
          <p:nvSpPr>
            <p:cNvPr id="42" name="Text Box 43"/>
            <p:cNvSpPr txBox="1">
              <a:spLocks noChangeArrowheads="1"/>
            </p:cNvSpPr>
            <p:nvPr/>
          </p:nvSpPr>
          <p:spPr bwMode="auto">
            <a:xfrm>
              <a:off x="3810000" y="5867400"/>
              <a:ext cx="431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/>
                <a:t>X</a:t>
              </a:r>
              <a:r>
                <a:rPr lang="en-US" altLang="en-US" baseline="-25000"/>
                <a:t>i</a:t>
              </a: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792538" y="2762250"/>
              <a:ext cx="455612" cy="454025"/>
            </a:xfrm>
            <a:custGeom>
              <a:avLst/>
              <a:gdLst>
                <a:gd name="T0" fmla="*/ 0 w 287"/>
                <a:gd name="T1" fmla="*/ 144 h 286"/>
                <a:gd name="T2" fmla="*/ 8 w 287"/>
                <a:gd name="T3" fmla="*/ 99 h 286"/>
                <a:gd name="T4" fmla="*/ 26 w 287"/>
                <a:gd name="T5" fmla="*/ 61 h 286"/>
                <a:gd name="T6" fmla="*/ 61 w 287"/>
                <a:gd name="T7" fmla="*/ 30 h 286"/>
                <a:gd name="T8" fmla="*/ 99 w 287"/>
                <a:gd name="T9" fmla="*/ 8 h 286"/>
                <a:gd name="T10" fmla="*/ 145 w 287"/>
                <a:gd name="T11" fmla="*/ 0 h 286"/>
                <a:gd name="T12" fmla="*/ 187 w 287"/>
                <a:gd name="T13" fmla="*/ 8 h 286"/>
                <a:gd name="T14" fmla="*/ 228 w 287"/>
                <a:gd name="T15" fmla="*/ 30 h 286"/>
                <a:gd name="T16" fmla="*/ 259 w 287"/>
                <a:gd name="T17" fmla="*/ 61 h 286"/>
                <a:gd name="T18" fmla="*/ 278 w 287"/>
                <a:gd name="T19" fmla="*/ 99 h 286"/>
                <a:gd name="T20" fmla="*/ 286 w 287"/>
                <a:gd name="T21" fmla="*/ 144 h 286"/>
                <a:gd name="T22" fmla="*/ 278 w 287"/>
                <a:gd name="T23" fmla="*/ 190 h 286"/>
                <a:gd name="T24" fmla="*/ 259 w 287"/>
                <a:gd name="T25" fmla="*/ 228 h 286"/>
                <a:gd name="T26" fmla="*/ 228 w 287"/>
                <a:gd name="T27" fmla="*/ 259 h 286"/>
                <a:gd name="T28" fmla="*/ 187 w 287"/>
                <a:gd name="T29" fmla="*/ 281 h 286"/>
                <a:gd name="T30" fmla="*/ 145 w 287"/>
                <a:gd name="T31" fmla="*/ 285 h 286"/>
                <a:gd name="T32" fmla="*/ 99 w 287"/>
                <a:gd name="T33" fmla="*/ 281 h 286"/>
                <a:gd name="T34" fmla="*/ 61 w 287"/>
                <a:gd name="T35" fmla="*/ 259 h 286"/>
                <a:gd name="T36" fmla="*/ 26 w 287"/>
                <a:gd name="T37" fmla="*/ 228 h 286"/>
                <a:gd name="T38" fmla="*/ 8 w 287"/>
                <a:gd name="T39" fmla="*/ 190 h 286"/>
                <a:gd name="T40" fmla="*/ 0 w 287"/>
                <a:gd name="T41" fmla="*/ 14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86">
                  <a:moveTo>
                    <a:pt x="0" y="144"/>
                  </a:moveTo>
                  <a:lnTo>
                    <a:pt x="8" y="99"/>
                  </a:lnTo>
                  <a:lnTo>
                    <a:pt x="26" y="61"/>
                  </a:lnTo>
                  <a:lnTo>
                    <a:pt x="61" y="30"/>
                  </a:lnTo>
                  <a:lnTo>
                    <a:pt x="99" y="8"/>
                  </a:lnTo>
                  <a:lnTo>
                    <a:pt x="145" y="0"/>
                  </a:lnTo>
                  <a:lnTo>
                    <a:pt x="187" y="8"/>
                  </a:lnTo>
                  <a:lnTo>
                    <a:pt x="228" y="30"/>
                  </a:lnTo>
                  <a:lnTo>
                    <a:pt x="259" y="61"/>
                  </a:lnTo>
                  <a:lnTo>
                    <a:pt x="278" y="99"/>
                  </a:lnTo>
                  <a:lnTo>
                    <a:pt x="286" y="144"/>
                  </a:lnTo>
                  <a:lnTo>
                    <a:pt x="278" y="190"/>
                  </a:lnTo>
                  <a:lnTo>
                    <a:pt x="259" y="228"/>
                  </a:lnTo>
                  <a:lnTo>
                    <a:pt x="228" y="259"/>
                  </a:lnTo>
                  <a:lnTo>
                    <a:pt x="187" y="281"/>
                  </a:lnTo>
                  <a:lnTo>
                    <a:pt x="145" y="285"/>
                  </a:lnTo>
                  <a:lnTo>
                    <a:pt x="99" y="281"/>
                  </a:lnTo>
                  <a:lnTo>
                    <a:pt x="61" y="259"/>
                  </a:lnTo>
                  <a:lnTo>
                    <a:pt x="26" y="228"/>
                  </a:lnTo>
                  <a:lnTo>
                    <a:pt x="8" y="190"/>
                  </a:lnTo>
                  <a:lnTo>
                    <a:pt x="0" y="144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 flipH="1" flipV="1">
              <a:off x="4648200" y="38100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6324600" y="2514600"/>
              <a:ext cx="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6934200" y="3429000"/>
              <a:ext cx="1676400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/>
              <a:r>
                <a:rPr lang="en-US" altLang="en-US"/>
                <a:t>Slope = </a:t>
              </a:r>
              <a:r>
                <a:rPr lang="el-GR" altLang="en-US">
                  <a:cs typeface="Arial" panose="020B0604020202020204" pitchFamily="34" charset="0"/>
                </a:rPr>
                <a:t>β</a:t>
              </a:r>
              <a:r>
                <a:rPr lang="en-US" altLang="en-US" baseline="-25000">
                  <a:cs typeface="Arial" panose="020B0604020202020204" pitchFamily="34" charset="0"/>
                </a:rPr>
                <a:t>1</a:t>
              </a:r>
              <a:endParaRPr lang="el-GR" altLang="en-US" baseline="-25000">
                <a:cs typeface="Arial" panose="020B0604020202020204" pitchFamily="34" charset="0"/>
              </a:endParaRPr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>
              <a:off x="304800" y="5105400"/>
              <a:ext cx="18288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/>
                <a:t>Intercept = </a:t>
              </a:r>
              <a:r>
                <a:rPr lang="el-GR" altLang="en-US" sz="2000">
                  <a:cs typeface="Arial" panose="020B0604020202020204" pitchFamily="34" charset="0"/>
                </a:rPr>
                <a:t>β</a:t>
              </a:r>
              <a:r>
                <a:rPr lang="en-US" altLang="en-US" sz="2000" baseline="-25000">
                  <a:cs typeface="Arial" panose="020B0604020202020204" pitchFamily="34" charset="0"/>
                </a:rPr>
                <a:t>0</a:t>
              </a:r>
              <a:r>
                <a:rPr lang="en-US" altLang="en-US" sz="2000"/>
                <a:t>  </a:t>
              </a:r>
            </a:p>
          </p:txBody>
        </p:sp>
        <p:sp>
          <p:nvSpPr>
            <p:cNvPr id="48" name="Text Box 49"/>
            <p:cNvSpPr txBox="1">
              <a:spLocks noChangeArrowheads="1"/>
            </p:cNvSpPr>
            <p:nvPr/>
          </p:nvSpPr>
          <p:spPr bwMode="auto">
            <a:xfrm>
              <a:off x="4191000" y="3352800"/>
              <a:ext cx="533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l-GR" altLang="en-US" sz="3200">
                  <a:cs typeface="Arial" panose="020B0604020202020204" pitchFamily="34" charset="0"/>
                </a:rPr>
                <a:t>ε</a:t>
              </a:r>
              <a:r>
                <a:rPr lang="en-US" altLang="en-US" sz="3200" baseline="-25000">
                  <a:cs typeface="Arial" panose="020B0604020202020204" pitchFamily="34" charset="0"/>
                </a:rPr>
                <a:t>i</a:t>
              </a:r>
              <a:endParaRPr lang="el-GR" altLang="en-US" sz="3200" baseline="-25000"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49" name="Object 42"/>
          <p:cNvGraphicFramePr>
            <a:graphicFrameLocks noChangeAspect="1"/>
          </p:cNvGraphicFramePr>
          <p:nvPr>
            <p:extLst/>
          </p:nvPr>
        </p:nvGraphicFramePr>
        <p:xfrm>
          <a:off x="2081765" y="1007653"/>
          <a:ext cx="4786704" cy="95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Equation" r:id="rId4" imgW="1143000" imgH="228600" progId="Equation.3">
                  <p:embed/>
                </p:oleObj>
              </mc:Choice>
              <mc:Fallback>
                <p:oleObj name="Equation" r:id="rId4" imgW="1143000" imgH="228600" progId="Equation.3">
                  <p:embed/>
                  <p:pic>
                    <p:nvPicPr>
                      <p:cNvPr id="49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765" y="1007653"/>
                        <a:ext cx="4786704" cy="958125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04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439271" y="842683"/>
            <a:ext cx="836407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Categorical data must be coded so that they can be handled as independent variables in the model.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“</a:t>
            </a:r>
            <a:r>
              <a:rPr lang="en-US" altLang="en-US" sz="2400" b="1" dirty="0"/>
              <a:t>I</a:t>
            </a:r>
            <a:r>
              <a:rPr lang="en-US" altLang="en-US" sz="2400" b="1" dirty="0" smtClean="0"/>
              <a:t>ndicator</a:t>
            </a:r>
            <a:r>
              <a:rPr lang="en-US" altLang="en-US" sz="2400" b="1" dirty="0"/>
              <a:t>” variables provide </a:t>
            </a:r>
            <a:r>
              <a:rPr lang="en-US" altLang="en-US" sz="2400" b="1" dirty="0" smtClean="0"/>
              <a:t>mechanism </a:t>
            </a:r>
            <a:r>
              <a:rPr lang="en-US" altLang="en-US" sz="2400" b="1" dirty="0"/>
              <a:t>for including categories into analyses using multiple regression techniques</a:t>
            </a:r>
            <a:r>
              <a:rPr lang="en-US" altLang="en-US" sz="2400" b="1" dirty="0" smtClean="0"/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Use coding scheme:  x</a:t>
            </a:r>
            <a:r>
              <a:rPr lang="en-US" altLang="en-US" sz="2400" b="1" baseline="-25000" dirty="0" smtClean="0"/>
              <a:t>1</a:t>
            </a:r>
            <a:r>
              <a:rPr lang="en-US" altLang="en-US" sz="2400" b="1" dirty="0" smtClean="0"/>
              <a:t> = </a:t>
            </a:r>
            <a:r>
              <a:rPr lang="en-US" altLang="en-US" sz="2400" b="1" dirty="0"/>
              <a:t>1 if </a:t>
            </a:r>
            <a:r>
              <a:rPr lang="en-US" altLang="en-US" sz="2400" b="1" dirty="0" smtClean="0"/>
              <a:t>condition met</a:t>
            </a:r>
            <a:endParaRPr lang="en-US" altLang="en-US" sz="2400" b="1" dirty="0"/>
          </a:p>
          <a:p>
            <a:pPr>
              <a:spcAft>
                <a:spcPts val="1200"/>
              </a:spcAft>
            </a:pPr>
            <a:r>
              <a:rPr lang="en-US" altLang="en-US" sz="2400" b="1" dirty="0"/>
              <a:t>	     </a:t>
            </a:r>
            <a:r>
              <a:rPr lang="en-US" altLang="en-US" sz="2400" b="1" dirty="0" smtClean="0"/>
              <a:t>			  = </a:t>
            </a:r>
            <a:r>
              <a:rPr lang="en-US" altLang="en-US" sz="2400" b="1" dirty="0"/>
              <a:t>0 </a:t>
            </a:r>
            <a:r>
              <a:rPr lang="en-US" altLang="en-US" sz="2400" b="1" dirty="0" smtClean="0"/>
              <a:t>otherwise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Indicator Variables</a:t>
            </a:r>
            <a:endParaRPr lang="en-US" dirty="0"/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/>
          </p:nvPr>
        </p:nvGraphicFramePr>
        <p:xfrm>
          <a:off x="1524001" y="4358963"/>
          <a:ext cx="6096000" cy="207264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5620883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898860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26724146"/>
                    </a:ext>
                  </a:extLst>
                </a:gridCol>
              </a:tblGrid>
              <a:tr h="3955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Treatment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US" altLang="en-US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kumimoji="0" lang="en-US" altLang="en-US" sz="2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283569"/>
                  </a:ext>
                </a:extLst>
              </a:tr>
              <a:tr h="4105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479003"/>
                  </a:ext>
                </a:extLst>
              </a:tr>
              <a:tr h="4086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769730"/>
                  </a:ext>
                </a:extLst>
              </a:tr>
              <a:tr h="4086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906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1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Fixed vs Random Effects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b="1" dirty="0" smtClean="0"/>
              <a:t>Fixed Effects: concrete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dirty="0" smtClean="0"/>
              <a:t>e.g</a:t>
            </a:r>
            <a:r>
              <a:rPr lang="en-US" sz="2400" dirty="0"/>
              <a:t>. sex, </a:t>
            </a:r>
            <a:r>
              <a:rPr lang="en-US" sz="2400" dirty="0" smtClean="0"/>
              <a:t>age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b="1" dirty="0" smtClean="0"/>
              <a:t>Random Effects: representative sample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dirty="0" smtClean="0"/>
              <a:t>e.g</a:t>
            </a:r>
            <a:r>
              <a:rPr lang="en-US" sz="2400" dirty="0"/>
              <a:t>. treatments, locations, </a:t>
            </a:r>
            <a:r>
              <a:rPr lang="en-US" sz="2400" dirty="0" smtClean="0"/>
              <a:t>tests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b="1" dirty="0" smtClean="0"/>
              <a:t>Mixed Effects: combination of fixed and random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109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Bivariate Model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92501" y="1048871"/>
            <a:ext cx="8758999" cy="4495800"/>
            <a:chOff x="228600" y="1981200"/>
            <a:chExt cx="8758999" cy="4495800"/>
          </a:xfrm>
        </p:grpSpPr>
        <p:sp>
          <p:nvSpPr>
            <p:cNvPr id="4" name="Line 1026"/>
            <p:cNvSpPr>
              <a:spLocks noChangeShapeType="1"/>
            </p:cNvSpPr>
            <p:nvPr/>
          </p:nvSpPr>
          <p:spPr bwMode="auto">
            <a:xfrm flipV="1">
              <a:off x="3124200" y="2362200"/>
              <a:ext cx="0" cy="1524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" name="Line 1027"/>
            <p:cNvSpPr>
              <a:spLocks noChangeShapeType="1"/>
            </p:cNvSpPr>
            <p:nvPr/>
          </p:nvSpPr>
          <p:spPr bwMode="auto">
            <a:xfrm flipV="1">
              <a:off x="609600" y="5181600"/>
              <a:ext cx="1905000" cy="106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" name="Line 1028"/>
            <p:cNvSpPr>
              <a:spLocks noChangeShapeType="1"/>
            </p:cNvSpPr>
            <p:nvPr/>
          </p:nvSpPr>
          <p:spPr bwMode="auto">
            <a:xfrm>
              <a:off x="5029200" y="49530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Line 1029"/>
            <p:cNvSpPr>
              <a:spLocks noChangeShapeType="1"/>
            </p:cNvSpPr>
            <p:nvPr/>
          </p:nvSpPr>
          <p:spPr bwMode="auto">
            <a:xfrm>
              <a:off x="5029200" y="4800600"/>
              <a:ext cx="2438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" name="Freeform 1030"/>
            <p:cNvSpPr>
              <a:spLocks/>
            </p:cNvSpPr>
            <p:nvPr/>
          </p:nvSpPr>
          <p:spPr bwMode="auto">
            <a:xfrm>
              <a:off x="1314450" y="3143250"/>
              <a:ext cx="5562600" cy="2247900"/>
            </a:xfrm>
            <a:custGeom>
              <a:avLst/>
              <a:gdLst>
                <a:gd name="T0" fmla="*/ 0 w 3504"/>
                <a:gd name="T1" fmla="*/ 1416 h 1416"/>
                <a:gd name="T2" fmla="*/ 1134 w 3504"/>
                <a:gd name="T3" fmla="*/ 450 h 1416"/>
                <a:gd name="T4" fmla="*/ 3504 w 3504"/>
                <a:gd name="T5" fmla="*/ 0 h 1416"/>
                <a:gd name="T6" fmla="*/ 2340 w 3504"/>
                <a:gd name="T7" fmla="*/ 1140 h 1416"/>
                <a:gd name="T8" fmla="*/ 0 w 3504"/>
                <a:gd name="T9" fmla="*/ 1416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4" h="1416">
                  <a:moveTo>
                    <a:pt x="0" y="1416"/>
                  </a:moveTo>
                  <a:lnTo>
                    <a:pt x="1134" y="450"/>
                  </a:lnTo>
                  <a:lnTo>
                    <a:pt x="3504" y="0"/>
                  </a:lnTo>
                  <a:lnTo>
                    <a:pt x="2340" y="1140"/>
                  </a:lnTo>
                  <a:lnTo>
                    <a:pt x="0" y="1416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Freeform 1031"/>
            <p:cNvSpPr>
              <a:spLocks/>
            </p:cNvSpPr>
            <p:nvPr/>
          </p:nvSpPr>
          <p:spPr bwMode="auto">
            <a:xfrm>
              <a:off x="3105150" y="2609850"/>
              <a:ext cx="1009650" cy="514350"/>
            </a:xfrm>
            <a:custGeom>
              <a:avLst/>
              <a:gdLst>
                <a:gd name="T0" fmla="*/ 0 w 636"/>
                <a:gd name="T1" fmla="*/ 0 h 324"/>
                <a:gd name="T2" fmla="*/ 636 w 636"/>
                <a:gd name="T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36" h="324">
                  <a:moveTo>
                    <a:pt x="0" y="0"/>
                  </a:moveTo>
                  <a:lnTo>
                    <a:pt x="636" y="324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Oval 1033"/>
            <p:cNvSpPr>
              <a:spLocks noChangeArrowheads="1"/>
            </p:cNvSpPr>
            <p:nvPr/>
          </p:nvSpPr>
          <p:spPr bwMode="auto">
            <a:xfrm>
              <a:off x="3962400" y="2971800"/>
              <a:ext cx="381000" cy="3810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34"/>
            <p:cNvSpPr>
              <a:spLocks noChangeShapeType="1"/>
            </p:cNvSpPr>
            <p:nvPr/>
          </p:nvSpPr>
          <p:spPr bwMode="auto">
            <a:xfrm>
              <a:off x="1295400" y="5867400"/>
              <a:ext cx="373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Line 1035"/>
            <p:cNvSpPr>
              <a:spLocks noChangeShapeType="1"/>
            </p:cNvSpPr>
            <p:nvPr/>
          </p:nvSpPr>
          <p:spPr bwMode="auto">
            <a:xfrm flipV="1">
              <a:off x="5029200" y="4800600"/>
              <a:ext cx="18288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" name="Line 1036"/>
            <p:cNvSpPr>
              <a:spLocks noChangeShapeType="1"/>
            </p:cNvSpPr>
            <p:nvPr/>
          </p:nvSpPr>
          <p:spPr bwMode="auto">
            <a:xfrm>
              <a:off x="6858000" y="3124200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1037"/>
            <p:cNvSpPr>
              <a:spLocks noChangeShapeType="1"/>
            </p:cNvSpPr>
            <p:nvPr/>
          </p:nvSpPr>
          <p:spPr bwMode="auto">
            <a:xfrm>
              <a:off x="1295400" y="54102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Oval 1038"/>
            <p:cNvSpPr>
              <a:spLocks noChangeArrowheads="1"/>
            </p:cNvSpPr>
            <p:nvPr/>
          </p:nvSpPr>
          <p:spPr bwMode="auto">
            <a:xfrm rot="20475182">
              <a:off x="3886200" y="4267200"/>
              <a:ext cx="457200" cy="228600"/>
            </a:xfrm>
            <a:prstGeom prst="ellipse">
              <a:avLst/>
            </a:prstGeom>
            <a:solidFill>
              <a:srgbClr val="31FFC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039"/>
            <p:cNvSpPr>
              <a:spLocks noChangeShapeType="1"/>
            </p:cNvSpPr>
            <p:nvPr/>
          </p:nvSpPr>
          <p:spPr bwMode="auto">
            <a:xfrm>
              <a:off x="4114800" y="3352800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" name="Text Box 1040"/>
            <p:cNvSpPr txBox="1">
              <a:spLocks noChangeArrowheads="1"/>
            </p:cNvSpPr>
            <p:nvPr/>
          </p:nvSpPr>
          <p:spPr bwMode="auto">
            <a:xfrm>
              <a:off x="2895600" y="1981200"/>
              <a:ext cx="381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/>
                <a:t>Y</a:t>
              </a:r>
            </a:p>
          </p:txBody>
        </p:sp>
        <p:sp>
          <p:nvSpPr>
            <p:cNvPr id="18" name="Text Box 1041"/>
            <p:cNvSpPr txBox="1">
              <a:spLocks noChangeArrowheads="1"/>
            </p:cNvSpPr>
            <p:nvPr/>
          </p:nvSpPr>
          <p:spPr bwMode="auto">
            <a:xfrm>
              <a:off x="228600" y="60198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/>
                <a:t>X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19" name="Text Box 1042"/>
            <p:cNvSpPr txBox="1">
              <a:spLocks noChangeArrowheads="1"/>
            </p:cNvSpPr>
            <p:nvPr/>
          </p:nvSpPr>
          <p:spPr bwMode="auto">
            <a:xfrm>
              <a:off x="7391400" y="46482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/>
                <a:t>X</a:t>
              </a:r>
              <a:r>
                <a:rPr lang="en-US" altLang="en-US" baseline="-25000"/>
                <a:t>2</a:t>
              </a:r>
            </a:p>
          </p:txBody>
        </p:sp>
        <p:graphicFrame>
          <p:nvGraphicFramePr>
            <p:cNvPr id="20" name="Object 1043"/>
            <p:cNvGraphicFramePr>
              <a:graphicFrameLocks noChangeAspect="1"/>
            </p:cNvGraphicFramePr>
            <p:nvPr>
              <p:extLst/>
            </p:nvPr>
          </p:nvGraphicFramePr>
          <p:xfrm>
            <a:off x="5677662" y="2118265"/>
            <a:ext cx="3309937" cy="623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19" name="Equation" r:id="rId4" imgW="1346040" imgH="253800" progId="Equation.3">
                    <p:embed/>
                  </p:oleObj>
                </mc:Choice>
                <mc:Fallback>
                  <p:oleObj name="Equation" r:id="rId4" imgW="1346040" imgH="253800" progId="Equation.3">
                    <p:embed/>
                    <p:pic>
                      <p:nvPicPr>
                        <p:cNvPr id="20" name="Object 10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7662" y="2118265"/>
                          <a:ext cx="3309937" cy="6238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Freeform 1044"/>
            <p:cNvSpPr>
              <a:spLocks/>
            </p:cNvSpPr>
            <p:nvPr/>
          </p:nvSpPr>
          <p:spPr bwMode="auto">
            <a:xfrm>
              <a:off x="5638800" y="2667000"/>
              <a:ext cx="557213" cy="704850"/>
            </a:xfrm>
            <a:custGeom>
              <a:avLst/>
              <a:gdLst>
                <a:gd name="T0" fmla="*/ 116 w 351"/>
                <a:gd name="T1" fmla="*/ 0 h 444"/>
                <a:gd name="T2" fmla="*/ 39 w 351"/>
                <a:gd name="T3" fmla="*/ 270 h 444"/>
                <a:gd name="T4" fmla="*/ 351 w 351"/>
                <a:gd name="T5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1" h="444">
                  <a:moveTo>
                    <a:pt x="116" y="0"/>
                  </a:moveTo>
                  <a:cubicBezTo>
                    <a:pt x="105" y="45"/>
                    <a:pt x="0" y="196"/>
                    <a:pt x="39" y="270"/>
                  </a:cubicBezTo>
                  <a:cubicBezTo>
                    <a:pt x="78" y="344"/>
                    <a:pt x="286" y="408"/>
                    <a:pt x="351" y="44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" name="Freeform 1045"/>
            <p:cNvSpPr>
              <a:spLocks/>
            </p:cNvSpPr>
            <p:nvPr/>
          </p:nvSpPr>
          <p:spPr bwMode="auto">
            <a:xfrm>
              <a:off x="3114675" y="3724275"/>
              <a:ext cx="1000125" cy="619125"/>
            </a:xfrm>
            <a:custGeom>
              <a:avLst/>
              <a:gdLst>
                <a:gd name="T0" fmla="*/ 0 w 630"/>
                <a:gd name="T1" fmla="*/ 0 h 390"/>
                <a:gd name="T2" fmla="*/ 630 w 630"/>
                <a:gd name="T3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30" h="390">
                  <a:moveTo>
                    <a:pt x="0" y="0"/>
                  </a:moveTo>
                  <a:lnTo>
                    <a:pt x="630" y="39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" name="Text Box 1046"/>
            <p:cNvSpPr txBox="1">
              <a:spLocks noChangeArrowheads="1"/>
            </p:cNvSpPr>
            <p:nvPr/>
          </p:nvSpPr>
          <p:spPr bwMode="auto">
            <a:xfrm>
              <a:off x="2743200" y="22860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/>
                <a:t>Y</a:t>
              </a:r>
              <a:r>
                <a:rPr lang="en-US" altLang="en-US" baseline="-25000"/>
                <a:t>i</a:t>
              </a:r>
            </a:p>
          </p:txBody>
        </p:sp>
        <p:sp>
          <p:nvSpPr>
            <p:cNvPr id="24" name="Text Box 1047"/>
            <p:cNvSpPr txBox="1">
              <a:spLocks noChangeArrowheads="1"/>
            </p:cNvSpPr>
            <p:nvPr/>
          </p:nvSpPr>
          <p:spPr bwMode="auto">
            <a:xfrm>
              <a:off x="2667000" y="33528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/>
                <a:t> Y</a:t>
              </a:r>
              <a:r>
                <a:rPr lang="en-US" altLang="en-US" baseline="-25000"/>
                <a:t>i</a:t>
              </a:r>
            </a:p>
          </p:txBody>
        </p:sp>
        <p:sp>
          <p:nvSpPr>
            <p:cNvPr id="25" name="Text Box 1048"/>
            <p:cNvSpPr txBox="1">
              <a:spLocks noChangeArrowheads="1"/>
            </p:cNvSpPr>
            <p:nvPr/>
          </p:nvSpPr>
          <p:spPr bwMode="auto">
            <a:xfrm rot="5400000">
              <a:off x="2675064" y="3192463"/>
              <a:ext cx="4572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2000" dirty="0"/>
                <a:t>&lt;</a:t>
              </a:r>
            </a:p>
          </p:txBody>
        </p:sp>
        <p:sp>
          <p:nvSpPr>
            <p:cNvPr id="26" name="Line 1049"/>
            <p:cNvSpPr>
              <a:spLocks noChangeShapeType="1"/>
            </p:cNvSpPr>
            <p:nvPr/>
          </p:nvSpPr>
          <p:spPr bwMode="auto">
            <a:xfrm>
              <a:off x="1828800" y="5562600"/>
              <a:ext cx="2286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" name="Line 1050"/>
            <p:cNvSpPr>
              <a:spLocks noChangeShapeType="1"/>
            </p:cNvSpPr>
            <p:nvPr/>
          </p:nvSpPr>
          <p:spPr bwMode="auto">
            <a:xfrm flipV="1">
              <a:off x="4114800" y="4800600"/>
              <a:ext cx="14478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" name="AutoShape 1051"/>
            <p:cNvSpPr>
              <a:spLocks/>
            </p:cNvSpPr>
            <p:nvPr/>
          </p:nvSpPr>
          <p:spPr bwMode="auto">
            <a:xfrm flipH="1">
              <a:off x="2590800" y="2590800"/>
              <a:ext cx="228600" cy="990600"/>
            </a:xfrm>
            <a:prstGeom prst="rightBrace">
              <a:avLst>
                <a:gd name="adj1" fmla="val 36111"/>
                <a:gd name="adj2" fmla="val 50000"/>
              </a:avLst>
            </a:prstGeom>
            <a:noFill/>
            <a:ln w="2857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1052"/>
            <p:cNvSpPr txBox="1">
              <a:spLocks noChangeArrowheads="1"/>
            </p:cNvSpPr>
            <p:nvPr/>
          </p:nvSpPr>
          <p:spPr bwMode="auto">
            <a:xfrm>
              <a:off x="5410200" y="43434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/>
                <a:t>x</a:t>
              </a:r>
              <a:r>
                <a:rPr lang="en-US" altLang="en-US" baseline="-25000"/>
                <a:t>2i</a:t>
              </a:r>
            </a:p>
          </p:txBody>
        </p:sp>
        <p:sp>
          <p:nvSpPr>
            <p:cNvPr id="30" name="Text Box 1053"/>
            <p:cNvSpPr txBox="1">
              <a:spLocks noChangeArrowheads="1"/>
            </p:cNvSpPr>
            <p:nvPr/>
          </p:nvSpPr>
          <p:spPr bwMode="auto">
            <a:xfrm>
              <a:off x="1295400" y="52578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/>
                <a:t>x</a:t>
              </a:r>
              <a:r>
                <a:rPr lang="en-US" altLang="en-US" baseline="-25000"/>
                <a:t>1i</a:t>
              </a:r>
            </a:p>
          </p:txBody>
        </p:sp>
        <p:sp>
          <p:nvSpPr>
            <p:cNvPr id="31" name="Oval 1054"/>
            <p:cNvSpPr>
              <a:spLocks noChangeArrowheads="1"/>
            </p:cNvSpPr>
            <p:nvPr/>
          </p:nvSpPr>
          <p:spPr bwMode="auto">
            <a:xfrm>
              <a:off x="3886200" y="5486400"/>
              <a:ext cx="457200" cy="22860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1055"/>
            <p:cNvSpPr>
              <a:spLocks noChangeShapeType="1"/>
            </p:cNvSpPr>
            <p:nvPr/>
          </p:nvSpPr>
          <p:spPr bwMode="auto">
            <a:xfrm>
              <a:off x="4114800" y="50292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" name="Text Box 1058"/>
            <p:cNvSpPr txBox="1">
              <a:spLocks noChangeArrowheads="1"/>
            </p:cNvSpPr>
            <p:nvPr/>
          </p:nvSpPr>
          <p:spPr bwMode="auto">
            <a:xfrm>
              <a:off x="3581400" y="2057400"/>
              <a:ext cx="18288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FCFB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800"/>
                <a:t>Sample observation</a:t>
              </a:r>
            </a:p>
          </p:txBody>
        </p:sp>
        <p:sp>
          <p:nvSpPr>
            <p:cNvPr id="35" name="Line 1059"/>
            <p:cNvSpPr>
              <a:spLocks noChangeShapeType="1"/>
            </p:cNvSpPr>
            <p:nvPr/>
          </p:nvSpPr>
          <p:spPr bwMode="auto">
            <a:xfrm>
              <a:off x="3962400" y="2667000"/>
              <a:ext cx="76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8" name="Text Box 1061"/>
          <p:cNvSpPr txBox="1">
            <a:spLocks noChangeArrowheads="1"/>
          </p:cNvSpPr>
          <p:nvPr/>
        </p:nvSpPr>
        <p:spPr bwMode="auto">
          <a:xfrm>
            <a:off x="536594" y="1721216"/>
            <a:ext cx="1905000" cy="865109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en-US" dirty="0"/>
              <a:t>Residual = </a:t>
            </a:r>
            <a:endParaRPr lang="en-US" altLang="en-US" dirty="0" smtClean="0"/>
          </a:p>
          <a:p>
            <a:pPr algn="l">
              <a:lnSpc>
                <a:spcPct val="120000"/>
              </a:lnSpc>
              <a:spcBef>
                <a:spcPct val="50000"/>
              </a:spcBef>
            </a:pPr>
            <a:r>
              <a:rPr lang="en-US" altLang="en-US" dirty="0" err="1" smtClean="0"/>
              <a:t>e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/>
              <a:t>  </a:t>
            </a:r>
            <a:r>
              <a:rPr lang="en-US" altLang="en-US" dirty="0"/>
              <a:t>= (Y</a:t>
            </a:r>
            <a:r>
              <a:rPr lang="en-US" altLang="en-US" baseline="-25000" dirty="0"/>
              <a:t>i</a:t>
            </a:r>
            <a:r>
              <a:rPr lang="en-US" altLang="en-US" dirty="0"/>
              <a:t> – Y</a:t>
            </a:r>
            <a:r>
              <a:rPr lang="en-US" altLang="en-US" baseline="-25000" dirty="0"/>
              <a:t>i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0665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the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9769" y="977997"/>
            <a:ext cx="828446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Specify </a:t>
            </a:r>
            <a:r>
              <a:rPr lang="en-US" altLang="en-US" sz="2400" b="1" dirty="0" smtClean="0"/>
              <a:t>model </a:t>
            </a:r>
            <a:r>
              <a:rPr lang="en-US" altLang="en-US" sz="2400" b="1" dirty="0"/>
              <a:t>and estimate all unknown </a:t>
            </a:r>
            <a:r>
              <a:rPr lang="en-US" altLang="en-US" sz="2400" b="1" dirty="0" smtClean="0"/>
              <a:t>parameters</a:t>
            </a:r>
            <a:endParaRPr lang="en-US" altLang="en-US" sz="2400" b="1" dirty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Evaluate m</a:t>
            </a:r>
            <a:r>
              <a:rPr lang="en-US" altLang="en-US" sz="2400" b="1" dirty="0" smtClean="0"/>
              <a:t>odel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/>
              <a:t>Examine variation </a:t>
            </a:r>
            <a:r>
              <a:rPr lang="en-US" altLang="en-US" sz="2400" dirty="0"/>
              <a:t>m</a:t>
            </a:r>
            <a:r>
              <a:rPr lang="en-US" altLang="en-US" sz="2400" dirty="0" smtClean="0"/>
              <a:t>easures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/>
              <a:t>Test </a:t>
            </a:r>
            <a:r>
              <a:rPr lang="en-US" altLang="en-US" sz="2400" dirty="0"/>
              <a:t>Significance of </a:t>
            </a:r>
            <a:r>
              <a:rPr lang="en-US" altLang="en-US" sz="2400" dirty="0" smtClean="0"/>
              <a:t>overall model</a:t>
            </a:r>
            <a:r>
              <a:rPr lang="en-US" altLang="en-US" sz="2400" dirty="0"/>
              <a:t>, portions </a:t>
            </a:r>
            <a:r>
              <a:rPr lang="en-US" altLang="en-US" sz="2400" dirty="0" smtClean="0"/>
              <a:t>of </a:t>
            </a:r>
            <a:r>
              <a:rPr lang="en-US" altLang="en-US" sz="2400" dirty="0"/>
              <a:t>overall model and </a:t>
            </a:r>
            <a:r>
              <a:rPr lang="en-US" altLang="en-US" sz="2400" dirty="0" smtClean="0"/>
              <a:t>individual </a:t>
            </a:r>
            <a:r>
              <a:rPr lang="en-US" altLang="en-US" sz="2400" dirty="0"/>
              <a:t>c</a:t>
            </a:r>
            <a:r>
              <a:rPr lang="en-US" altLang="en-US" sz="2400" dirty="0" smtClean="0"/>
              <a:t>oefficients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/>
              <a:t>Check </a:t>
            </a:r>
            <a:r>
              <a:rPr lang="en-US" altLang="en-US" sz="2400" dirty="0"/>
              <a:t>conditions of </a:t>
            </a:r>
            <a:r>
              <a:rPr lang="en-US" altLang="en-US" sz="2400" dirty="0" smtClean="0"/>
              <a:t>multiple </a:t>
            </a:r>
            <a:r>
              <a:rPr lang="en-US" altLang="en-US" sz="2400" dirty="0"/>
              <a:t>linear </a:t>
            </a:r>
            <a:r>
              <a:rPr lang="en-US" altLang="en-US" sz="2400" dirty="0" smtClean="0"/>
              <a:t>regression </a:t>
            </a:r>
            <a:r>
              <a:rPr lang="en-US" altLang="en-US" sz="2400" dirty="0"/>
              <a:t>model using r</a:t>
            </a:r>
            <a:r>
              <a:rPr lang="en-US" altLang="en-US" sz="2400" dirty="0" smtClean="0"/>
              <a:t>esiduals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/>
              <a:t>Assess </a:t>
            </a:r>
            <a:r>
              <a:rPr lang="en-US" altLang="en-US" sz="2400" dirty="0" err="1" smtClean="0"/>
              <a:t>multicollinearity</a:t>
            </a:r>
            <a:endParaRPr lang="en-US" altLang="en-US" sz="2400" dirty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Use </a:t>
            </a:r>
            <a:r>
              <a:rPr lang="en-US" altLang="en-US" sz="2400" b="1" dirty="0" smtClean="0"/>
              <a:t>model </a:t>
            </a:r>
            <a:r>
              <a:rPr lang="en-US" altLang="en-US" sz="2400" b="1" dirty="0"/>
              <a:t>for </a:t>
            </a:r>
            <a:r>
              <a:rPr lang="en-US" altLang="en-US" sz="2400" b="1" dirty="0" smtClean="0"/>
              <a:t>estimation and prediction 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444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eaLnBrk="1" hangingPunct="1"/>
            <a:fld id="{C118BE89-C850-4EF4-9CD7-0A959F80C738}" type="datetime1">
              <a:rPr lang="en-US" altLang="en-US" b="0" smtClean="0">
                <a:solidFill>
                  <a:schemeClr val="bg1"/>
                </a:solidFill>
                <a:latin typeface="Arial" panose="020B0604020202020204" pitchFamily="34" charset="0"/>
              </a:rPr>
              <a:pPr eaLnBrk="1" hangingPunct="1"/>
              <a:t>8/13/2019</a:t>
            </a:fld>
            <a:endParaRPr lang="en-US" altLang="en-US" b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330 lecture 14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eaLnBrk="1" hangingPunct="1"/>
            <a:fld id="{1D72E66D-45D0-4F77-94A6-788C6FDB18E9}" type="slidenum">
              <a:rPr lang="en-US" altLang="en-US" b="0">
                <a:solidFill>
                  <a:schemeClr val="bg1"/>
                </a:solidFill>
                <a:latin typeface="Arial" panose="020B0604020202020204" pitchFamily="34" charset="0"/>
              </a:rPr>
              <a:pPr eaLnBrk="1" hangingPunct="1"/>
              <a:t>184</a:t>
            </a:fld>
            <a:endParaRPr lang="en-US" altLang="en-US" b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NZ" altLang="en-US" b="1" dirty="0" smtClean="0"/>
              <a:t>Over-fitting and Under-fitting Models</a:t>
            </a:r>
            <a:endParaRPr lang="en-US" altLang="en-US" b="1" dirty="0" smtClean="0"/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040" y="914400"/>
            <a:ext cx="8302752" cy="4983163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NZ" altLang="en-US" sz="2200" b="1" i="1" u="sng" dirty="0" smtClean="0"/>
              <a:t>Over-fitting</a:t>
            </a:r>
            <a:r>
              <a:rPr lang="en-NZ" altLang="en-US" sz="2200" b="1" dirty="0" smtClean="0"/>
              <a:t> – </a:t>
            </a:r>
            <a:r>
              <a:rPr lang="en-NZ" altLang="en-US" sz="2200" b="1" dirty="0"/>
              <a:t>t</a:t>
            </a:r>
            <a:r>
              <a:rPr lang="en-NZ" altLang="en-US" sz="2200" b="1" dirty="0" smtClean="0"/>
              <a:t>oo many variables in model, including some unrelated to response</a:t>
            </a:r>
          </a:p>
          <a:p>
            <a:pPr marL="576263" lvl="1" indent="-228600" eaLnBrk="1" hangingPunct="1">
              <a:spcBef>
                <a:spcPts val="0"/>
              </a:spcBef>
              <a:spcAft>
                <a:spcPts val="1200"/>
              </a:spcAft>
            </a:pPr>
            <a:r>
              <a:rPr lang="en-NZ" altLang="en-US" sz="2000" dirty="0" smtClean="0"/>
              <a:t>Fitted model is not good for prediction of new data – prediction error is underestimated</a:t>
            </a:r>
          </a:p>
          <a:p>
            <a:pPr marL="576263" lvl="1" indent="-228600" eaLnBrk="1" hangingPunct="1">
              <a:spcBef>
                <a:spcPts val="0"/>
              </a:spcBef>
              <a:spcAft>
                <a:spcPts val="1200"/>
              </a:spcAft>
            </a:pPr>
            <a:r>
              <a:rPr lang="en-NZ" altLang="en-US" sz="2000" dirty="0" smtClean="0"/>
              <a:t>Model too elaborate, models “noise” will not be same for new data</a:t>
            </a:r>
          </a:p>
          <a:p>
            <a:pPr marL="576263" lvl="1" indent="-228600" eaLnBrk="1" hangingPunct="1">
              <a:spcBef>
                <a:spcPts val="0"/>
              </a:spcBef>
              <a:spcAft>
                <a:spcPts val="1200"/>
              </a:spcAft>
            </a:pPr>
            <a:r>
              <a:rPr lang="en-NZ" altLang="en-US" sz="2000" dirty="0" smtClean="0"/>
              <a:t>Variances of regression coefficients inflated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NZ" altLang="en-US" sz="2200" b="1" i="1" u="sng" dirty="0" smtClean="0"/>
              <a:t>Under-fitting</a:t>
            </a:r>
            <a:r>
              <a:rPr lang="en-NZ" altLang="en-US" sz="2200" b="1" dirty="0" smtClean="0"/>
              <a:t> – too </a:t>
            </a:r>
            <a:r>
              <a:rPr lang="en-NZ" altLang="en-US" sz="2200" b="1" dirty="0"/>
              <a:t>few variables in </a:t>
            </a:r>
            <a:r>
              <a:rPr lang="en-NZ" altLang="en-US" sz="2200" b="1" dirty="0" smtClean="0"/>
              <a:t>model</a:t>
            </a:r>
            <a:r>
              <a:rPr lang="en-NZ" altLang="en-US" sz="2200" b="1" dirty="0"/>
              <a:t>, leaving out variables that could help explain </a:t>
            </a:r>
            <a:r>
              <a:rPr lang="en-NZ" altLang="en-US" sz="2200" b="1" dirty="0" smtClean="0"/>
              <a:t>response</a:t>
            </a:r>
            <a:endParaRPr lang="en-NZ" altLang="en-US" sz="2200" b="1" dirty="0"/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NZ" altLang="en-US" sz="2000" dirty="0"/>
              <a:t>Fitted model is not good for prediction of new data – prediction is biased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NZ" altLang="en-US" sz="2000" dirty="0"/>
              <a:t>Regression coefficients are biased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NZ" altLang="en-US" sz="2000" dirty="0"/>
              <a:t>Estimate of error variance is too </a:t>
            </a:r>
            <a:r>
              <a:rPr lang="en-NZ" altLang="en-US" sz="2000" dirty="0" smtClean="0"/>
              <a:t>large</a:t>
            </a:r>
          </a:p>
          <a:p>
            <a:pPr marL="40005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b="1" u="sng" dirty="0"/>
              <a:t>Rule of thumb:</a:t>
            </a:r>
            <a:r>
              <a:rPr lang="en-US" altLang="en-US" sz="2200" b="1" dirty="0"/>
              <a:t> N</a:t>
            </a:r>
            <a:r>
              <a:rPr lang="en-US" altLang="en-US" sz="2200" b="1" dirty="0" smtClean="0"/>
              <a:t>eed </a:t>
            </a:r>
            <a:r>
              <a:rPr lang="en-US" altLang="en-US" sz="2200" b="1" dirty="0"/>
              <a:t>at least 10 subjects for each additional predictor variable </a:t>
            </a:r>
            <a:r>
              <a:rPr lang="en-US" altLang="en-US" sz="2200" b="1" dirty="0" smtClean="0"/>
              <a:t>in </a:t>
            </a:r>
            <a:r>
              <a:rPr lang="en-US" altLang="en-US" sz="2200" b="1" dirty="0"/>
              <a:t>model</a:t>
            </a:r>
            <a:r>
              <a:rPr lang="en-US" altLang="en-US" sz="2200" b="1" dirty="0" smtClean="0"/>
              <a:t>.</a:t>
            </a:r>
            <a:endParaRPr lang="en-NZ" altLang="en-US" sz="2200" dirty="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  <a:buFontTx/>
              <a:buNone/>
            </a:pPr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31286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Measures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0614" y="940255"/>
            <a:ext cx="8462772" cy="574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/>
              <a:t>Coefficient of </a:t>
            </a:r>
            <a:r>
              <a:rPr lang="en-US" altLang="en-US" sz="2200" b="1" i="1" dirty="0" smtClean="0"/>
              <a:t>Multiple</a:t>
            </a:r>
            <a:r>
              <a:rPr lang="en-US" altLang="en-US" sz="2200" b="1" dirty="0" smtClean="0"/>
              <a:t> Determination – </a:t>
            </a:r>
            <a:r>
              <a:rPr lang="en-US" altLang="en-US" sz="2200" dirty="0" smtClean="0"/>
              <a:t>proportion </a:t>
            </a:r>
            <a:r>
              <a:rPr lang="en-US" altLang="en-US" sz="2200" dirty="0"/>
              <a:t>of </a:t>
            </a:r>
            <a:r>
              <a:rPr lang="en-US" altLang="en-US" sz="2200" dirty="0" smtClean="0"/>
              <a:t>variation </a:t>
            </a:r>
            <a:r>
              <a:rPr lang="en-US" altLang="en-US" sz="2200" dirty="0"/>
              <a:t>in </a:t>
            </a:r>
            <a:r>
              <a:rPr lang="en-US" altLang="en-US" sz="2200" i="1" dirty="0"/>
              <a:t>Y</a:t>
            </a:r>
            <a:r>
              <a:rPr lang="en-US" altLang="en-US" sz="2200" dirty="0"/>
              <a:t> </a:t>
            </a:r>
            <a:r>
              <a:rPr lang="en-US" altLang="en-US" sz="2200" dirty="0" smtClean="0"/>
              <a:t>‘explained</a:t>
            </a:r>
            <a:r>
              <a:rPr lang="en-US" altLang="en-US" sz="2200" dirty="0"/>
              <a:t>’ by </a:t>
            </a:r>
            <a:r>
              <a:rPr lang="en-US" altLang="en-US" sz="2200" dirty="0" smtClean="0"/>
              <a:t>all </a:t>
            </a:r>
            <a:r>
              <a:rPr lang="en-US" altLang="en-US" sz="2200" i="1" dirty="0"/>
              <a:t>X</a:t>
            </a:r>
            <a:r>
              <a:rPr lang="en-US" altLang="en-US" sz="2200" dirty="0"/>
              <a:t> </a:t>
            </a:r>
            <a:r>
              <a:rPr lang="en-US" altLang="en-US" sz="2200" dirty="0" smtClean="0"/>
              <a:t>variables taken together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200" b="1" dirty="0" smtClean="0"/>
          </a:p>
          <a:p>
            <a:pPr>
              <a:spcAft>
                <a:spcPts val="1800"/>
              </a:spcAft>
            </a:pPr>
            <a:endParaRPr lang="en-US" altLang="en-US" sz="2200" b="1" dirty="0" smtClean="0"/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 smtClean="0"/>
              <a:t>Adjusted R</a:t>
            </a:r>
            <a:r>
              <a:rPr lang="en-US" altLang="en-US" sz="2200" b="1" baseline="30000" dirty="0" smtClean="0"/>
              <a:t>2</a:t>
            </a:r>
            <a:r>
              <a:rPr lang="en-US" altLang="en-US" sz="2200" b="1" dirty="0" smtClean="0"/>
              <a:t> – </a:t>
            </a:r>
            <a:r>
              <a:rPr lang="en-US" altLang="en-US" sz="2200" dirty="0" smtClean="0"/>
              <a:t>proportion </a:t>
            </a:r>
            <a:r>
              <a:rPr lang="en-US" altLang="en-US" sz="2200" dirty="0"/>
              <a:t>of variation in Y explained by all X variables adjusted for </a:t>
            </a:r>
            <a:r>
              <a:rPr lang="en-US" altLang="en-US" sz="2200" dirty="0" smtClean="0"/>
              <a:t>number </a:t>
            </a:r>
            <a:r>
              <a:rPr lang="en-US" altLang="en-US" sz="2200" dirty="0"/>
              <a:t>of X</a:t>
            </a:r>
            <a:r>
              <a:rPr lang="en-US" altLang="en-US" sz="2200" i="1" dirty="0"/>
              <a:t> </a:t>
            </a:r>
            <a:r>
              <a:rPr lang="en-US" altLang="en-US" sz="2200" dirty="0"/>
              <a:t>variables used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en-US" altLang="en-US" sz="2200" b="1" dirty="0" smtClean="0"/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en-US" altLang="en-US" sz="2200" dirty="0" smtClean="0"/>
          </a:p>
          <a:p>
            <a:pPr marL="576263" lvl="1" indent="-228600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dirty="0"/>
              <a:t>R</a:t>
            </a:r>
            <a:r>
              <a:rPr lang="en-US" altLang="en-US" baseline="30000" dirty="0"/>
              <a:t>2</a:t>
            </a:r>
            <a:r>
              <a:rPr lang="en-US" altLang="en-US" dirty="0"/>
              <a:t> </a:t>
            </a:r>
            <a:r>
              <a:rPr lang="en-US" altLang="en-US" dirty="0" smtClean="0"/>
              <a:t>never decreases when new </a:t>
            </a:r>
            <a:r>
              <a:rPr lang="en-US" altLang="en-US" dirty="0"/>
              <a:t>X </a:t>
            </a:r>
            <a:r>
              <a:rPr lang="en-US" altLang="en-US" dirty="0" smtClean="0"/>
              <a:t>variable added </a:t>
            </a:r>
            <a:r>
              <a:rPr lang="en-US" altLang="en-US" dirty="0"/>
              <a:t>to </a:t>
            </a:r>
            <a:r>
              <a:rPr lang="en-US" altLang="en-US" dirty="0" smtClean="0"/>
              <a:t>model so need to adjust</a:t>
            </a:r>
          </a:p>
          <a:p>
            <a:pPr marL="576263" lvl="1" indent="-228600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dirty="0" smtClean="0"/>
              <a:t>Penalizes </a:t>
            </a:r>
            <a:r>
              <a:rPr lang="en-US" altLang="en-US" dirty="0"/>
              <a:t>excessive use of unimportant independent </a:t>
            </a:r>
            <a:r>
              <a:rPr lang="en-US" altLang="en-US" dirty="0" smtClean="0"/>
              <a:t>variables</a:t>
            </a:r>
          </a:p>
          <a:p>
            <a:pPr marL="576263" lvl="1" indent="-228600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dirty="0" smtClean="0"/>
              <a:t>Smaller </a:t>
            </a:r>
            <a:r>
              <a:rPr lang="en-US" altLang="en-US" dirty="0"/>
              <a:t>than r</a:t>
            </a:r>
            <a:r>
              <a:rPr lang="en-US" altLang="en-US" baseline="30000" dirty="0"/>
              <a:t>2</a:t>
            </a:r>
          </a:p>
          <a:p>
            <a:pPr>
              <a:spcAft>
                <a:spcPts val="2400"/>
              </a:spcAft>
            </a:pPr>
            <a:endParaRPr lang="en-US" altLang="en-US" sz="2200" b="1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1453551" y="1816979"/>
          <a:ext cx="6236897" cy="917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8" name="Equation" r:id="rId4" imgW="2844720" imgH="419040" progId="Equation.3">
                  <p:embed/>
                </p:oleObj>
              </mc:Choice>
              <mc:Fallback>
                <p:oleObj name="Equation" r:id="rId4" imgW="2844720" imgH="41904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3551" y="1816979"/>
                        <a:ext cx="6236897" cy="91707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2352801" y="3832102"/>
          <a:ext cx="4438396" cy="101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9" name="Equation" r:id="rId6" imgW="1993680" imgH="457200" progId="Equation.3">
                  <p:embed/>
                </p:oleObj>
              </mc:Choice>
              <mc:Fallback>
                <p:oleObj name="Equation" r:id="rId6" imgW="1993680" imgH="45720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801" y="3832102"/>
                        <a:ext cx="4438396" cy="1013570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31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Text Box 2"/>
              <p:cNvSpPr txBox="1">
                <a:spLocks noChangeArrowheads="1"/>
              </p:cNvSpPr>
              <p:nvPr/>
            </p:nvSpPr>
            <p:spPr bwMode="auto">
              <a:xfrm>
                <a:off x="386602" y="988919"/>
                <a:ext cx="8685679" cy="54453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altLang="en-US" sz="2400" b="1" dirty="0"/>
                  <a:t>Tests if there is linear relationship between all independent variables together and dependent variable</a:t>
                </a:r>
              </a:p>
              <a:p>
                <a:pPr marL="341313">
                  <a:spcBef>
                    <a:spcPct val="50000"/>
                  </a:spcBef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: 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β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=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β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=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β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3 </a:t>
                </a:r>
                <a:r>
                  <a:rPr lang="en-US" altLang="en-US" sz="2400" dirty="0"/>
                  <a:t>=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β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4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= 0 </a:t>
                </a:r>
                <a:r>
                  <a:rPr lang="en-US" altLang="en-US" sz="2400" dirty="0"/>
                  <a:t>	</a:t>
                </a:r>
              </a:p>
              <a:p>
                <a:pPr marL="341313">
                  <a:spcBef>
                    <a:spcPct val="50000"/>
                  </a:spcBef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: 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β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cs typeface="Times New Roman" panose="02020603050405020304" pitchFamily="18" charset="0"/>
                    <a:sym typeface="MT Symbol" pitchFamily="82" charset="2"/>
                  </a:rPr>
                  <a:t>≠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β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2 </a:t>
                </a:r>
                <a:r>
                  <a:rPr lang="en-US" altLang="en-US" sz="2400" dirty="0"/>
                  <a:t> </a:t>
                </a:r>
                <a:r>
                  <a:rPr lang="en-US" altLang="en-US" sz="2400" dirty="0">
                    <a:cs typeface="Times New Roman" panose="02020603050405020304" pitchFamily="18" charset="0"/>
                    <a:sym typeface="MT Symbol" pitchFamily="82" charset="2"/>
                  </a:rPr>
                  <a:t>≠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β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3 </a:t>
                </a:r>
                <a:r>
                  <a:rPr lang="en-US" altLang="en-US" sz="2400" dirty="0"/>
                  <a:t> </a:t>
                </a:r>
                <a:r>
                  <a:rPr lang="en-US" altLang="en-US" sz="2400" dirty="0">
                    <a:cs typeface="Times New Roman" panose="02020603050405020304" pitchFamily="18" charset="0"/>
                    <a:sym typeface="MT Symbol" pitchFamily="82" charset="2"/>
                  </a:rPr>
                  <a:t>≠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β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4 </a:t>
                </a:r>
                <a:r>
                  <a:rPr lang="en-US" altLang="en-US" sz="2400" dirty="0">
                    <a:cs typeface="Times New Roman" panose="02020603050405020304" pitchFamily="18" charset="0"/>
                    <a:sym typeface="MT Symbol" pitchFamily="82" charset="2"/>
                  </a:rPr>
                  <a:t>≠</a:t>
                </a:r>
                <a:r>
                  <a:rPr lang="en-US" altLang="en-US" sz="2400" dirty="0"/>
                  <a:t> 0 (at least one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β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cs typeface="Times New Roman" panose="02020603050405020304" pitchFamily="18" charset="0"/>
                    <a:sym typeface="MT Symbol" pitchFamily="82" charset="2"/>
                  </a:rPr>
                  <a:t>≠</a:t>
                </a:r>
                <a:r>
                  <a:rPr lang="en-US" altLang="en-US" sz="2400" dirty="0"/>
                  <a:t> 0</a:t>
                </a:r>
                <a:r>
                  <a:rPr lang="en-US" altLang="en-US" sz="2400" dirty="0" smtClean="0"/>
                  <a:t>)</a:t>
                </a:r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341313">
                  <a:spcBef>
                    <a:spcPct val="50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𝑀𝑆𝑅</m:t>
                        </m:r>
                      </m:num>
                      <m:den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𝑀𝑆𝐸</m:t>
                        </m:r>
                      </m:den>
                    </m:f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−1)</m:t>
                        </m:r>
                      </m:num>
                      <m:den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altLang="en-US" sz="2400" kern="0" dirty="0" smtClean="0"/>
                  <a:t>Reject  </a:t>
                </a:r>
                <a:r>
                  <a:rPr lang="en-US" altLang="en-US" sz="2400" kern="0" dirty="0"/>
                  <a:t>H</a:t>
                </a:r>
                <a:r>
                  <a:rPr lang="en-US" altLang="en-US" sz="2400" kern="0" baseline="-25000" dirty="0"/>
                  <a:t>0</a:t>
                </a:r>
                <a:r>
                  <a:rPr lang="en-US" altLang="en-US" sz="2400" kern="0" dirty="0"/>
                  <a:t> for H</a:t>
                </a:r>
                <a:r>
                  <a:rPr lang="en-US" altLang="en-US" sz="2400" kern="0" baseline="-25000" dirty="0"/>
                  <a:t>a  </a:t>
                </a:r>
                <a:r>
                  <a:rPr lang="en-US" altLang="en-US" sz="2400" kern="0" dirty="0"/>
                  <a:t>if </a:t>
                </a:r>
                <a:endParaRPr lang="en-US" altLang="en-US" sz="2400" kern="0" dirty="0" smtClean="0"/>
              </a:p>
              <a:p>
                <a:pPr indent="341313">
                  <a:spcBef>
                    <a:spcPct val="50000"/>
                  </a:spcBef>
                </a:pPr>
                <a:r>
                  <a:rPr lang="en-US" altLang="en-US" sz="2400" kern="0" dirty="0" smtClean="0"/>
                  <a:t>Reject </a:t>
                </a: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kern="0" dirty="0" smtClean="0"/>
                  <a:t> if F* &gt; F(k, n–k–1,1–</a:t>
                </a:r>
                <a:r>
                  <a:rPr lang="el-GR" altLang="en-US" sz="2400" kern="0" dirty="0" smtClean="0">
                    <a:cs typeface="Arial" panose="020B0604020202020204" pitchFamily="34" charset="0"/>
                  </a:rPr>
                  <a:t>α</a:t>
                </a:r>
                <a:r>
                  <a:rPr lang="en-US" altLang="en-US" sz="2400" kern="0" dirty="0" smtClean="0"/>
                  <a:t>) or p-value </a:t>
                </a:r>
                <a:r>
                  <a:rPr lang="en-US" altLang="en-US" sz="2400" kern="0" dirty="0"/>
                  <a:t>= </a:t>
                </a:r>
                <a:r>
                  <a:rPr lang="en-US" altLang="en-US" sz="2400" kern="0" dirty="0" smtClean="0"/>
                  <a:t>P(F&gt;F*)&lt;</a:t>
                </a:r>
                <a:r>
                  <a:rPr lang="el-GR" altLang="en-US" sz="2400" kern="0" dirty="0">
                    <a:cs typeface="Arial" panose="020B0604020202020204" pitchFamily="34" charset="0"/>
                  </a:rPr>
                  <a:t>α</a:t>
                </a:r>
              </a:p>
              <a:p>
                <a:pPr marL="285750" indent="-285750"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altLang="en-US" sz="2400" b="1" dirty="0" smtClean="0"/>
                  <a:t>Equivalent to testing whether </a:t>
                </a:r>
                <a:r>
                  <a:rPr lang="el-GR" altLang="en-US" sz="2400" b="1" dirty="0" smtClean="0"/>
                  <a:t>ρ</a:t>
                </a:r>
                <a:r>
                  <a:rPr lang="en-US" altLang="en-US" sz="2400" b="1" baseline="30000" dirty="0" smtClean="0"/>
                  <a:t>2</a:t>
                </a:r>
                <a:r>
                  <a:rPr lang="en-US" altLang="en-US" sz="2400" b="1" dirty="0" smtClean="0"/>
                  <a:t>=0</a:t>
                </a:r>
              </a:p>
              <a:p>
                <a:pPr marL="285750" indent="-285750"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lang="en-US" altLang="en-US" sz="2400" b="1" dirty="0" smtClean="0"/>
                  <a:t>If reject global hypothesis, then </a:t>
                </a:r>
                <a:r>
                  <a:rPr lang="en-US" altLang="en-US" sz="2400" b="1" dirty="0"/>
                  <a:t>appropriate to examine hypotheses for </a:t>
                </a:r>
                <a:r>
                  <a:rPr lang="en-US" altLang="en-US" sz="2400" b="1" dirty="0" smtClean="0"/>
                  <a:t>individual parameters</a:t>
                </a:r>
                <a:endParaRPr lang="en-US" altLang="en-US" sz="2400" b="1" dirty="0"/>
              </a:p>
              <a:p>
                <a:pPr marL="341313">
                  <a:spcBef>
                    <a:spcPct val="50000"/>
                  </a:spcBef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: 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β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= 0  vs  </a:t>
                </a: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:  </a:t>
                </a:r>
                <a:r>
                  <a:rPr lang="el-GR" altLang="en-US" sz="2400" dirty="0">
                    <a:cs typeface="Times New Roman" panose="02020603050405020304" pitchFamily="18" charset="0"/>
                  </a:rPr>
                  <a:t>β</a:t>
                </a:r>
                <a:r>
                  <a:rPr lang="en-US" altLang="en-US" sz="2400" baseline="-25000" dirty="0"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>
                    <a:cs typeface="Times New Roman" panose="02020603050405020304" pitchFamily="18" charset="0"/>
                    <a:sym typeface="MT Symbol" pitchFamily="82" charset="2"/>
                  </a:rPr>
                  <a:t>≠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 smtClean="0">
                    <a:cs typeface="Times New Roman" panose="02020603050405020304" pitchFamily="18" charset="0"/>
                  </a:rPr>
                  <a:t>0</a:t>
                </a:r>
                <a:endParaRPr lang="en-US" alt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698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602" y="988919"/>
                <a:ext cx="8685679" cy="5445337"/>
              </a:xfrm>
              <a:prstGeom prst="rect">
                <a:avLst/>
              </a:prstGeom>
              <a:blipFill>
                <a:blip r:embed="rId3"/>
                <a:stretch>
                  <a:fillRect l="-912" t="-784" b="-16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Hypothesis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317811" y="1286436"/>
            <a:ext cx="8229600" cy="4525963"/>
          </a:xfrm>
          <a:prstGeom prst="rect">
            <a:avLst/>
          </a:prstGeom>
        </p:spPr>
        <p:txBody>
          <a:bodyPr/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US" altLang="en-US" kern="0" dirty="0" smtClean="0"/>
          </a:p>
          <a:p>
            <a:endParaRPr lang="en-US" altLang="en-US" kern="0" dirty="0" smtClean="0"/>
          </a:p>
          <a:p>
            <a:endParaRPr lang="en-US" altLang="en-US" kern="0" dirty="0" smtClean="0"/>
          </a:p>
          <a:p>
            <a:endParaRPr lang="en-US" altLang="en-US" kern="0" dirty="0" smtClean="0"/>
          </a:p>
          <a:p>
            <a:endParaRPr lang="en-US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276112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Types of Sums of Squares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482" y="802341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b="1" dirty="0" smtClean="0"/>
              <a:t>Type I – sequential sums of squares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dirty="0" smtClean="0"/>
              <a:t>Incremental improvement in SSE as each effect is added to model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dirty="0" smtClean="0"/>
              <a:t>Computed as decrease in SSE when effect is added to model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dirty="0" smtClean="0"/>
              <a:t>Depends on order of effects in model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b="1" dirty="0" smtClean="0"/>
              <a:t>Type II – hierarchical sums of squares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dirty="0" smtClean="0"/>
              <a:t>Reduction in SSE due to adding term after all other terms have been added to model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dirty="0" smtClean="0"/>
              <a:t>Invariant to ordering of effects in model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b="1" dirty="0" smtClean="0"/>
              <a:t>Type III – partial (or marginal) sums of squares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dirty="0" smtClean="0"/>
              <a:t>Usually most desirable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dirty="0" smtClean="0"/>
              <a:t>SS adjusted for all other effects in model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dirty="0" smtClean="0"/>
              <a:t>Invariant to ordering of effects in model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b="1" dirty="0" smtClean="0"/>
              <a:t>Type IV – balanced sums of squares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dirty="0" smtClean="0"/>
              <a:t>Variation of Type III but for designs with missing cells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970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Rectangle 4"/>
          <p:cNvSpPr txBox="1">
            <a:spLocks noRot="1" noChangeArrowheads="1"/>
          </p:cNvSpPr>
          <p:nvPr/>
        </p:nvSpPr>
        <p:spPr>
          <a:xfrm>
            <a:off x="454026" y="968188"/>
            <a:ext cx="8689975" cy="6212541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33363" indent="-233363"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Linear functional relationship</a:t>
            </a:r>
          </a:p>
          <a:p>
            <a:pPr marL="233363" indent="-233363">
              <a:spcBef>
                <a:spcPts val="1200"/>
              </a:spcBef>
              <a:spcAft>
                <a:spcPts val="1200"/>
              </a:spcAft>
            </a:pPr>
            <a:r>
              <a:rPr lang="en-US" altLang="en-US" sz="2400" b="1" dirty="0" smtClean="0"/>
              <a:t>Normality of residuals</a:t>
            </a:r>
          </a:p>
          <a:p>
            <a:pPr marL="409575" lvl="1" indent="-233363">
              <a:spcBef>
                <a:spcPts val="0"/>
              </a:spcBef>
              <a:spcAft>
                <a:spcPts val="1200"/>
              </a:spcAft>
            </a:pPr>
            <a:r>
              <a:rPr lang="en-US" altLang="en-US" sz="2200" dirty="0" smtClean="0"/>
              <a:t>Mean </a:t>
            </a:r>
            <a:r>
              <a:rPr lang="en-US" altLang="en-US" sz="2200" dirty="0"/>
              <a:t>of Distribution of Error Is 0</a:t>
            </a:r>
          </a:p>
          <a:p>
            <a:pPr marL="409575" lvl="1" indent="-233363">
              <a:spcBef>
                <a:spcPts val="0"/>
              </a:spcBef>
              <a:spcAft>
                <a:spcPts val="1200"/>
              </a:spcAft>
            </a:pPr>
            <a:r>
              <a:rPr lang="en-US" altLang="en-US" sz="2200" dirty="0"/>
              <a:t>Distribution of Error is </a:t>
            </a:r>
            <a:r>
              <a:rPr lang="en-US" altLang="en-US" sz="2200" dirty="0" smtClean="0"/>
              <a:t>Normal</a:t>
            </a:r>
            <a:endParaRPr lang="en-US" altLang="en-US" sz="2200" dirty="0"/>
          </a:p>
          <a:p>
            <a:pPr marL="233363" indent="-233363">
              <a:spcBef>
                <a:spcPts val="1200"/>
              </a:spcBef>
              <a:spcAft>
                <a:spcPts val="1200"/>
              </a:spcAft>
            </a:pPr>
            <a:r>
              <a:rPr lang="en-US" altLang="en-US" sz="2400" b="1" dirty="0" smtClean="0"/>
              <a:t>Homoscedasticity of residual variance</a:t>
            </a:r>
          </a:p>
          <a:p>
            <a:pPr marL="409575" lvl="1" indent="-233363">
              <a:spcBef>
                <a:spcPts val="0"/>
              </a:spcBef>
              <a:spcAft>
                <a:spcPts val="1200"/>
              </a:spcAft>
            </a:pPr>
            <a:r>
              <a:rPr lang="en-US" altLang="en-US" sz="2200" dirty="0" smtClean="0"/>
              <a:t>Constant variances for errors</a:t>
            </a:r>
            <a:endParaRPr lang="en-US" altLang="en-US" sz="2200" dirty="0"/>
          </a:p>
          <a:p>
            <a:pPr marL="233363" indent="-233363">
              <a:spcBef>
                <a:spcPts val="1200"/>
              </a:spcBef>
              <a:spcAft>
                <a:spcPts val="1200"/>
              </a:spcAft>
            </a:pPr>
            <a:r>
              <a:rPr lang="en-US" altLang="en-US" sz="2400" b="1" dirty="0" smtClean="0"/>
              <a:t>Independence</a:t>
            </a:r>
          </a:p>
          <a:p>
            <a:pPr marL="409575" lvl="1" indent="-233363">
              <a:spcBef>
                <a:spcPts val="0"/>
              </a:spcBef>
              <a:spcAft>
                <a:spcPts val="1200"/>
              </a:spcAft>
            </a:pPr>
            <a:r>
              <a:rPr lang="en-US" altLang="en-US" sz="2200" dirty="0" smtClean="0"/>
              <a:t>No autocorrelation (residuals are correlated)</a:t>
            </a:r>
          </a:p>
          <a:p>
            <a:pPr marL="409575" lvl="1" indent="-233363">
              <a:spcBef>
                <a:spcPts val="0"/>
              </a:spcBef>
              <a:spcAft>
                <a:spcPts val="1200"/>
              </a:spcAft>
            </a:pPr>
            <a:r>
              <a:rPr lang="en-US" altLang="en-US" sz="2200" dirty="0" smtClean="0"/>
              <a:t>No </a:t>
            </a:r>
            <a:r>
              <a:rPr lang="en-US" altLang="en-US" sz="2200" dirty="0" err="1" smtClean="0"/>
              <a:t>multicollinearity</a:t>
            </a:r>
            <a:r>
              <a:rPr lang="en-US" altLang="en-US" sz="2200" dirty="0" smtClean="0"/>
              <a:t> (independent variables are correlated, r&gt;0.8)</a:t>
            </a:r>
          </a:p>
          <a:p>
            <a:pPr marL="409575" lvl="1" indent="-233363">
              <a:spcBef>
                <a:spcPts val="0"/>
              </a:spcBef>
              <a:spcAft>
                <a:spcPts val="1200"/>
              </a:spcAft>
            </a:pPr>
            <a:r>
              <a:rPr lang="en-US" altLang="en-US" sz="2200" dirty="0" smtClean="0"/>
              <a:t>No outliers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9943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1"/>
          </a:xfrm>
        </p:spPr>
        <p:txBody>
          <a:bodyPr/>
          <a:lstStyle/>
          <a:p>
            <a:r>
              <a:rPr lang="en-US" b="1" dirty="0" smtClean="0"/>
              <a:t>Tips on Fitting Models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41832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b="1" dirty="0"/>
              <a:t>Always evaluate </a:t>
            </a:r>
            <a:r>
              <a:rPr lang="en-US" sz="2400" b="1" dirty="0" smtClean="0"/>
              <a:t>model fit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b="1" dirty="0" smtClean="0"/>
              <a:t>For </a:t>
            </a:r>
            <a:r>
              <a:rPr lang="en-US" sz="2400" b="1" dirty="0"/>
              <a:t>empirical model selection, always choose </a:t>
            </a:r>
            <a:r>
              <a:rPr lang="en-US" sz="2400" b="1" dirty="0" smtClean="0"/>
              <a:t>model </a:t>
            </a:r>
            <a:r>
              <a:rPr lang="en-US" sz="2400" b="1" dirty="0"/>
              <a:t>with </a:t>
            </a:r>
            <a:r>
              <a:rPr lang="en-US" sz="2400" b="1" dirty="0" smtClean="0"/>
              <a:t>fewest </a:t>
            </a:r>
            <a:r>
              <a:rPr lang="en-US" sz="2400" b="1" dirty="0"/>
              <a:t>number of predictor variables 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dirty="0" smtClean="0"/>
              <a:t>Parameters </a:t>
            </a:r>
            <a:r>
              <a:rPr lang="en-US" sz="2400" dirty="0"/>
              <a:t>for each predictor should be significant in </a:t>
            </a:r>
            <a:r>
              <a:rPr lang="en-US" sz="2400" dirty="0" smtClean="0"/>
              <a:t>selected model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dirty="0" smtClean="0"/>
              <a:t>Don’t </a:t>
            </a:r>
            <a:r>
              <a:rPr lang="en-US" sz="2400" dirty="0"/>
              <a:t>judge just using </a:t>
            </a:r>
            <a:r>
              <a:rPr lang="en-US" sz="2400" dirty="0" smtClean="0"/>
              <a:t>overall F-test 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b="1" dirty="0" smtClean="0"/>
              <a:t>Can use </a:t>
            </a:r>
            <a:r>
              <a:rPr lang="en-US" sz="2400" b="1" dirty="0"/>
              <a:t>‘automated’ ways to find “best subsets</a:t>
            </a:r>
            <a:r>
              <a:rPr lang="en-US" sz="2400" b="1" dirty="0" smtClean="0"/>
              <a:t>” of predictors </a:t>
            </a:r>
            <a:endParaRPr lang="en-US" sz="2400" b="1" dirty="0"/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dirty="0" smtClean="0"/>
              <a:t>Be cautious as methods can be misleading.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sz="2400" dirty="0" smtClean="0"/>
              <a:t>Use only </a:t>
            </a:r>
            <a:r>
              <a:rPr lang="en-US" sz="2400" dirty="0"/>
              <a:t>as preliminary guides.</a:t>
            </a:r>
          </a:p>
        </p:txBody>
      </p:sp>
    </p:spTree>
    <p:extLst>
      <p:ext uri="{BB962C8B-B14F-4D97-AF65-F5344CB8AC3E}">
        <p14:creationId xmlns:p14="http://schemas.microsoft.com/office/powerpoint/2010/main" val="149926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 Equation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3324" y="3949569"/>
            <a:ext cx="836458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P</a:t>
            </a:r>
            <a:r>
              <a:rPr lang="en-US" altLang="en-US" sz="2400" b="1" dirty="0" smtClean="0"/>
              <a:t>rovides estimate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population </a:t>
            </a:r>
            <a:r>
              <a:rPr lang="en-US" altLang="en-US" sz="2400" b="1" dirty="0"/>
              <a:t>regression </a:t>
            </a:r>
            <a:r>
              <a:rPr lang="en-US" altLang="en-US" sz="2400" b="1" dirty="0" smtClean="0"/>
              <a:t>line</a:t>
            </a:r>
          </a:p>
          <a:p>
            <a:pPr marL="285750" indent="-28575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Individual </a:t>
            </a:r>
            <a:r>
              <a:rPr lang="en-US" altLang="en-US" sz="2400" b="1" dirty="0"/>
              <a:t>random error </a:t>
            </a:r>
            <a:r>
              <a:rPr lang="en-US" altLang="en-US" sz="2400" b="1" dirty="0" smtClean="0"/>
              <a:t>terms </a:t>
            </a:r>
            <a:r>
              <a:rPr lang="en-US" altLang="en-US" sz="2400" b="1" dirty="0"/>
              <a:t>e</a:t>
            </a:r>
            <a:r>
              <a:rPr lang="en-US" altLang="en-US" sz="2400" b="1" baseline="-25000" dirty="0"/>
              <a:t>i</a:t>
            </a:r>
            <a:r>
              <a:rPr lang="en-US" altLang="en-US" sz="2400" b="1" dirty="0"/>
              <a:t> </a:t>
            </a:r>
            <a:r>
              <a:rPr lang="en-US" altLang="en-US" sz="2400" b="1" dirty="0" smtClean="0"/>
              <a:t>have mean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zero</a:t>
            </a:r>
          </a:p>
          <a:p>
            <a:pPr marL="285750" indent="-28575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b</a:t>
            </a:r>
            <a:r>
              <a:rPr lang="en-US" altLang="en-US" sz="2400" b="1" baseline="-25000" dirty="0" smtClean="0"/>
              <a:t>0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is </a:t>
            </a:r>
            <a:r>
              <a:rPr lang="en-US" altLang="en-US" sz="2400" b="1" dirty="0" smtClean="0"/>
              <a:t>estimated </a:t>
            </a:r>
            <a:r>
              <a:rPr lang="en-US" altLang="en-US" sz="2400" b="1" dirty="0"/>
              <a:t>average value of Y when </a:t>
            </a:r>
            <a:r>
              <a:rPr lang="en-US" altLang="en-US" sz="2400" b="1" dirty="0" smtClean="0"/>
              <a:t>X </a:t>
            </a:r>
            <a:r>
              <a:rPr lang="en-US" altLang="en-US" sz="2400" b="1" dirty="0"/>
              <a:t>=</a:t>
            </a:r>
            <a:r>
              <a:rPr lang="en-US" altLang="en-US" sz="2400" b="1" dirty="0" smtClean="0"/>
              <a:t> zero</a:t>
            </a:r>
          </a:p>
          <a:p>
            <a:pPr marL="285750" indent="-28575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b</a:t>
            </a:r>
            <a:r>
              <a:rPr lang="en-US" altLang="en-US" sz="2400" b="1" baseline="-25000" dirty="0" smtClean="0"/>
              <a:t>1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is </a:t>
            </a:r>
            <a:r>
              <a:rPr lang="en-US" altLang="en-US" sz="2400" b="1" dirty="0" smtClean="0"/>
              <a:t>estimated </a:t>
            </a:r>
            <a:r>
              <a:rPr lang="en-US" altLang="en-US" sz="2400" b="1" dirty="0"/>
              <a:t>change in </a:t>
            </a: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value of Y </a:t>
            </a:r>
            <a:r>
              <a:rPr lang="en-US" altLang="en-US" sz="2400" b="1" dirty="0" smtClean="0"/>
              <a:t>when there is </a:t>
            </a:r>
            <a:r>
              <a:rPr lang="en-US" altLang="en-US" sz="2400" b="1" dirty="0"/>
              <a:t>one-unit change in X</a:t>
            </a:r>
          </a:p>
          <a:p>
            <a:pPr marL="285750" indent="-28575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b="1" dirty="0"/>
          </a:p>
          <a:p>
            <a:pPr marL="285750" indent="-285750" eaLnBrk="0" hangingPunct="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914401" y="956129"/>
            <a:ext cx="7315200" cy="2724150"/>
            <a:chOff x="1066800" y="2654300"/>
            <a:chExt cx="7315200" cy="2724150"/>
          </a:xfrm>
        </p:grpSpPr>
        <p:graphicFrame>
          <p:nvGraphicFramePr>
            <p:cNvPr id="5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482850" y="4275138"/>
            <a:ext cx="3794125" cy="1103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4" name="Equation" r:id="rId4" imgW="876240" imgH="253800" progId="Equation.3">
                    <p:embed/>
                  </p:oleObj>
                </mc:Choice>
                <mc:Fallback>
                  <p:oleObj name="Equation" r:id="rId4" imgW="876240" imgH="253800" progId="Equation.3">
                    <p:embed/>
                    <p:pic>
                      <p:nvPicPr>
                        <p:cNvPr id="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2850" y="4275138"/>
                          <a:ext cx="3794125" cy="1103312"/>
                        </a:xfrm>
                        <a:prstGeom prst="rect">
                          <a:avLst/>
                        </a:prstGeom>
                        <a:solidFill>
                          <a:srgbClr val="FDE0BD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429000" y="2959100"/>
              <a:ext cx="1828800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/>
                <a:t>Estimate of the regression </a:t>
              </a:r>
              <a:br>
                <a:rPr lang="en-US" altLang="en-US" sz="2000"/>
              </a:br>
              <a:r>
                <a:rPr lang="en-US" altLang="en-US" sz="2000"/>
                <a:t>intercept</a:t>
              </a:r>
              <a:endParaRPr lang="en-US" altLang="en-US" sz="2000" baseline="-2500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410200" y="3035300"/>
              <a:ext cx="2057400" cy="896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/>
                <a:t>Estimate of the regression slope</a:t>
              </a:r>
              <a:br>
                <a:rPr lang="en-US" altLang="en-US" sz="2000"/>
              </a:br>
              <a:endParaRPr lang="en-US" altLang="en-US" sz="2000" baseline="-25000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3810000" y="3949700"/>
              <a:ext cx="7620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5410200" y="3721100"/>
              <a:ext cx="228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66800" y="2654300"/>
              <a:ext cx="1752600" cy="1308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/>
                <a:t>Estimated  (or predicted) Y value for observation i</a:t>
              </a:r>
              <a:endParaRPr lang="en-US" altLang="en-US" sz="2000" baseline="-25000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133600" y="3949700"/>
              <a:ext cx="45720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629400" y="4102100"/>
              <a:ext cx="1752600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/>
                <a:t>Value of X for observation i</a:t>
              </a: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6096000" y="4483100"/>
              <a:ext cx="533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50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85573" y="938653"/>
            <a:ext cx="8372856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Interpretation similar </a:t>
            </a:r>
            <a:r>
              <a:rPr lang="en-US" altLang="en-US" sz="2400" b="1" dirty="0"/>
              <a:t>to </a:t>
            </a:r>
            <a:r>
              <a:rPr lang="en-US" altLang="en-US" sz="2400" b="1" dirty="0" smtClean="0"/>
              <a:t>simple </a:t>
            </a:r>
            <a:r>
              <a:rPr lang="en-US" altLang="en-US" sz="2400" b="1" dirty="0"/>
              <a:t>linear regression coefficient, except </a:t>
            </a:r>
            <a:r>
              <a:rPr lang="en-US" altLang="en-US" sz="2400" b="1" dirty="0" smtClean="0"/>
              <a:t>coefficient is adjusted </a:t>
            </a:r>
            <a:r>
              <a:rPr lang="en-US" altLang="en-US" sz="2400" b="1" dirty="0"/>
              <a:t>for </a:t>
            </a:r>
            <a:r>
              <a:rPr lang="en-US" altLang="en-US" sz="2400" b="1" dirty="0" smtClean="0"/>
              <a:t>other </a:t>
            </a:r>
            <a:r>
              <a:rPr lang="en-US" altLang="en-US" sz="2400" b="1" dirty="0"/>
              <a:t>terms in </a:t>
            </a:r>
            <a:r>
              <a:rPr lang="en-US" altLang="en-US" sz="2400" b="1" dirty="0" smtClean="0"/>
              <a:t>model.</a:t>
            </a:r>
            <a:endParaRPr lang="en-US" altLang="en-US" sz="2400" b="1" dirty="0"/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cs typeface="Times New Roman" panose="02020603050405020304" pitchFamily="18" charset="0"/>
              </a:rPr>
              <a:t>Each regression coefficient is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amount </a:t>
            </a:r>
            <a:r>
              <a:rPr lang="en-US" altLang="en-US" sz="2400" b="1" dirty="0">
                <a:cs typeface="Times New Roman" panose="02020603050405020304" pitchFamily="18" charset="0"/>
              </a:rPr>
              <a:t>of change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in </a:t>
            </a:r>
            <a:r>
              <a:rPr lang="en-US" altLang="en-US" sz="2400" b="1" dirty="0">
                <a:cs typeface="Times New Roman" panose="02020603050405020304" pitchFamily="18" charset="0"/>
              </a:rPr>
              <a:t>outcome variable that would be expected per one-unit change of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independent variable, </a:t>
            </a:r>
            <a:r>
              <a:rPr lang="en-US" altLang="en-US" sz="2400" b="1" dirty="0">
                <a:cs typeface="Times New Roman" panose="02020603050405020304" pitchFamily="18" charset="0"/>
              </a:rPr>
              <a:t>if all other variables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in model </a:t>
            </a:r>
            <a:r>
              <a:rPr lang="en-US" altLang="en-US" sz="2400" b="1" dirty="0">
                <a:cs typeface="Times New Roman" panose="02020603050405020304" pitchFamily="18" charset="0"/>
              </a:rPr>
              <a:t>were held constant. 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Example</a:t>
            </a:r>
          </a:p>
          <a:p>
            <a:pPr marL="576263" lvl="1" indent="-2286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/>
              <a:t>Four independent variables</a:t>
            </a:r>
          </a:p>
          <a:p>
            <a:pPr marL="576263" lvl="1" indent="-2286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C</a:t>
            </a:r>
            <a:r>
              <a:rPr lang="en-US" altLang="en-US" sz="2400" dirty="0" smtClean="0"/>
              <a:t>oefficient </a:t>
            </a:r>
            <a:r>
              <a:rPr lang="en-US" altLang="en-US" sz="2400" dirty="0"/>
              <a:t>for </a:t>
            </a:r>
            <a:r>
              <a:rPr lang="en-US" altLang="en-US" sz="2400" dirty="0" smtClean="0"/>
              <a:t>X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is </a:t>
            </a:r>
            <a:r>
              <a:rPr lang="en-US" altLang="en-US" sz="2400" dirty="0"/>
              <a:t>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= </a:t>
            </a:r>
            <a:r>
              <a:rPr lang="en-US" altLang="en-US" sz="2400" dirty="0" smtClean="0"/>
              <a:t>0.084</a:t>
            </a:r>
          </a:p>
          <a:p>
            <a:pPr marL="576263" lvl="1" indent="-2286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F</a:t>
            </a:r>
            <a:r>
              <a:rPr lang="en-US" altLang="en-US" sz="2400" dirty="0" smtClean="0"/>
              <a:t>or every </a:t>
            </a:r>
            <a:r>
              <a:rPr lang="en-US" altLang="en-US" sz="2400" dirty="0"/>
              <a:t>unit increase in </a:t>
            </a:r>
            <a:r>
              <a:rPr lang="en-US" altLang="en-US" sz="2400" dirty="0" smtClean="0"/>
              <a:t>X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, dependent variable </a:t>
            </a:r>
            <a:r>
              <a:rPr lang="en-US" altLang="en-US" sz="2400" dirty="0"/>
              <a:t>goes up 0.084 units, </a:t>
            </a:r>
            <a:r>
              <a:rPr lang="en-US" altLang="en-US" sz="2400" i="1" dirty="0"/>
              <a:t>adjusted for </a:t>
            </a:r>
            <a:r>
              <a:rPr lang="en-US" altLang="en-US" sz="2400" i="1" dirty="0" smtClean="0"/>
              <a:t>other </a:t>
            </a:r>
            <a:r>
              <a:rPr lang="en-US" altLang="en-US" sz="2400" i="1" dirty="0"/>
              <a:t>three terms </a:t>
            </a:r>
            <a:r>
              <a:rPr lang="en-US" altLang="en-US" sz="2400" i="1" dirty="0" smtClean="0"/>
              <a:t>in </a:t>
            </a:r>
            <a:r>
              <a:rPr lang="en-US" altLang="en-US" sz="2400" i="1" dirty="0"/>
              <a:t>model</a:t>
            </a:r>
            <a:r>
              <a:rPr lang="en-US" altLang="en-US" sz="2400" i="1" dirty="0" smtClean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Multiple Regression Coefficients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PROC REG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70917" y="1035272"/>
            <a:ext cx="82021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Estimates </a:t>
            </a:r>
            <a:r>
              <a:rPr lang="en-US" altLang="en-US" sz="2400" b="1" dirty="0"/>
              <a:t>parameters by least squares</a:t>
            </a:r>
          </a:p>
          <a:p>
            <a:pPr marL="228600" indent="-2286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Produces </a:t>
            </a:r>
            <a:r>
              <a:rPr lang="en-US" altLang="en-US" sz="2400" b="1" dirty="0"/>
              <a:t>diagnostics to test model fit (e.g. scatter plots)</a:t>
            </a:r>
          </a:p>
          <a:p>
            <a:pPr marL="228600" indent="-2286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Tests hypotheses</a:t>
            </a:r>
            <a:endParaRPr lang="en-US" altLang="en-US" sz="2400" b="1" dirty="0"/>
          </a:p>
          <a:p>
            <a:pPr>
              <a:spcAft>
                <a:spcPts val="18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endParaRPr lang="en-US" altLang="en-US" sz="2400" b="1" dirty="0" smtClean="0">
              <a:solidFill>
                <a:schemeClr val="folHlink"/>
              </a:solidFill>
            </a:endParaRPr>
          </a:p>
          <a:p>
            <a:pPr>
              <a:spcAft>
                <a:spcPts val="18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 smtClean="0">
                <a:solidFill>
                  <a:schemeClr val="folHlink"/>
                </a:solidFill>
              </a:rPr>
              <a:t>Example</a:t>
            </a:r>
            <a:r>
              <a:rPr lang="en-US" altLang="en-US" sz="2400" b="1" dirty="0" smtClean="0"/>
              <a:t>:</a:t>
            </a:r>
            <a:endParaRPr lang="en-US" altLang="en-US" sz="2400" b="1" dirty="0">
              <a:solidFill>
                <a:srgbClr val="000099"/>
              </a:solidFill>
            </a:endParaRPr>
          </a:p>
          <a:p>
            <a:pPr>
              <a:spcAft>
                <a:spcPts val="18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>
                <a:solidFill>
                  <a:srgbClr val="000099"/>
                </a:solidFill>
              </a:rPr>
              <a:t>proc </a:t>
            </a:r>
            <a:r>
              <a:rPr lang="en-US" altLang="en-US" sz="2400" b="1" dirty="0" err="1">
                <a:solidFill>
                  <a:srgbClr val="000099"/>
                </a:solidFill>
              </a:rPr>
              <a:t>reg</a:t>
            </a:r>
            <a:r>
              <a:rPr lang="en-US" altLang="en-US" sz="2400" b="1" dirty="0">
                <a:solidFill>
                  <a:srgbClr val="000099"/>
                </a:solidFill>
              </a:rPr>
              <a:t> </a:t>
            </a:r>
            <a:r>
              <a:rPr lang="en-US" altLang="en-US" sz="2400" b="1" dirty="0"/>
              <a:t>data=</a:t>
            </a:r>
            <a:r>
              <a:rPr lang="en-US" altLang="en-US" sz="2400" b="1" dirty="0" err="1"/>
              <a:t>mydata</a:t>
            </a:r>
            <a:r>
              <a:rPr lang="en-US" altLang="en-US" sz="2400" b="1" dirty="0" smtClean="0"/>
              <a:t>;</a:t>
            </a:r>
            <a:endParaRPr lang="en-US" altLang="en-US" sz="2400" b="1" dirty="0"/>
          </a:p>
          <a:p>
            <a:pPr>
              <a:spcAft>
                <a:spcPts val="18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/>
              <a:t>  </a:t>
            </a:r>
            <a:r>
              <a:rPr lang="en-US" altLang="en-US" sz="2400" b="1" dirty="0">
                <a:solidFill>
                  <a:srgbClr val="000099"/>
                </a:solidFill>
              </a:rPr>
              <a:t>model</a:t>
            </a:r>
            <a:r>
              <a:rPr lang="en-US" altLang="en-US" sz="2400" b="1" dirty="0"/>
              <a:t> weight = height age</a:t>
            </a:r>
            <a:r>
              <a:rPr lang="en-US" altLang="en-US" sz="2400" b="1" dirty="0" smtClean="0"/>
              <a:t>;</a:t>
            </a:r>
            <a:endParaRPr lang="en-US" altLang="en-US" sz="2400" b="1" dirty="0"/>
          </a:p>
          <a:p>
            <a:pPr>
              <a:spcAft>
                <a:spcPts val="18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>
                <a:solidFill>
                  <a:srgbClr val="000099"/>
                </a:solidFill>
              </a:rPr>
              <a:t>run</a:t>
            </a:r>
            <a:r>
              <a:rPr lang="en-US" altLang="en-US" sz="2400" b="1" dirty="0"/>
              <a:t>;</a:t>
            </a:r>
          </a:p>
          <a:p>
            <a:pPr marL="581025" indent="-581025">
              <a:spcAft>
                <a:spcPts val="1800"/>
              </a:spcAft>
              <a:buSzPct val="150000"/>
              <a:buFont typeface="Wingdings" panose="05000000000000000000" pitchFamily="2" charset="2"/>
              <a:buChar char="§"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47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PROC REG Syntax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70917" y="1035272"/>
            <a:ext cx="820216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en-US" sz="2400" b="1" dirty="0" smtClean="0">
                <a:solidFill>
                  <a:schemeClr val="folHlink"/>
                </a:solidFill>
              </a:rPr>
              <a:t>Syntax</a:t>
            </a:r>
            <a:r>
              <a:rPr lang="en-US" altLang="en-US" sz="2400" b="1" dirty="0"/>
              <a:t>:</a:t>
            </a:r>
          </a:p>
          <a:p>
            <a:pPr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99"/>
                </a:solidFill>
              </a:rPr>
              <a:t>proc </a:t>
            </a:r>
            <a:r>
              <a:rPr lang="en-US" altLang="en-US" sz="2400" b="1" dirty="0" err="1">
                <a:solidFill>
                  <a:srgbClr val="000099"/>
                </a:solidFill>
              </a:rPr>
              <a:t>reg</a:t>
            </a:r>
            <a:r>
              <a:rPr lang="en-US" altLang="en-US" sz="2400" b="1" dirty="0">
                <a:solidFill>
                  <a:srgbClr val="000099"/>
                </a:solidFill>
              </a:rPr>
              <a:t> </a:t>
            </a:r>
            <a:r>
              <a:rPr lang="en-US" altLang="en-US" sz="2400" b="1" dirty="0"/>
              <a:t>&lt;</a:t>
            </a:r>
            <a:r>
              <a:rPr lang="en-US" altLang="en-US" sz="2400" b="1" i="1" dirty="0"/>
              <a:t>options&gt;</a:t>
            </a:r>
            <a:r>
              <a:rPr lang="en-US" altLang="en-US" sz="2400" b="1" dirty="0"/>
              <a:t>;</a:t>
            </a:r>
          </a:p>
          <a:p>
            <a:pPr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en-US" sz="2400" b="1" dirty="0"/>
              <a:t>   </a:t>
            </a:r>
            <a:r>
              <a:rPr lang="en-US" altLang="en-US" sz="2400" b="1" dirty="0">
                <a:solidFill>
                  <a:srgbClr val="000099"/>
                </a:solidFill>
              </a:rPr>
              <a:t>model</a:t>
            </a:r>
            <a:r>
              <a:rPr lang="en-US" altLang="en-US" sz="2400" b="1" dirty="0"/>
              <a:t> </a:t>
            </a:r>
            <a:r>
              <a:rPr lang="en-US" altLang="en-US" sz="2400" b="1" i="1" dirty="0"/>
              <a:t>response </a:t>
            </a:r>
            <a:r>
              <a:rPr lang="en-US" altLang="en-US" sz="2400" b="1" dirty="0"/>
              <a:t>= </a:t>
            </a:r>
            <a:r>
              <a:rPr lang="en-US" altLang="en-US" sz="2400" b="1" i="1" dirty="0"/>
              <a:t>effects</a:t>
            </a:r>
            <a:r>
              <a:rPr lang="en-US" altLang="en-US" sz="2400" b="1" dirty="0"/>
              <a:t> &lt;/</a:t>
            </a:r>
            <a:r>
              <a:rPr lang="en-US" altLang="en-US" sz="2400" b="1" i="1" dirty="0"/>
              <a:t>options</a:t>
            </a:r>
            <a:r>
              <a:rPr lang="en-US" altLang="en-US" sz="2400" b="1" dirty="0"/>
              <a:t>&gt;;</a:t>
            </a:r>
          </a:p>
          <a:p>
            <a:pPr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en-US" sz="2400" b="1" dirty="0"/>
              <a:t>   </a:t>
            </a:r>
            <a:r>
              <a:rPr lang="en-US" altLang="en-US" sz="2400" b="1" dirty="0">
                <a:solidFill>
                  <a:srgbClr val="000099"/>
                </a:solidFill>
              </a:rPr>
              <a:t>plot</a:t>
            </a:r>
            <a:r>
              <a:rPr lang="en-US" altLang="en-US" sz="2400" b="1" dirty="0"/>
              <a:t>    </a:t>
            </a:r>
            <a:r>
              <a:rPr lang="en-US" altLang="en-US" sz="2400" b="1" i="1" dirty="0" err="1"/>
              <a:t>yvariable</a:t>
            </a:r>
            <a:r>
              <a:rPr lang="en-US" altLang="en-US" sz="2400" b="1" dirty="0"/>
              <a:t>*</a:t>
            </a:r>
            <a:r>
              <a:rPr lang="en-US" altLang="en-US" sz="2400" b="1" i="1" dirty="0" err="1"/>
              <a:t>xvariable</a:t>
            </a:r>
            <a:r>
              <a:rPr lang="en-US" altLang="en-US" sz="2400" b="1" i="1" dirty="0"/>
              <a:t> </a:t>
            </a:r>
            <a:r>
              <a:rPr lang="en-US" altLang="en-US" sz="2400" b="1" dirty="0"/>
              <a:t>= ’</a:t>
            </a:r>
            <a:r>
              <a:rPr lang="en-US" altLang="en-US" sz="2400" b="1" i="1" dirty="0"/>
              <a:t>symbol</a:t>
            </a:r>
            <a:r>
              <a:rPr lang="en-US" altLang="en-US" sz="2400" b="1" dirty="0"/>
              <a:t>’;</a:t>
            </a:r>
          </a:p>
          <a:p>
            <a:pPr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en-US" sz="2400" b="1" dirty="0"/>
              <a:t>   </a:t>
            </a:r>
            <a:r>
              <a:rPr lang="en-US" altLang="en-US" sz="2400" b="1" dirty="0">
                <a:solidFill>
                  <a:srgbClr val="000099"/>
                </a:solidFill>
              </a:rPr>
              <a:t>by</a:t>
            </a:r>
            <a:r>
              <a:rPr lang="en-US" altLang="en-US" sz="2400" b="1" dirty="0"/>
              <a:t> </a:t>
            </a:r>
            <a:r>
              <a:rPr lang="en-US" altLang="en-US" sz="2400" b="1" i="1" dirty="0" err="1"/>
              <a:t>varlist</a:t>
            </a:r>
            <a:r>
              <a:rPr lang="en-US" altLang="en-US" sz="2400" b="1" dirty="0"/>
              <a:t>;</a:t>
            </a:r>
          </a:p>
          <a:p>
            <a:pPr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en-US" sz="2400" b="1" dirty="0"/>
              <a:t>   </a:t>
            </a:r>
            <a:r>
              <a:rPr lang="en-US" altLang="en-US" sz="2400" b="1" dirty="0">
                <a:solidFill>
                  <a:srgbClr val="000099"/>
                </a:solidFill>
              </a:rPr>
              <a:t>output</a:t>
            </a:r>
            <a:r>
              <a:rPr lang="en-US" altLang="en-US" sz="2400" b="1" dirty="0"/>
              <a:t> &lt;OUT=</a:t>
            </a:r>
            <a:r>
              <a:rPr lang="en-US" altLang="en-US" sz="2400" b="1" i="1" dirty="0"/>
              <a:t>SAS data set</a:t>
            </a:r>
            <a:r>
              <a:rPr lang="en-US" altLang="en-US" sz="2400" b="1" dirty="0" smtClean="0"/>
              <a:t>&gt; &lt;</a:t>
            </a:r>
            <a:r>
              <a:rPr lang="en-US" altLang="en-US" sz="2400" b="1" i="1" dirty="0"/>
              <a:t>output statistic list</a:t>
            </a:r>
            <a:r>
              <a:rPr lang="en-US" altLang="en-US" sz="2400" b="1" dirty="0"/>
              <a:t>&gt;;</a:t>
            </a:r>
          </a:p>
          <a:p>
            <a:pPr>
              <a:spcAft>
                <a:spcPts val="1200"/>
              </a:spcAft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99"/>
                </a:solidFill>
              </a:rPr>
              <a:t>run</a:t>
            </a:r>
            <a:r>
              <a:rPr lang="en-US" altLang="en-US" sz="2400" b="1" dirty="0" smtClean="0">
                <a:solidFill>
                  <a:srgbClr val="000099"/>
                </a:solidFill>
              </a:rPr>
              <a:t>;</a:t>
            </a:r>
            <a:endParaRPr lang="en-US" altLang="en-US" sz="2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6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PROC REG Syntax</a:t>
            </a:r>
            <a:endParaRPr lang="en-US" b="1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4904" y="929640"/>
            <a:ext cx="8165592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81025" indent="-581025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098550" indent="-403225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44145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784350" indent="-22860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12725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844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416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988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560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proc </a:t>
            </a:r>
            <a:r>
              <a:rPr lang="en-US" altLang="en-US" sz="2400" b="1" dirty="0" err="1">
                <a:solidFill>
                  <a:srgbClr val="000099"/>
                </a:solidFill>
                <a:latin typeface="+mn-lt"/>
              </a:rPr>
              <a:t>reg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 statement</a:t>
            </a:r>
            <a:r>
              <a:rPr lang="en-US" altLang="en-US" sz="2400" b="1" dirty="0">
                <a:solidFill>
                  <a:schemeClr val="folHlink"/>
                </a:solidFill>
                <a:latin typeface="+mn-lt"/>
              </a:rPr>
              <a:t> </a:t>
            </a:r>
            <a:r>
              <a:rPr lang="en-US" altLang="en-US" sz="2400" b="1" dirty="0" smtClean="0">
                <a:solidFill>
                  <a:srgbClr val="000099"/>
                </a:solidFill>
                <a:latin typeface="+mn-lt"/>
              </a:rPr>
              <a:t>syntax:</a:t>
            </a:r>
          </a:p>
          <a:p>
            <a:pPr marL="1316038" indent="-1087438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en-US" sz="2400" b="1" dirty="0" smtClean="0">
                <a:solidFill>
                  <a:srgbClr val="000099"/>
                </a:solidFill>
                <a:latin typeface="+mn-lt"/>
              </a:rPr>
              <a:t>data 	</a:t>
            </a:r>
            <a:r>
              <a:rPr lang="en-US" altLang="en-US" sz="2400" b="1" dirty="0" smtClean="0">
                <a:latin typeface="+mn-lt"/>
              </a:rPr>
              <a:t>= input </a:t>
            </a:r>
            <a:r>
              <a:rPr lang="en-US" altLang="en-US" sz="2400" b="1" dirty="0">
                <a:latin typeface="+mn-lt"/>
              </a:rPr>
              <a:t>data </a:t>
            </a:r>
            <a:r>
              <a:rPr lang="en-US" altLang="en-US" sz="2400" b="1" dirty="0" smtClean="0">
                <a:latin typeface="+mn-lt"/>
              </a:rPr>
              <a:t>set</a:t>
            </a:r>
          </a:p>
          <a:p>
            <a:pPr marL="1316038" indent="-1087438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en-US" sz="2400" b="1" dirty="0" err="1" smtClean="0">
                <a:solidFill>
                  <a:srgbClr val="000099"/>
                </a:solidFill>
                <a:latin typeface="+mn-lt"/>
              </a:rPr>
              <a:t>outest</a:t>
            </a:r>
            <a:r>
              <a:rPr lang="en-US" altLang="en-US" sz="2400" b="1" dirty="0" smtClean="0">
                <a:solidFill>
                  <a:srgbClr val="000099"/>
                </a:solidFill>
                <a:latin typeface="+mn-lt"/>
              </a:rPr>
              <a:t> 	</a:t>
            </a:r>
            <a:r>
              <a:rPr lang="en-US" altLang="en-US" sz="2400" b="1" dirty="0" smtClean="0">
                <a:latin typeface="+mn-lt"/>
              </a:rPr>
              <a:t>= creates </a:t>
            </a:r>
            <a:r>
              <a:rPr lang="en-US" altLang="en-US" sz="2400" b="1" dirty="0">
                <a:latin typeface="+mn-lt"/>
              </a:rPr>
              <a:t>data set with </a:t>
            </a:r>
            <a:r>
              <a:rPr lang="en-US" altLang="en-US" sz="2400" b="1" dirty="0" smtClean="0">
                <a:latin typeface="+mn-lt"/>
              </a:rPr>
              <a:t>parameter estimates</a:t>
            </a:r>
          </a:p>
          <a:p>
            <a:pPr marL="1316038" indent="-1087438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en-US" sz="2400" b="1" dirty="0" smtClean="0">
                <a:solidFill>
                  <a:srgbClr val="000099"/>
                </a:solidFill>
                <a:latin typeface="+mn-lt"/>
              </a:rPr>
              <a:t>simple</a:t>
            </a:r>
            <a:r>
              <a:rPr lang="en-US" altLang="en-US" sz="2400" b="1" dirty="0" smtClean="0">
                <a:latin typeface="+mn-lt"/>
              </a:rPr>
              <a:t>  </a:t>
            </a:r>
            <a:r>
              <a:rPr lang="en-US" altLang="en-US" sz="2400" b="1" dirty="0">
                <a:latin typeface="+mn-lt"/>
              </a:rPr>
              <a:t>prints simple </a:t>
            </a:r>
            <a:r>
              <a:rPr lang="en-US" altLang="en-US" sz="2400" b="1" dirty="0" smtClean="0">
                <a:latin typeface="+mn-lt"/>
              </a:rPr>
              <a:t>statistics</a:t>
            </a:r>
            <a:endParaRPr lang="en-US" altLang="en-US" sz="2400" b="1" dirty="0">
              <a:solidFill>
                <a:srgbClr val="000099"/>
              </a:solidFill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ZapfDingbats" pitchFamily="82" charset="2"/>
              <a:buNone/>
            </a:pPr>
            <a:endParaRPr lang="en-US" altLang="en-US" sz="2400" b="1" dirty="0" smtClean="0">
              <a:solidFill>
                <a:srgbClr val="000099"/>
              </a:solidFill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 smtClean="0">
                <a:solidFill>
                  <a:srgbClr val="000099"/>
                </a:solidFill>
                <a:latin typeface="+mn-lt"/>
              </a:rPr>
              <a:t>model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statement</a:t>
            </a:r>
            <a:endParaRPr lang="en-US" altLang="en-US" sz="2400" b="1" dirty="0">
              <a:latin typeface="+mn-lt"/>
            </a:endParaRPr>
          </a:p>
          <a:p>
            <a:pPr indent="-352425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 smtClean="0">
                <a:solidFill>
                  <a:srgbClr val="000099"/>
                </a:solidFill>
                <a:latin typeface="+mn-lt"/>
              </a:rPr>
              <a:t>model</a:t>
            </a:r>
            <a:r>
              <a:rPr lang="en-US" altLang="en-US" sz="2400" b="1" dirty="0" smtClean="0">
                <a:latin typeface="+mn-lt"/>
              </a:rPr>
              <a:t> </a:t>
            </a:r>
            <a:r>
              <a:rPr lang="en-US" altLang="en-US" sz="2400" b="1" i="1" dirty="0">
                <a:latin typeface="+mn-lt"/>
              </a:rPr>
              <a:t>response</a:t>
            </a:r>
            <a:r>
              <a:rPr lang="en-US" altLang="en-US" sz="2400" b="1" dirty="0">
                <a:latin typeface="+mn-lt"/>
              </a:rPr>
              <a:t>=&lt;</a:t>
            </a:r>
            <a:r>
              <a:rPr lang="en-US" altLang="en-US" sz="2400" b="1" i="1" dirty="0">
                <a:latin typeface="+mn-lt"/>
              </a:rPr>
              <a:t>effects</a:t>
            </a:r>
            <a:r>
              <a:rPr lang="en-US" altLang="en-US" sz="2400" b="1" dirty="0">
                <a:latin typeface="+mn-lt"/>
              </a:rPr>
              <a:t>&gt;&lt;/</a:t>
            </a:r>
            <a:r>
              <a:rPr lang="en-US" altLang="en-US" sz="2400" b="1" i="1" dirty="0">
                <a:latin typeface="+mn-lt"/>
              </a:rPr>
              <a:t>option</a:t>
            </a:r>
            <a:r>
              <a:rPr lang="en-US" altLang="en-US" sz="2400" b="1" dirty="0">
                <a:latin typeface="+mn-lt"/>
              </a:rPr>
              <a:t>s</a:t>
            </a:r>
            <a:r>
              <a:rPr lang="en-US" altLang="en-US" sz="2400" b="1" dirty="0" smtClean="0">
                <a:latin typeface="+mn-lt"/>
              </a:rPr>
              <a:t>&gt;;</a:t>
            </a:r>
            <a:endParaRPr lang="en-US" altLang="en-US" sz="2400" b="1" dirty="0">
              <a:latin typeface="+mn-lt"/>
            </a:endParaRPr>
          </a:p>
          <a:p>
            <a:pPr marL="860425" lvl="1" indent="-3429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−"/>
            </a:pPr>
            <a:r>
              <a:rPr lang="en-US" altLang="en-US" sz="2200" dirty="0">
                <a:latin typeface="+mn-lt"/>
              </a:rPr>
              <a:t>required</a:t>
            </a:r>
          </a:p>
          <a:p>
            <a:pPr marL="860425" lvl="1" indent="-3429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−"/>
            </a:pPr>
            <a:r>
              <a:rPr lang="en-US" altLang="en-US" sz="2200" dirty="0">
                <a:latin typeface="+mn-lt"/>
              </a:rPr>
              <a:t>variables must be numeric</a:t>
            </a:r>
          </a:p>
          <a:p>
            <a:pPr marL="860425" lvl="1" indent="-3429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−"/>
            </a:pPr>
            <a:r>
              <a:rPr lang="en-US" altLang="en-US" sz="2200" dirty="0">
                <a:latin typeface="+mn-lt"/>
              </a:rPr>
              <a:t>many options</a:t>
            </a:r>
          </a:p>
          <a:p>
            <a:pPr marL="860425" lvl="1" indent="-3429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−"/>
            </a:pPr>
            <a:r>
              <a:rPr lang="en-US" altLang="en-US" sz="2200" dirty="0">
                <a:latin typeface="+mn-lt"/>
              </a:rPr>
              <a:t>can specify more than one model statement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</a:pPr>
            <a:endParaRPr lang="en-US" altLang="en-US" sz="2400" b="1" i="1" dirty="0">
              <a:solidFill>
                <a:srgbClr val="0000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64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PROC REG Syntax</a:t>
            </a:r>
            <a:endParaRPr lang="en-US" b="1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4904" y="902208"/>
            <a:ext cx="8577072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81025" indent="-581025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098550" indent="-403225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44145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784350" indent="-22860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12725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844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416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988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560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Clr>
                <a:schemeClr val="tx2"/>
              </a:buClr>
              <a:buSzPct val="85000"/>
              <a:buFont typeface="ZapfDingbats" pitchFamily="82" charset="2"/>
              <a:buNone/>
            </a:pPr>
            <a:r>
              <a:rPr lang="en-US" altLang="en-US" sz="2200" b="1" dirty="0">
                <a:solidFill>
                  <a:srgbClr val="000099"/>
                </a:solidFill>
                <a:latin typeface="+mn-lt"/>
              </a:rPr>
              <a:t>plot statement</a:t>
            </a:r>
          </a:p>
          <a:p>
            <a:pPr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200" b="1" dirty="0">
                <a:latin typeface="+mn-lt"/>
              </a:rPr>
              <a:t>   </a:t>
            </a:r>
            <a:r>
              <a:rPr lang="en-US" altLang="en-US" sz="2200" b="1" dirty="0">
                <a:solidFill>
                  <a:srgbClr val="000099"/>
                </a:solidFill>
                <a:latin typeface="+mn-lt"/>
              </a:rPr>
              <a:t>plot</a:t>
            </a:r>
            <a:r>
              <a:rPr lang="en-US" altLang="en-US" sz="2200" b="1" dirty="0">
                <a:latin typeface="+mn-lt"/>
              </a:rPr>
              <a:t> </a:t>
            </a:r>
            <a:r>
              <a:rPr lang="en-US" altLang="en-US" sz="2200" b="1" i="1" dirty="0" err="1">
                <a:latin typeface="+mn-lt"/>
              </a:rPr>
              <a:t>yvariable</a:t>
            </a:r>
            <a:r>
              <a:rPr lang="en-US" altLang="en-US" sz="2200" b="1" dirty="0">
                <a:latin typeface="+mn-lt"/>
              </a:rPr>
              <a:t>*</a:t>
            </a:r>
            <a:r>
              <a:rPr lang="en-US" altLang="en-US" sz="2200" b="1" i="1" dirty="0" err="1">
                <a:latin typeface="+mn-lt"/>
              </a:rPr>
              <a:t>xvariable</a:t>
            </a:r>
            <a:r>
              <a:rPr lang="en-US" altLang="en-US" sz="2200" b="1" dirty="0">
                <a:latin typeface="+mn-lt"/>
              </a:rPr>
              <a:t> &lt;=</a:t>
            </a:r>
            <a:r>
              <a:rPr lang="en-US" altLang="en-US" sz="2200" b="1" i="1" dirty="0">
                <a:latin typeface="+mn-lt"/>
              </a:rPr>
              <a:t>symbol</a:t>
            </a:r>
            <a:r>
              <a:rPr lang="en-US" altLang="en-US" sz="2200" b="1" dirty="0">
                <a:latin typeface="+mn-lt"/>
              </a:rPr>
              <a:t>&gt; &lt;/</a:t>
            </a:r>
            <a:r>
              <a:rPr lang="en-US" altLang="en-US" sz="2200" b="1" i="1" dirty="0">
                <a:latin typeface="+mn-lt"/>
              </a:rPr>
              <a:t>options</a:t>
            </a:r>
            <a:r>
              <a:rPr lang="en-US" altLang="en-US" sz="2200" b="1" dirty="0">
                <a:latin typeface="+mn-lt"/>
              </a:rPr>
              <a:t>&gt;; </a:t>
            </a:r>
          </a:p>
          <a:p>
            <a:pPr marL="685800" indent="-2286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−"/>
            </a:pPr>
            <a:r>
              <a:rPr lang="en-US" altLang="en-US" sz="2200" dirty="0">
                <a:latin typeface="+mn-lt"/>
              </a:rPr>
              <a:t>produces scatter plots -  </a:t>
            </a:r>
            <a:r>
              <a:rPr lang="en-US" altLang="en-US" sz="2200" dirty="0" err="1">
                <a:latin typeface="+mn-lt"/>
              </a:rPr>
              <a:t>yvariable</a:t>
            </a:r>
            <a:r>
              <a:rPr lang="en-US" altLang="en-US" sz="2200" dirty="0">
                <a:latin typeface="+mn-lt"/>
              </a:rPr>
              <a:t> on the vertical axis and </a:t>
            </a:r>
            <a:r>
              <a:rPr lang="en-US" altLang="en-US" sz="2200" dirty="0" err="1">
                <a:latin typeface="+mn-lt"/>
              </a:rPr>
              <a:t>xvariable</a:t>
            </a:r>
            <a:r>
              <a:rPr lang="en-US" altLang="en-US" sz="2200" dirty="0">
                <a:latin typeface="+mn-lt"/>
              </a:rPr>
              <a:t> on the horizontal axis</a:t>
            </a:r>
          </a:p>
          <a:p>
            <a:pPr marL="685800" indent="-2286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−"/>
            </a:pPr>
            <a:r>
              <a:rPr lang="en-US" altLang="en-US" sz="2200" dirty="0">
                <a:latin typeface="+mn-lt"/>
              </a:rPr>
              <a:t>can specify several plots</a:t>
            </a:r>
          </a:p>
          <a:p>
            <a:pPr marL="685800" indent="-2286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−"/>
            </a:pPr>
            <a:r>
              <a:rPr lang="en-US" altLang="en-US" sz="2200" dirty="0">
                <a:latin typeface="+mn-lt"/>
              </a:rPr>
              <a:t>optional symbol to mark points</a:t>
            </a:r>
          </a:p>
          <a:p>
            <a:pPr marL="685800" indent="-228600">
              <a:spcBef>
                <a:spcPct val="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−"/>
            </a:pPr>
            <a:r>
              <a:rPr lang="en-US" altLang="en-US" sz="2200" dirty="0" err="1">
                <a:latin typeface="+mn-lt"/>
              </a:rPr>
              <a:t>yvariable</a:t>
            </a:r>
            <a:r>
              <a:rPr lang="en-US" altLang="en-US" sz="2200" dirty="0">
                <a:latin typeface="+mn-lt"/>
              </a:rPr>
              <a:t> and </a:t>
            </a:r>
            <a:r>
              <a:rPr lang="en-US" altLang="en-US" sz="2200" dirty="0" err="1">
                <a:latin typeface="+mn-lt"/>
              </a:rPr>
              <a:t>xvariable</a:t>
            </a:r>
            <a:r>
              <a:rPr lang="en-US" altLang="en-US" sz="2200" dirty="0">
                <a:latin typeface="+mn-lt"/>
              </a:rPr>
              <a:t> can be variables specified in model statements or statistics available in output </a:t>
            </a:r>
            <a:r>
              <a:rPr lang="en-US" altLang="en-US" sz="2200" dirty="0" smtClean="0">
                <a:latin typeface="+mn-lt"/>
              </a:rPr>
              <a:t>statement</a:t>
            </a:r>
            <a:endParaRPr lang="en-US" altLang="en-US" sz="2200" b="1" dirty="0" smtClean="0">
              <a:solidFill>
                <a:srgbClr val="000099"/>
              </a:solidFill>
              <a:latin typeface="+mn-lt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200" b="1" dirty="0">
                <a:solidFill>
                  <a:srgbClr val="000099"/>
                </a:solidFill>
                <a:latin typeface="+mn-lt"/>
              </a:rPr>
              <a:t>output </a:t>
            </a:r>
            <a:r>
              <a:rPr lang="en-US" altLang="en-US" sz="2200" b="1" dirty="0" smtClean="0">
                <a:solidFill>
                  <a:srgbClr val="000099"/>
                </a:solidFill>
                <a:latin typeface="+mn-lt"/>
              </a:rPr>
              <a:t>statement</a:t>
            </a:r>
            <a:endParaRPr lang="en-US" altLang="en-US" sz="2200" b="1" dirty="0">
              <a:solidFill>
                <a:srgbClr val="000099"/>
              </a:solidFill>
              <a:latin typeface="+mn-lt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200" b="1" dirty="0">
                <a:latin typeface="+mn-lt"/>
              </a:rPr>
              <a:t>  </a:t>
            </a:r>
            <a:r>
              <a:rPr lang="en-US" altLang="en-US" sz="2200" b="1" dirty="0">
                <a:solidFill>
                  <a:srgbClr val="000099"/>
                </a:solidFill>
                <a:latin typeface="+mn-lt"/>
              </a:rPr>
              <a:t>output </a:t>
            </a:r>
            <a:r>
              <a:rPr lang="en-US" altLang="en-US" sz="2200" b="1" dirty="0">
                <a:latin typeface="+mn-lt"/>
              </a:rPr>
              <a:t>&lt;OUT=</a:t>
            </a:r>
            <a:r>
              <a:rPr lang="en-US" altLang="en-US" sz="2200" b="1" i="1" dirty="0">
                <a:latin typeface="+mn-lt"/>
              </a:rPr>
              <a:t>SAS data </a:t>
            </a:r>
            <a:r>
              <a:rPr lang="en-US" altLang="en-US" sz="2200" b="1" i="1" dirty="0" smtClean="0">
                <a:latin typeface="+mn-lt"/>
              </a:rPr>
              <a:t>set</a:t>
            </a:r>
            <a:r>
              <a:rPr lang="en-US" altLang="en-US" sz="2200" b="1" dirty="0" smtClean="0">
                <a:latin typeface="+mn-lt"/>
              </a:rPr>
              <a:t>&gt; keywords=</a:t>
            </a:r>
            <a:r>
              <a:rPr lang="en-US" altLang="en-US" sz="2200" b="1" i="1" dirty="0" smtClean="0">
                <a:latin typeface="+mn-lt"/>
              </a:rPr>
              <a:t>names</a:t>
            </a:r>
            <a:r>
              <a:rPr lang="en-US" altLang="en-US" sz="2200" b="1" dirty="0" smtClean="0">
                <a:latin typeface="+mn-lt"/>
              </a:rPr>
              <a:t>;</a:t>
            </a:r>
            <a:endParaRPr lang="en-US" altLang="en-US" sz="2200" b="1" dirty="0">
              <a:latin typeface="+mn-lt"/>
            </a:endParaRPr>
          </a:p>
          <a:p>
            <a:pPr marL="685800" indent="-2286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−"/>
            </a:pPr>
            <a:r>
              <a:rPr lang="en-US" altLang="en-US" sz="2200" dirty="0">
                <a:latin typeface="+mn-lt"/>
              </a:rPr>
              <a:t>creates SAS data set</a:t>
            </a:r>
          </a:p>
          <a:p>
            <a:pPr marL="685800" indent="-2286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−"/>
            </a:pPr>
            <a:r>
              <a:rPr lang="en-US" altLang="en-US" sz="2200" dirty="0">
                <a:latin typeface="+mn-lt"/>
              </a:rPr>
              <a:t>all original variables included</a:t>
            </a:r>
          </a:p>
          <a:p>
            <a:pPr marL="685800" indent="-228600">
              <a:spcBef>
                <a:spcPct val="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−"/>
            </a:pPr>
            <a:r>
              <a:rPr lang="en-US" altLang="en-US" sz="2200" dirty="0">
                <a:latin typeface="+mn-lt"/>
              </a:rPr>
              <a:t>keyword=names specifies the statistics to include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</a:pPr>
            <a:endParaRPr lang="en-US" altLang="en-US" sz="2200" b="1" i="1" dirty="0">
              <a:solidFill>
                <a:srgbClr val="0000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135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PROC GLM (</a:t>
            </a:r>
            <a:r>
              <a:rPr lang="en-US" altLang="en-US" dirty="0"/>
              <a:t>G</a:t>
            </a:r>
            <a:r>
              <a:rPr lang="en-US" altLang="en-US" dirty="0" smtClean="0"/>
              <a:t>eneral Linear Model</a:t>
            </a:r>
            <a:r>
              <a:rPr lang="en-US" altLang="en-US" dirty="0"/>
              <a:t>)</a:t>
            </a:r>
          </a:p>
        </p:txBody>
      </p:sp>
      <p:sp>
        <p:nvSpPr>
          <p:cNvPr id="299011" name="Rectangle 3"/>
          <p:cNvSpPr>
            <a:spLocks noChangeArrowheads="1"/>
          </p:cNvSpPr>
          <p:nvPr/>
        </p:nvSpPr>
        <p:spPr bwMode="auto">
          <a:xfrm>
            <a:off x="347472" y="877824"/>
            <a:ext cx="8293608" cy="5321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81025" indent="-581025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098550" indent="-403225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44145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784350" indent="-22860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12725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844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416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988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560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347663" indent="-347663">
              <a:spcBef>
                <a:spcPct val="0"/>
              </a:spcBef>
              <a:spcAft>
                <a:spcPts val="1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+mn-lt"/>
              </a:rPr>
              <a:t>Uses </a:t>
            </a:r>
            <a:r>
              <a:rPr lang="en-US" altLang="en-US" sz="2400" b="1" dirty="0">
                <a:latin typeface="+mn-lt"/>
              </a:rPr>
              <a:t>least-squares with generalized inverses </a:t>
            </a:r>
          </a:p>
          <a:p>
            <a:pPr marL="347663" indent="-347663">
              <a:spcBef>
                <a:spcPct val="0"/>
              </a:spcBef>
              <a:spcAft>
                <a:spcPts val="1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+mn-lt"/>
              </a:rPr>
              <a:t>Performs </a:t>
            </a:r>
            <a:r>
              <a:rPr lang="en-US" altLang="en-US" sz="2400" b="1" dirty="0">
                <a:latin typeface="+mn-lt"/>
              </a:rPr>
              <a:t>linear regression, analysis of variance, analysis of </a:t>
            </a:r>
            <a:r>
              <a:rPr lang="en-US" altLang="en-US" sz="2400" b="1" dirty="0" smtClean="0">
                <a:latin typeface="+mn-lt"/>
              </a:rPr>
              <a:t>covariance</a:t>
            </a:r>
            <a:endParaRPr lang="en-US" altLang="en-US" sz="2400" b="1" dirty="0">
              <a:latin typeface="+mn-lt"/>
            </a:endParaRPr>
          </a:p>
          <a:p>
            <a:pPr marL="347663" indent="-347663">
              <a:spcBef>
                <a:spcPct val="0"/>
              </a:spcBef>
              <a:spcAft>
                <a:spcPts val="1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+mn-lt"/>
              </a:rPr>
              <a:t>A</a:t>
            </a:r>
            <a:r>
              <a:rPr lang="en-US" altLang="en-US" sz="2400" b="1" dirty="0" smtClean="0">
                <a:latin typeface="+mn-lt"/>
              </a:rPr>
              <a:t>ccepts </a:t>
            </a:r>
            <a:r>
              <a:rPr lang="en-US" altLang="en-US" sz="2400" b="1" dirty="0">
                <a:latin typeface="+mn-lt"/>
              </a:rPr>
              <a:t>classification variables (discrete) and continuous </a:t>
            </a:r>
            <a:r>
              <a:rPr lang="en-US" altLang="en-US" sz="2400" b="1" dirty="0" smtClean="0">
                <a:latin typeface="+mn-lt"/>
              </a:rPr>
              <a:t>variables</a:t>
            </a:r>
            <a:endParaRPr lang="en-US" altLang="en-US" sz="2400" b="1" dirty="0">
              <a:latin typeface="+mn-lt"/>
            </a:endParaRPr>
          </a:p>
          <a:p>
            <a:pPr marL="347663" indent="-347663">
              <a:spcBef>
                <a:spcPct val="0"/>
              </a:spcBef>
              <a:spcAft>
                <a:spcPts val="1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+mn-lt"/>
              </a:rPr>
              <a:t>Estimates </a:t>
            </a:r>
            <a:r>
              <a:rPr lang="en-US" altLang="en-US" sz="2400" b="1" dirty="0">
                <a:latin typeface="+mn-lt"/>
              </a:rPr>
              <a:t>and performs tests for general linear </a:t>
            </a:r>
            <a:r>
              <a:rPr lang="en-US" altLang="en-US" sz="2400" b="1" dirty="0" smtClean="0">
                <a:latin typeface="+mn-lt"/>
              </a:rPr>
              <a:t>effects</a:t>
            </a:r>
            <a:endParaRPr lang="en-US" altLang="en-US" sz="2400" b="1" dirty="0">
              <a:latin typeface="+mn-lt"/>
            </a:endParaRPr>
          </a:p>
          <a:p>
            <a:pPr marL="347663" indent="-347663">
              <a:spcBef>
                <a:spcPct val="0"/>
              </a:spcBef>
              <a:spcAft>
                <a:spcPts val="1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+mn-lt"/>
              </a:rPr>
              <a:t>C</a:t>
            </a:r>
            <a:r>
              <a:rPr lang="en-US" altLang="en-US" sz="2400" b="1" dirty="0" smtClean="0">
                <a:latin typeface="+mn-lt"/>
              </a:rPr>
              <a:t>an </a:t>
            </a:r>
            <a:r>
              <a:rPr lang="en-US" altLang="en-US" sz="2400" b="1" dirty="0">
                <a:latin typeface="+mn-lt"/>
              </a:rPr>
              <a:t>be used for </a:t>
            </a:r>
            <a:r>
              <a:rPr lang="en-US" altLang="en-US" sz="2400" b="1" dirty="0" smtClean="0">
                <a:latin typeface="+mn-lt"/>
              </a:rPr>
              <a:t>balanced </a:t>
            </a:r>
            <a:r>
              <a:rPr lang="en-US" altLang="en-US" sz="2400" b="1" dirty="0">
                <a:latin typeface="+mn-lt"/>
              </a:rPr>
              <a:t>or unbalanced </a:t>
            </a:r>
            <a:r>
              <a:rPr lang="en-US" altLang="en-US" sz="2400" b="1" dirty="0" smtClean="0">
                <a:latin typeface="+mn-lt"/>
              </a:rPr>
              <a:t>designs</a:t>
            </a:r>
          </a:p>
          <a:p>
            <a:pPr marL="865188" lvl="1" indent="-347663">
              <a:spcBef>
                <a:spcPct val="0"/>
              </a:spcBef>
              <a:spcAft>
                <a:spcPts val="1800"/>
              </a:spcAft>
              <a:buClr>
                <a:schemeClr val="tx2"/>
              </a:buClr>
              <a:buSzPct val="100000"/>
              <a:buFont typeface="Verdana" panose="020B0604030504040204" pitchFamily="34" charset="0"/>
              <a:buChar char="−"/>
            </a:pPr>
            <a:r>
              <a:rPr lang="en-US" altLang="en-US" sz="2400" dirty="0">
                <a:latin typeface="+mn-lt"/>
              </a:rPr>
              <a:t>PROC ANOVA is suitable for “balanced” designs</a:t>
            </a:r>
          </a:p>
          <a:p>
            <a:pPr marL="347663" indent="-347663">
              <a:spcBef>
                <a:spcPct val="0"/>
              </a:spcBef>
              <a:spcAft>
                <a:spcPts val="1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+mn-lt"/>
              </a:rPr>
              <a:t>Suitable </a:t>
            </a:r>
            <a:r>
              <a:rPr lang="en-US" altLang="en-US" sz="2400" b="1" dirty="0">
                <a:latin typeface="+mn-lt"/>
              </a:rPr>
              <a:t>for random effects models</a:t>
            </a:r>
          </a:p>
          <a:p>
            <a:pPr>
              <a:spcBef>
                <a:spcPct val="0"/>
              </a:spcBef>
              <a:spcAft>
                <a:spcPts val="1800"/>
              </a:spcAft>
              <a:buClr>
                <a:schemeClr val="tx2"/>
              </a:buClr>
              <a:buSzPct val="85000"/>
              <a:buFont typeface="ZapfDingbats" pitchFamily="82" charset="2"/>
              <a:buChar char="l"/>
            </a:pPr>
            <a:endParaRPr lang="en-US" altLang="en-US" sz="2400" dirty="0">
              <a:latin typeface="+mn-lt"/>
            </a:endParaRPr>
          </a:p>
          <a:p>
            <a:pPr>
              <a:spcBef>
                <a:spcPct val="0"/>
              </a:spcBef>
              <a:spcAft>
                <a:spcPts val="18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endParaRPr lang="en-US" altLang="en-US" sz="2400" b="1" dirty="0">
              <a:solidFill>
                <a:srgbClr val="33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29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cap="all" dirty="0"/>
              <a:t>proc </a:t>
            </a:r>
            <a:r>
              <a:rPr lang="en-US" altLang="en-US" cap="all" dirty="0" err="1" smtClean="0"/>
              <a:t>glm</a:t>
            </a:r>
            <a:r>
              <a:rPr lang="en-US" altLang="en-US" cap="all" dirty="0"/>
              <a:t> </a:t>
            </a:r>
            <a:r>
              <a:rPr lang="en-US" altLang="en-US" dirty="0" smtClean="0"/>
              <a:t>Syntax</a:t>
            </a:r>
            <a:endParaRPr lang="en-US" altLang="en-US" cap="all" dirty="0"/>
          </a:p>
        </p:txBody>
      </p:sp>
      <p:sp>
        <p:nvSpPr>
          <p:cNvPr id="300035" name="Rectangle 3"/>
          <p:cNvSpPr>
            <a:spLocks noChangeArrowheads="1"/>
          </p:cNvSpPr>
          <p:nvPr/>
        </p:nvSpPr>
        <p:spPr bwMode="auto">
          <a:xfrm>
            <a:off x="566928" y="883920"/>
            <a:ext cx="8759952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81025" indent="-581025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1098550" indent="-403225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44145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784350" indent="-22860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12725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844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0416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988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95605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en-US" sz="2400" b="1" dirty="0" smtClean="0">
                <a:solidFill>
                  <a:srgbClr val="000099"/>
                </a:solidFill>
                <a:latin typeface="+mn-lt"/>
              </a:rPr>
              <a:t>proc </a:t>
            </a:r>
            <a:r>
              <a:rPr lang="en-US" altLang="en-US" sz="2400" b="1" dirty="0" err="1">
                <a:solidFill>
                  <a:srgbClr val="000099"/>
                </a:solidFill>
                <a:latin typeface="+mn-lt"/>
              </a:rPr>
              <a:t>glm</a:t>
            </a:r>
            <a:r>
              <a:rPr lang="en-US" altLang="en-US" sz="2400" b="1" dirty="0">
                <a:latin typeface="+mn-lt"/>
              </a:rPr>
              <a:t> </a:t>
            </a:r>
            <a:r>
              <a:rPr lang="en-US" altLang="en-US" sz="2400" b="1" i="1" dirty="0">
                <a:latin typeface="+mn-lt"/>
              </a:rPr>
              <a:t>data=name &lt;options</a:t>
            </a:r>
            <a:r>
              <a:rPr lang="en-US" altLang="en-US" sz="2400" b="1" i="1" dirty="0" smtClean="0">
                <a:latin typeface="+mn-lt"/>
              </a:rPr>
              <a:t>&gt;</a:t>
            </a:r>
            <a:r>
              <a:rPr lang="en-US" altLang="en-US" sz="2400" b="1" dirty="0" smtClean="0">
                <a:latin typeface="+mn-lt"/>
              </a:rPr>
              <a:t>;</a:t>
            </a:r>
            <a:endParaRPr lang="en-US" altLang="en-US" sz="2400" b="1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>
                <a:latin typeface="+mn-lt"/>
              </a:rPr>
              <a:t>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class</a:t>
            </a:r>
            <a:r>
              <a:rPr lang="en-US" altLang="en-US" sz="2400" b="1" dirty="0">
                <a:latin typeface="+mn-lt"/>
              </a:rPr>
              <a:t> </a:t>
            </a:r>
            <a:r>
              <a:rPr lang="en-US" altLang="en-US" sz="2400" b="1" i="1" dirty="0">
                <a:latin typeface="+mn-lt"/>
              </a:rPr>
              <a:t>classification variables</a:t>
            </a:r>
            <a:r>
              <a:rPr lang="en-US" altLang="en-US" sz="2400" b="1" dirty="0">
                <a:latin typeface="+mn-lt"/>
              </a:rPr>
              <a:t>; 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>
                <a:latin typeface="+mn-lt"/>
              </a:rPr>
              <a:t>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model</a:t>
            </a:r>
            <a:r>
              <a:rPr lang="en-US" altLang="en-US" sz="2400" b="1" dirty="0">
                <a:latin typeface="+mn-lt"/>
              </a:rPr>
              <a:t> </a:t>
            </a:r>
            <a:r>
              <a:rPr lang="en-US" altLang="en-US" sz="2400" b="1" i="1" dirty="0">
                <a:latin typeface="+mn-lt"/>
              </a:rPr>
              <a:t>response=effects /options</a:t>
            </a:r>
            <a:r>
              <a:rPr lang="en-US" altLang="en-US" sz="2400" b="1" dirty="0" smtClean="0">
                <a:latin typeface="+mn-lt"/>
              </a:rPr>
              <a:t>;</a:t>
            </a:r>
            <a:endParaRPr lang="en-US" altLang="en-US" sz="2400" b="1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>
                <a:latin typeface="+mn-lt"/>
              </a:rPr>
              <a:t>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means</a:t>
            </a:r>
            <a:r>
              <a:rPr lang="en-US" altLang="en-US" sz="2400" b="1" dirty="0">
                <a:latin typeface="+mn-lt"/>
              </a:rPr>
              <a:t> </a:t>
            </a:r>
            <a:r>
              <a:rPr lang="en-US" altLang="en-US" sz="2400" b="1" i="1" dirty="0">
                <a:latin typeface="+mn-lt"/>
              </a:rPr>
              <a:t>effects / options</a:t>
            </a:r>
            <a:r>
              <a:rPr lang="en-US" altLang="en-US" sz="2400" b="1" dirty="0" smtClean="0">
                <a:latin typeface="+mn-lt"/>
              </a:rPr>
              <a:t>;</a:t>
            </a:r>
            <a:endParaRPr lang="en-US" altLang="en-US" sz="2400" b="1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>
                <a:latin typeface="+mn-lt"/>
              </a:rPr>
              <a:t>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random</a:t>
            </a:r>
            <a:r>
              <a:rPr lang="en-US" altLang="en-US" sz="2400" b="1" dirty="0">
                <a:latin typeface="+mn-lt"/>
              </a:rPr>
              <a:t> </a:t>
            </a:r>
            <a:r>
              <a:rPr lang="en-US" altLang="en-US" sz="2400" b="1" i="1" dirty="0">
                <a:latin typeface="+mn-lt"/>
              </a:rPr>
              <a:t>effects / options</a:t>
            </a:r>
            <a:r>
              <a:rPr lang="en-US" altLang="en-US" sz="2400" b="1" i="1" dirty="0" smtClean="0">
                <a:latin typeface="+mn-lt"/>
              </a:rPr>
              <a:t>;</a:t>
            </a:r>
            <a:endParaRPr lang="en-US" altLang="en-US" sz="2400" b="1" i="1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>
                <a:latin typeface="+mn-lt"/>
              </a:rPr>
              <a:t>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estimate</a:t>
            </a:r>
            <a:r>
              <a:rPr lang="en-US" altLang="en-US" sz="2400" b="1" dirty="0">
                <a:latin typeface="+mn-lt"/>
              </a:rPr>
              <a:t> ‘label’ </a:t>
            </a:r>
            <a:r>
              <a:rPr lang="en-US" altLang="en-US" sz="2400" b="1" i="1" dirty="0">
                <a:latin typeface="+mn-lt"/>
              </a:rPr>
              <a:t>effect value / options</a:t>
            </a:r>
            <a:r>
              <a:rPr lang="en-US" altLang="en-US" sz="2400" b="1" dirty="0" smtClean="0">
                <a:latin typeface="+mn-lt"/>
              </a:rPr>
              <a:t>;</a:t>
            </a:r>
            <a:endParaRPr lang="en-US" altLang="en-US" sz="2400" b="1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>
                <a:latin typeface="+mn-lt"/>
              </a:rPr>
              <a:t>  </a:t>
            </a: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contrast</a:t>
            </a:r>
            <a:r>
              <a:rPr lang="en-US" altLang="en-US" sz="2400" b="1" dirty="0">
                <a:latin typeface="+mn-lt"/>
              </a:rPr>
              <a:t> ‘label’ </a:t>
            </a:r>
            <a:r>
              <a:rPr lang="en-US" altLang="en-US" sz="2400" b="1" i="1" dirty="0">
                <a:latin typeface="+mn-lt"/>
              </a:rPr>
              <a:t>effect value / options</a:t>
            </a:r>
            <a:r>
              <a:rPr lang="en-US" altLang="en-US" sz="2400" b="1" dirty="0" smtClean="0">
                <a:latin typeface="+mn-lt"/>
              </a:rPr>
              <a:t>;</a:t>
            </a:r>
            <a:endParaRPr lang="en-US" altLang="en-US" sz="2400" b="1" dirty="0">
              <a:latin typeface="+mn-lt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r>
              <a:rPr lang="en-US" altLang="en-US" sz="2400" b="1" dirty="0">
                <a:solidFill>
                  <a:srgbClr val="000099"/>
                </a:solidFill>
                <a:latin typeface="+mn-lt"/>
              </a:rPr>
              <a:t>run;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85000"/>
              <a:buFont typeface="ZapfDingbats" pitchFamily="82" charset="2"/>
              <a:buNone/>
            </a:pPr>
            <a:endParaRPr lang="en-US" alt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43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Model and Obtain Residuals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65760" y="975805"/>
            <a:ext cx="8229600" cy="4857750"/>
          </a:xfrm>
          <a:prstGeom prst="rect">
            <a:avLst/>
          </a:prstGeom>
        </p:spPr>
        <p:txBody>
          <a:bodyPr/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SzPct val="100000"/>
            </a:pPr>
            <a:r>
              <a:rPr lang="en-US" altLang="en-US" sz="2200" b="1" kern="0" dirty="0">
                <a:cs typeface="Times New Roman" panose="02020603050405020304" pitchFamily="18" charset="0"/>
              </a:rPr>
              <a:t>Residuals are calculated by PROC GLM and can be output to SAS dataset.</a:t>
            </a:r>
          </a:p>
          <a:p>
            <a:pPr>
              <a:buFontTx/>
              <a:buNone/>
            </a:pPr>
            <a:endParaRPr lang="en-US" altLang="en-US" sz="2200" b="1" kern="0" dirty="0" smtClean="0">
              <a:cs typeface="Courier New" panose="02070309020205020404" pitchFamily="49" charset="0"/>
            </a:endParaRPr>
          </a:p>
          <a:p>
            <a:pPr marL="284163" indent="0">
              <a:buFontTx/>
              <a:buNone/>
            </a:pPr>
            <a:r>
              <a:rPr lang="en-US" altLang="en-US" sz="2200" kern="0" dirty="0" smtClean="0">
                <a:cs typeface="Courier New" panose="02070309020205020404" pitchFamily="49" charset="0"/>
              </a:rPr>
              <a:t>PROC GLM DATA = response ;</a:t>
            </a:r>
          </a:p>
          <a:p>
            <a:pPr marL="284163" indent="0">
              <a:buFontTx/>
              <a:buNone/>
            </a:pPr>
            <a:r>
              <a:rPr lang="en-US" altLang="en-US" sz="2200" kern="0" dirty="0" smtClean="0">
                <a:cs typeface="Courier New" panose="02070309020205020404" pitchFamily="49" charset="0"/>
              </a:rPr>
              <a:t>	CLASS treatment ;</a:t>
            </a:r>
          </a:p>
          <a:p>
            <a:pPr marL="284163" indent="0">
              <a:buFontTx/>
              <a:buNone/>
            </a:pPr>
            <a:r>
              <a:rPr lang="en-US" altLang="en-US" sz="2200" kern="0" dirty="0" smtClean="0">
                <a:cs typeface="Courier New" panose="02070309020205020404" pitchFamily="49" charset="0"/>
              </a:rPr>
              <a:t>	MODEL response = treatment ;</a:t>
            </a:r>
          </a:p>
          <a:p>
            <a:pPr marL="284163" indent="0">
              <a:buFontTx/>
              <a:buNone/>
            </a:pPr>
            <a:r>
              <a:rPr lang="en-US" altLang="en-US" sz="2200" kern="0" dirty="0" smtClean="0">
                <a:cs typeface="Courier New" panose="02070309020205020404" pitchFamily="49" charset="0"/>
              </a:rPr>
              <a:t>	OUTPUT OUT = </a:t>
            </a:r>
            <a:r>
              <a:rPr lang="en-US" altLang="en-US" sz="2200" kern="0" dirty="0" err="1" smtClean="0">
                <a:cs typeface="Courier New" panose="02070309020205020404" pitchFamily="49" charset="0"/>
              </a:rPr>
              <a:t>resid</a:t>
            </a:r>
            <a:r>
              <a:rPr lang="en-US" altLang="en-US" sz="2200" kern="0" dirty="0" smtClean="0">
                <a:cs typeface="Courier New" panose="02070309020205020404" pitchFamily="49" charset="0"/>
              </a:rPr>
              <a:t> RESIDUAL = e P=fitted ;</a:t>
            </a:r>
          </a:p>
          <a:p>
            <a:pPr marL="284163" indent="0">
              <a:buFontTx/>
              <a:buNone/>
            </a:pPr>
            <a:r>
              <a:rPr lang="en-US" altLang="en-US" sz="2200" kern="0" dirty="0" smtClean="0">
                <a:cs typeface="Courier New" panose="02070309020205020404" pitchFamily="49" charset="0"/>
              </a:rPr>
              <a:t>run ;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endParaRPr lang="en-US" altLang="en-US" sz="2200" b="1" kern="0" dirty="0" smtClean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b="1" kern="0" dirty="0" smtClean="0">
                <a:cs typeface="Times New Roman" panose="02020603050405020304" pitchFamily="18" charset="0"/>
              </a:rPr>
              <a:t>OUTPUT </a:t>
            </a:r>
            <a:r>
              <a:rPr lang="en-US" altLang="en-US" sz="2200" b="1" kern="0" dirty="0">
                <a:cs typeface="Times New Roman" panose="02020603050405020304" pitchFamily="18" charset="0"/>
              </a:rPr>
              <a:t>statement creates new dataset, called </a:t>
            </a:r>
            <a:r>
              <a:rPr lang="en-US" altLang="en-US" sz="2200" b="1" kern="0" dirty="0" err="1">
                <a:cs typeface="Courier New" panose="02070309020205020404" pitchFamily="49" charset="0"/>
              </a:rPr>
              <a:t>resid</a:t>
            </a:r>
            <a:r>
              <a:rPr lang="en-US" altLang="en-US" sz="2200" b="1" kern="0" dirty="0">
                <a:cs typeface="Times New Roman" panose="02020603050405020304" pitchFamily="18" charset="0"/>
              </a:rPr>
              <a:t>, </a:t>
            </a:r>
            <a:r>
              <a:rPr lang="en-US" altLang="en-US" sz="2200" b="1" kern="0" dirty="0" smtClean="0">
                <a:cs typeface="Times New Roman" panose="02020603050405020304" pitchFamily="18" charset="0"/>
              </a:rPr>
              <a:t>containing original </a:t>
            </a:r>
            <a:r>
              <a:rPr lang="en-US" altLang="en-US" sz="2200" b="1" kern="0" dirty="0">
                <a:cs typeface="Times New Roman" panose="02020603050405020304" pitchFamily="18" charset="0"/>
              </a:rPr>
              <a:t>data and </a:t>
            </a:r>
            <a:r>
              <a:rPr lang="en-US" altLang="en-US" sz="2200" b="1" kern="0" dirty="0" smtClean="0">
                <a:cs typeface="Times New Roman" panose="02020603050405020304" pitchFamily="18" charset="0"/>
              </a:rPr>
              <a:t>new </a:t>
            </a:r>
            <a:r>
              <a:rPr lang="en-US" altLang="en-US" sz="2200" b="1" kern="0" dirty="0">
                <a:cs typeface="Times New Roman" panose="02020603050405020304" pitchFamily="18" charset="0"/>
              </a:rPr>
              <a:t>variable, </a:t>
            </a:r>
            <a:r>
              <a:rPr lang="en-US" altLang="en-US" sz="2200" b="1" kern="0" dirty="0">
                <a:cs typeface="Courier New" panose="02070309020205020404" pitchFamily="49" charset="0"/>
              </a:rPr>
              <a:t>e</a:t>
            </a:r>
            <a:r>
              <a:rPr lang="en-US" altLang="en-US" sz="2200" b="1" kern="0" dirty="0">
                <a:cs typeface="Times New Roman" panose="02020603050405020304" pitchFamily="18" charset="0"/>
              </a:rPr>
              <a:t> (residuals</a:t>
            </a:r>
            <a:r>
              <a:rPr lang="en-US" altLang="en-US" sz="2200" b="1" kern="0" dirty="0" smtClean="0">
                <a:cs typeface="Times New Roman" panose="02020603050405020304" pitchFamily="18" charset="0"/>
              </a:rPr>
              <a:t>)</a:t>
            </a:r>
            <a:endParaRPr lang="en-US" altLang="en-US" sz="2200" b="1" kern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1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Standardize Residuals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1" y="1074547"/>
            <a:ext cx="8229600" cy="4713288"/>
          </a:xfrm>
          <a:prstGeom prst="rect">
            <a:avLst/>
          </a:prstGeom>
        </p:spPr>
        <p:txBody>
          <a:bodyPr/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90000"/>
              </a:lnSpc>
              <a:buSzPct val="100000"/>
            </a:pPr>
            <a:r>
              <a:rPr lang="en-US" altLang="en-US" sz="2400" b="1" kern="0" dirty="0" smtClean="0">
                <a:cs typeface="Times New Roman" panose="02020603050405020304" pitchFamily="18" charset="0"/>
              </a:rPr>
              <a:t>Use PROC STANDARD to standardize residuals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kern="0" dirty="0" smtClean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kern="0" dirty="0" smtClean="0"/>
              <a:t>	</a:t>
            </a:r>
            <a:r>
              <a:rPr lang="en-US" altLang="en-US" sz="2400" kern="0" cap="all" dirty="0" smtClean="0">
                <a:cs typeface="Courier New" panose="02070309020205020404" pitchFamily="49" charset="0"/>
              </a:rPr>
              <a:t>proc standard data 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= </a:t>
            </a:r>
            <a:r>
              <a:rPr lang="en-US" altLang="en-US" sz="2400" kern="0" dirty="0" err="1" smtClean="0">
                <a:cs typeface="Courier New" panose="02070309020205020404" pitchFamily="49" charset="0"/>
              </a:rPr>
              <a:t>resid</a:t>
            </a:r>
            <a:r>
              <a:rPr lang="en-US" altLang="en-US" sz="2400" kern="0" dirty="0">
                <a:cs typeface="Courier New" panose="02070309020205020404" pitchFamily="49" charset="0"/>
              </a:rPr>
              <a:t> </a:t>
            </a:r>
            <a:endParaRPr lang="en-US" altLang="en-US" sz="2400" kern="0" dirty="0" smtClean="0"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kern="0" cap="all" dirty="0">
                <a:cs typeface="Courier New" panose="02070309020205020404" pitchFamily="49" charset="0"/>
              </a:rPr>
              <a:t>	</a:t>
            </a:r>
            <a:r>
              <a:rPr lang="en-US" altLang="en-US" sz="2400" kern="0" cap="all" dirty="0" smtClean="0">
                <a:cs typeface="Courier New" panose="02070309020205020404" pitchFamily="49" charset="0"/>
              </a:rPr>
              <a:t>			   out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=</a:t>
            </a:r>
            <a:r>
              <a:rPr lang="en-US" altLang="en-US" sz="2400" kern="0" dirty="0" err="1" smtClean="0">
                <a:cs typeface="Courier New" panose="02070309020205020404" pitchFamily="49" charset="0"/>
              </a:rPr>
              <a:t>stdresid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 (rename=(e=z)) 				   </a:t>
            </a:r>
            <a:r>
              <a:rPr lang="en-US" altLang="en-US" sz="2400" kern="0" cap="all" dirty="0" err="1" smtClean="0">
                <a:cs typeface="Courier New" panose="02070309020205020404" pitchFamily="49" charset="0"/>
              </a:rPr>
              <a:t>std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=1.0;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kern="0" dirty="0" smtClean="0">
                <a:cs typeface="Courier New" panose="02070309020205020404" pitchFamily="49" charset="0"/>
              </a:rPr>
              <a:t>		</a:t>
            </a:r>
            <a:r>
              <a:rPr lang="en-US" altLang="en-US" sz="2400" kern="0" cap="all" dirty="0" err="1" smtClean="0">
                <a:cs typeface="Courier New" panose="02070309020205020404" pitchFamily="49" charset="0"/>
              </a:rPr>
              <a:t>var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 e 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kern="0" dirty="0" smtClean="0">
                <a:cs typeface="Courier New" panose="02070309020205020404" pitchFamily="49" charset="0"/>
              </a:rPr>
              <a:t>	</a:t>
            </a:r>
            <a:r>
              <a:rPr lang="en-US" altLang="en-US" sz="2400" kern="0" cap="all" dirty="0" smtClean="0">
                <a:cs typeface="Courier New" panose="02070309020205020404" pitchFamily="49" charset="0"/>
              </a:rPr>
              <a:t>run 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kern="0" dirty="0" smtClean="0"/>
          </a:p>
          <a:p>
            <a:pPr>
              <a:lnSpc>
                <a:spcPct val="90000"/>
              </a:lnSpc>
              <a:buSzPct val="100000"/>
            </a:pPr>
            <a:r>
              <a:rPr lang="en-US" altLang="en-US" sz="2400" b="1" kern="0" dirty="0">
                <a:cs typeface="Times New Roman" panose="02020603050405020304" pitchFamily="18" charset="0"/>
              </a:rPr>
              <a:t>C</a:t>
            </a:r>
            <a:r>
              <a:rPr lang="en-US" altLang="en-US" sz="2400" b="1" kern="0" dirty="0" smtClean="0">
                <a:cs typeface="Times New Roman" panose="02020603050405020304" pitchFamily="18" charset="0"/>
              </a:rPr>
              <a:t>reates new dataset called </a:t>
            </a:r>
            <a:r>
              <a:rPr lang="en-US" altLang="en-US" sz="2400" b="1" kern="0" dirty="0" err="1" smtClean="0">
                <a:cs typeface="Times New Roman" panose="02020603050405020304" pitchFamily="18" charset="0"/>
              </a:rPr>
              <a:t>stdresid</a:t>
            </a:r>
            <a:r>
              <a:rPr lang="en-US" altLang="en-US" sz="2400" b="1" kern="0" dirty="0" smtClean="0">
                <a:cs typeface="Times New Roman" panose="02020603050405020304" pitchFamily="18" charset="0"/>
              </a:rPr>
              <a:t>, and standardized residuals are variable called z.</a:t>
            </a:r>
            <a:endParaRPr lang="en-US" altLang="en-US" sz="2400" b="1" kern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0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Residuals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01752" y="902526"/>
            <a:ext cx="8229600" cy="5681154"/>
          </a:xfrm>
          <a:prstGeom prst="rect">
            <a:avLst/>
          </a:prstGeom>
        </p:spPr>
        <p:txBody>
          <a:bodyPr/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b="1" kern="0" dirty="0" smtClean="0">
                <a:cs typeface="Times New Roman" panose="02020603050405020304" pitchFamily="18" charset="0"/>
              </a:rPr>
              <a:t>Several model assumptions can be checked by plotting standardized residuals versus independent variable.</a:t>
            </a:r>
            <a:endParaRPr lang="en-US" altLang="en-US" kern="0" dirty="0" smtClean="0"/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kern="0" cap="all" dirty="0" smtClean="0">
                <a:cs typeface="Courier New" panose="02070309020205020404" pitchFamily="49" charset="0"/>
              </a:rPr>
              <a:t>	proc </a:t>
            </a:r>
            <a:r>
              <a:rPr lang="en-US" altLang="en-US" kern="0" cap="all" dirty="0" err="1" smtClean="0">
                <a:cs typeface="Courier New" panose="02070309020205020404" pitchFamily="49" charset="0"/>
              </a:rPr>
              <a:t>gplot</a:t>
            </a:r>
            <a:r>
              <a:rPr lang="en-US" altLang="en-US" kern="0" cap="all" dirty="0" smtClean="0">
                <a:cs typeface="Courier New" panose="02070309020205020404" pitchFamily="49" charset="0"/>
              </a:rPr>
              <a:t> data </a:t>
            </a:r>
            <a:r>
              <a:rPr lang="en-US" altLang="en-US" kern="0" dirty="0" smtClean="0">
                <a:cs typeface="Courier New" panose="02070309020205020404" pitchFamily="49" charset="0"/>
              </a:rPr>
              <a:t>= </a:t>
            </a:r>
            <a:r>
              <a:rPr lang="en-US" altLang="en-US" kern="0" dirty="0" err="1" smtClean="0">
                <a:cs typeface="Courier New" panose="02070309020205020404" pitchFamily="49" charset="0"/>
              </a:rPr>
              <a:t>stdresid</a:t>
            </a:r>
            <a:r>
              <a:rPr lang="en-US" altLang="en-US" kern="0" dirty="0" smtClean="0">
                <a:cs typeface="Courier New" panose="02070309020205020404" pitchFamily="49" charset="0"/>
              </a:rPr>
              <a:t> 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kern="0" dirty="0" smtClean="0">
                <a:cs typeface="Courier New" panose="02070309020205020404" pitchFamily="49" charset="0"/>
              </a:rPr>
              <a:t>		</a:t>
            </a:r>
            <a:r>
              <a:rPr lang="en-US" altLang="en-US" kern="0" cap="all" dirty="0" smtClean="0">
                <a:cs typeface="Courier New" panose="02070309020205020404" pitchFamily="49" charset="0"/>
              </a:rPr>
              <a:t>plot</a:t>
            </a:r>
            <a:r>
              <a:rPr lang="en-US" altLang="en-US" kern="0" dirty="0" smtClean="0">
                <a:cs typeface="Courier New" panose="02070309020205020404" pitchFamily="49" charset="0"/>
              </a:rPr>
              <a:t> z * treatment / </a:t>
            </a:r>
            <a:r>
              <a:rPr lang="en-US" altLang="en-US" kern="0" dirty="0" err="1" smtClean="0">
                <a:cs typeface="Courier New" panose="02070309020205020404" pitchFamily="49" charset="0"/>
              </a:rPr>
              <a:t>vref</a:t>
            </a:r>
            <a:r>
              <a:rPr lang="en-US" altLang="en-US" kern="0" dirty="0" smtClean="0">
                <a:cs typeface="Courier New" panose="02070309020205020404" pitchFamily="49" charset="0"/>
              </a:rPr>
              <a:t> = 0 ;</a:t>
            </a:r>
          </a:p>
          <a:p>
            <a:pPr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en-US" altLang="en-US" kern="0" dirty="0" smtClean="0">
                <a:cs typeface="Courier New" panose="02070309020205020404" pitchFamily="49" charset="0"/>
              </a:rPr>
              <a:t>	</a:t>
            </a:r>
            <a:r>
              <a:rPr lang="en-US" altLang="en-US" kern="0" cap="all" dirty="0" smtClean="0">
                <a:cs typeface="Courier New" panose="02070309020205020404" pitchFamily="49" charset="0"/>
              </a:rPr>
              <a:t>run</a:t>
            </a:r>
            <a:r>
              <a:rPr lang="en-US" altLang="en-US" kern="0" dirty="0" smtClean="0">
                <a:cs typeface="Courier New" panose="02070309020205020404" pitchFamily="49" charset="0"/>
              </a:rPr>
              <a:t>;</a:t>
            </a:r>
            <a:endParaRPr lang="en-US" altLang="en-US" b="1" kern="0" dirty="0" smtClean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b="1" kern="0" dirty="0" smtClean="0">
                <a:cs typeface="Times New Roman" panose="02020603050405020304" pitchFamily="18" charset="0"/>
              </a:rPr>
              <a:t>Check </a:t>
            </a:r>
            <a:r>
              <a:rPr lang="en-US" altLang="en-US" b="1" kern="0" dirty="0">
                <a:cs typeface="Times New Roman" panose="02020603050405020304" pitchFamily="18" charset="0"/>
              </a:rPr>
              <a:t>for constant variance by plotting standardized residuals versus fitted values.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kern="0" dirty="0">
                <a:cs typeface="Times New Roman" panose="02020603050405020304" pitchFamily="18" charset="0"/>
              </a:rPr>
              <a:t>	</a:t>
            </a:r>
            <a:r>
              <a:rPr lang="en-US" altLang="en-US" kern="0" cap="all" dirty="0">
                <a:cs typeface="Courier New" panose="02070309020205020404" pitchFamily="49" charset="0"/>
              </a:rPr>
              <a:t>proc </a:t>
            </a:r>
            <a:r>
              <a:rPr lang="en-US" altLang="en-US" kern="0" cap="all" dirty="0" err="1">
                <a:cs typeface="Courier New" panose="02070309020205020404" pitchFamily="49" charset="0"/>
              </a:rPr>
              <a:t>gplot</a:t>
            </a:r>
            <a:r>
              <a:rPr lang="en-US" altLang="en-US" kern="0" cap="all" dirty="0">
                <a:cs typeface="Courier New" panose="02070309020205020404" pitchFamily="49" charset="0"/>
              </a:rPr>
              <a:t> data </a:t>
            </a:r>
            <a:r>
              <a:rPr lang="en-US" altLang="en-US" kern="0" dirty="0">
                <a:cs typeface="Courier New" panose="02070309020205020404" pitchFamily="49" charset="0"/>
              </a:rPr>
              <a:t>= </a:t>
            </a:r>
            <a:r>
              <a:rPr lang="en-US" altLang="en-US" kern="0" dirty="0" err="1">
                <a:cs typeface="Courier New" panose="02070309020205020404" pitchFamily="49" charset="0"/>
              </a:rPr>
              <a:t>stdresid</a:t>
            </a:r>
            <a:r>
              <a:rPr lang="en-US" altLang="en-US" kern="0" dirty="0">
                <a:cs typeface="Courier New" panose="02070309020205020404" pitchFamily="49" charset="0"/>
              </a:rPr>
              <a:t> 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kern="0" dirty="0">
                <a:cs typeface="Courier New" panose="02070309020205020404" pitchFamily="49" charset="0"/>
              </a:rPr>
              <a:t>		</a:t>
            </a:r>
            <a:r>
              <a:rPr lang="en-US" altLang="en-US" kern="0" cap="all" dirty="0">
                <a:cs typeface="Courier New" panose="02070309020205020404" pitchFamily="49" charset="0"/>
              </a:rPr>
              <a:t>plot</a:t>
            </a:r>
            <a:r>
              <a:rPr lang="en-US" altLang="en-US" kern="0" dirty="0">
                <a:cs typeface="Courier New" panose="02070309020205020404" pitchFamily="49" charset="0"/>
              </a:rPr>
              <a:t> z * fitted / </a:t>
            </a:r>
            <a:r>
              <a:rPr lang="en-US" altLang="en-US" kern="0" dirty="0" err="1">
                <a:cs typeface="Courier New" panose="02070309020205020404" pitchFamily="49" charset="0"/>
              </a:rPr>
              <a:t>vref</a:t>
            </a:r>
            <a:r>
              <a:rPr lang="en-US" altLang="en-US" kern="0" dirty="0">
                <a:cs typeface="Courier New" panose="02070309020205020404" pitchFamily="49" charset="0"/>
              </a:rPr>
              <a:t> = 0 ;</a:t>
            </a:r>
          </a:p>
          <a:p>
            <a:pPr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en-US" altLang="en-US" kern="0" dirty="0">
                <a:cs typeface="Courier New" panose="02070309020205020404" pitchFamily="49" charset="0"/>
              </a:rPr>
              <a:t>	</a:t>
            </a:r>
            <a:r>
              <a:rPr lang="en-US" altLang="en-US" kern="0" cap="all" dirty="0">
                <a:cs typeface="Courier New" panose="02070309020205020404" pitchFamily="49" charset="0"/>
              </a:rPr>
              <a:t>run </a:t>
            </a:r>
            <a:r>
              <a:rPr lang="en-US" altLang="en-US" kern="0" dirty="0" smtClean="0">
                <a:cs typeface="Courier New" panose="02070309020205020404" pitchFamily="49" charset="0"/>
              </a:rPr>
              <a:t>;</a:t>
            </a:r>
            <a:endParaRPr lang="en-US" altLang="en-US" kern="0" dirty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b="1" dirty="0" smtClean="0">
                <a:cs typeface="Times New Roman" panose="02020603050405020304" pitchFamily="18" charset="0"/>
              </a:rPr>
              <a:t>Check for dependence of error terms by plotting standardized residuals versus order in which observations were obtained.</a:t>
            </a:r>
            <a:endParaRPr lang="en-US" altLang="en-US" b="1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	</a:t>
            </a:r>
            <a:r>
              <a:rPr lang="en-US" altLang="en-US" cap="all" dirty="0">
                <a:cs typeface="Courier New" panose="02070309020205020404" pitchFamily="49" charset="0"/>
              </a:rPr>
              <a:t>proc </a:t>
            </a:r>
            <a:r>
              <a:rPr lang="en-US" altLang="en-US" cap="all" dirty="0" err="1">
                <a:cs typeface="Courier New" panose="02070309020205020404" pitchFamily="49" charset="0"/>
              </a:rPr>
              <a:t>gplot</a:t>
            </a:r>
            <a:r>
              <a:rPr lang="en-US" altLang="en-US" cap="all" dirty="0">
                <a:cs typeface="Courier New" panose="02070309020205020404" pitchFamily="49" charset="0"/>
              </a:rPr>
              <a:t> data </a:t>
            </a:r>
            <a:r>
              <a:rPr lang="en-US" altLang="en-US" dirty="0">
                <a:cs typeface="Courier New" panose="02070309020205020404" pitchFamily="49" charset="0"/>
              </a:rPr>
              <a:t>= </a:t>
            </a:r>
            <a:r>
              <a:rPr lang="en-US" altLang="en-US" dirty="0" err="1" smtClean="0">
                <a:cs typeface="Courier New" panose="02070309020205020404" pitchFamily="49" charset="0"/>
              </a:rPr>
              <a:t>stdresid</a:t>
            </a:r>
            <a:r>
              <a:rPr lang="en-US" altLang="en-US" dirty="0" smtClean="0">
                <a:cs typeface="Courier New" panose="02070309020205020404" pitchFamily="49" charset="0"/>
              </a:rPr>
              <a:t> </a:t>
            </a:r>
            <a:r>
              <a:rPr lang="en-US" altLang="en-US" dirty="0"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dirty="0">
                <a:cs typeface="Courier New" panose="02070309020205020404" pitchFamily="49" charset="0"/>
              </a:rPr>
              <a:t>	</a:t>
            </a:r>
            <a:r>
              <a:rPr lang="en-US" altLang="en-US" dirty="0" smtClean="0">
                <a:cs typeface="Courier New" panose="02070309020205020404" pitchFamily="49" charset="0"/>
              </a:rPr>
              <a:t>	</a:t>
            </a:r>
            <a:r>
              <a:rPr lang="en-US" altLang="en-US" cap="all" dirty="0" smtClean="0">
                <a:cs typeface="Courier New" panose="02070309020205020404" pitchFamily="49" charset="0"/>
              </a:rPr>
              <a:t>plot </a:t>
            </a:r>
            <a:r>
              <a:rPr lang="en-US" altLang="en-US" dirty="0">
                <a:cs typeface="Courier New" panose="02070309020205020404" pitchFamily="49" charset="0"/>
              </a:rPr>
              <a:t>z * order / </a:t>
            </a:r>
            <a:r>
              <a:rPr lang="en-US" altLang="en-US" dirty="0" err="1">
                <a:cs typeface="Courier New" panose="02070309020205020404" pitchFamily="49" charset="0"/>
              </a:rPr>
              <a:t>vref</a:t>
            </a:r>
            <a:r>
              <a:rPr lang="en-US" altLang="en-US" dirty="0">
                <a:cs typeface="Courier New" panose="02070309020205020404" pitchFamily="49" charset="0"/>
              </a:rPr>
              <a:t> = 0 ;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dirty="0">
                <a:cs typeface="Courier New" panose="02070309020205020404" pitchFamily="49" charset="0"/>
              </a:rPr>
              <a:t>	</a:t>
            </a:r>
            <a:r>
              <a:rPr lang="en-US" altLang="en-US" cap="all" dirty="0">
                <a:cs typeface="Courier New" panose="02070309020205020404" pitchFamily="49" charset="0"/>
              </a:rPr>
              <a:t>run </a:t>
            </a:r>
            <a:r>
              <a:rPr lang="en-US" altLang="en-US" dirty="0" smtClean="0">
                <a:cs typeface="Courier New" panose="02070309020205020404" pitchFamily="49" charset="0"/>
              </a:rPr>
              <a:t>;</a:t>
            </a:r>
            <a:endParaRPr lang="en-US" altLang="en-US" dirty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endParaRPr lang="en-US" altLang="en-US" kern="0" dirty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endParaRPr lang="en-US" altLang="en-US" kern="0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4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8153400" cy="676687"/>
          </a:xfrm>
        </p:spPr>
        <p:txBody>
          <a:bodyPr/>
          <a:lstStyle/>
          <a:p>
            <a:r>
              <a:rPr lang="en-US" dirty="0" smtClean="0"/>
              <a:t>Advanced Statistical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3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509" y="3431177"/>
            <a:ext cx="8229600" cy="256032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2400" b="1" dirty="0"/>
              <a:t>Quantifies a specific predictor’s (x) contribution to y.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Estimated </a:t>
            </a:r>
            <a:r>
              <a:rPr lang="en-US" altLang="en-US" sz="2400" b="1" dirty="0"/>
              <a:t>are determined </a:t>
            </a:r>
            <a:r>
              <a:rPr lang="en-US" altLang="en-US" sz="2400" b="1" dirty="0" smtClean="0"/>
              <a:t>by: </a:t>
            </a:r>
            <a:endParaRPr lang="en-US" altLang="en-US" sz="24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drawing </a:t>
            </a:r>
            <a:r>
              <a:rPr lang="en-US" altLang="en-US" sz="2400" dirty="0" smtClean="0"/>
              <a:t>sample </a:t>
            </a:r>
            <a:r>
              <a:rPr lang="en-US" altLang="en-US" sz="2400" dirty="0"/>
              <a:t>from </a:t>
            </a:r>
            <a:r>
              <a:rPr lang="en-US" altLang="en-US" sz="2400" dirty="0" smtClean="0"/>
              <a:t>population </a:t>
            </a:r>
            <a:r>
              <a:rPr lang="en-US" altLang="en-US" sz="2400" dirty="0"/>
              <a:t>of interest,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calculating sample statistics.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producing </a:t>
            </a:r>
            <a:r>
              <a:rPr lang="en-US" altLang="en-US" sz="2400" dirty="0" smtClean="0"/>
              <a:t>straight </a:t>
            </a:r>
            <a:r>
              <a:rPr lang="en-US" altLang="en-US" sz="2400" dirty="0"/>
              <a:t>line that cuts into </a:t>
            </a:r>
            <a:r>
              <a:rPr lang="en-US" altLang="en-US" sz="2400" dirty="0" smtClean="0"/>
              <a:t>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But which line?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endParaRPr lang="en-US" sz="2400" b="1" dirty="0" smtClean="0"/>
          </a:p>
          <a:p>
            <a:pPr marL="0" indent="0">
              <a:lnSpc>
                <a:spcPct val="90000"/>
              </a:lnSpc>
              <a:buNone/>
            </a:pPr>
            <a:endParaRPr lang="sv-SE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Parameters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079557" y="837587"/>
            <a:ext cx="4761503" cy="2441801"/>
            <a:chOff x="2008188" y="4176713"/>
            <a:chExt cx="4503737" cy="2438400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2209800" y="4176713"/>
              <a:ext cx="4302125" cy="2147887"/>
            </a:xfrm>
            <a:custGeom>
              <a:avLst/>
              <a:gdLst>
                <a:gd name="T0" fmla="*/ 0 w 2112"/>
                <a:gd name="T1" fmla="*/ 0 h 1248"/>
                <a:gd name="T2" fmla="*/ 0 w 2112"/>
                <a:gd name="T3" fmla="*/ 1248 h 1248"/>
                <a:gd name="T4" fmla="*/ 2112 w 2112"/>
                <a:gd name="T5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2" h="1248">
                  <a:moveTo>
                    <a:pt x="0" y="0"/>
                  </a:moveTo>
                  <a:lnTo>
                    <a:pt x="0" y="1248"/>
                  </a:lnTo>
                  <a:lnTo>
                    <a:pt x="2112" y="124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422525" y="4303713"/>
              <a:ext cx="3159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  <a:latin typeface="Wingdings" panose="05000000000000000000" pitchFamily="2" charset="2"/>
                </a:rPr>
                <a:t>w</a:t>
              </a: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2879725" y="4608513"/>
              <a:ext cx="3159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  <a:latin typeface="Wingdings" panose="05000000000000000000" pitchFamily="2" charset="2"/>
                </a:rPr>
                <a:t>w</a:t>
              </a: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2879725" y="5065713"/>
              <a:ext cx="3159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  <a:latin typeface="Wingdings" panose="05000000000000000000" pitchFamily="2" charset="2"/>
                </a:rPr>
                <a:t>w</a:t>
              </a: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2879725" y="5410200"/>
              <a:ext cx="3159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  <a:latin typeface="Wingdings" panose="05000000000000000000" pitchFamily="2" charset="2"/>
                </a:rPr>
                <a:t>w</a:t>
              </a: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3413125" y="5257800"/>
              <a:ext cx="29972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dirty="0">
                  <a:solidFill>
                    <a:schemeClr val="tx1"/>
                  </a:solidFill>
                  <a:latin typeface="Wingdings" panose="05000000000000000000" pitchFamily="2" charset="2"/>
                </a:rPr>
                <a:t>w  </a:t>
              </a:r>
              <a:r>
                <a:rPr lang="en-US" altLang="en-US" dirty="0" err="1">
                  <a:solidFill>
                    <a:schemeClr val="tx1"/>
                  </a:solidFill>
                  <a:latin typeface="Wingdings" panose="05000000000000000000" pitchFamily="2" charset="2"/>
                </a:rPr>
                <a:t>w</a:t>
              </a:r>
              <a:r>
                <a:rPr lang="en-US" altLang="en-US" dirty="0">
                  <a:solidFill>
                    <a:schemeClr val="tx1"/>
                  </a:solidFill>
                  <a:latin typeface="Wingdings" panose="05000000000000000000" pitchFamily="2" charset="2"/>
                </a:rPr>
                <a:t>  </a:t>
              </a:r>
              <a:r>
                <a:rPr lang="en-US" altLang="en-US" dirty="0" err="1">
                  <a:solidFill>
                    <a:schemeClr val="tx1"/>
                  </a:solidFill>
                  <a:latin typeface="Wingdings" panose="05000000000000000000" pitchFamily="2" charset="2"/>
                </a:rPr>
                <a:t>w</a:t>
              </a:r>
              <a:r>
                <a:rPr lang="en-US" altLang="en-US" dirty="0">
                  <a:solidFill>
                    <a:schemeClr val="tx1"/>
                  </a:solidFill>
                  <a:latin typeface="Wingdings" panose="05000000000000000000" pitchFamily="2" charset="2"/>
                </a:rPr>
                <a:t>      </a:t>
              </a:r>
              <a:r>
                <a:rPr lang="en-US" altLang="en-US" dirty="0" err="1">
                  <a:solidFill>
                    <a:schemeClr val="tx1"/>
                  </a:solidFill>
                  <a:latin typeface="Wingdings" panose="05000000000000000000" pitchFamily="2" charset="2"/>
                </a:rPr>
                <a:t>w</a:t>
              </a:r>
              <a:endParaRPr lang="en-US" altLang="en-US" dirty="0">
                <a:solidFill>
                  <a:schemeClr val="tx1"/>
                </a:solidFill>
                <a:latin typeface="Wingdings" panose="05000000000000000000" pitchFamily="2" charset="2"/>
              </a:endParaRP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3981450" y="4913313"/>
              <a:ext cx="3159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  <a:latin typeface="Wingdings" panose="05000000000000000000" pitchFamily="2" charset="2"/>
                </a:rPr>
                <a:t>w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4592638" y="5527675"/>
              <a:ext cx="11334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  <a:latin typeface="Wingdings" panose="05000000000000000000" pitchFamily="2" charset="2"/>
                </a:rPr>
                <a:t>w   w</a:t>
              </a: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5368925" y="5181600"/>
              <a:ext cx="3159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  <a:latin typeface="Wingdings" panose="05000000000000000000" pitchFamily="2" charset="2"/>
                </a:rPr>
                <a:t>w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405188" y="5522913"/>
              <a:ext cx="9048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  <a:latin typeface="Wingdings" panose="05000000000000000000" pitchFamily="2" charset="2"/>
                </a:rPr>
                <a:t>w  w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591050" y="5827713"/>
              <a:ext cx="3159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  <a:latin typeface="Wingdings" panose="05000000000000000000" pitchFamily="2" charset="2"/>
                </a:rPr>
                <a:t>w</a:t>
              </a: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3068638" y="4724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3560763" y="52578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>
              <a:off x="4149725" y="4953000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>
              <a:off x="4745038" y="5257800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>
              <a:off x="5541963" y="5257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4"/>
            <p:cNvSpPr>
              <a:spLocks noChangeShapeType="1"/>
            </p:cNvSpPr>
            <p:nvPr/>
          </p:nvSpPr>
          <p:spPr bwMode="auto">
            <a:xfrm>
              <a:off x="2209800" y="4918075"/>
              <a:ext cx="4114800" cy="1066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2209800" y="4419600"/>
              <a:ext cx="4038600" cy="1905000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>
              <a:off x="2209800" y="5181600"/>
              <a:ext cx="403860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9"/>
            <p:cNvSpPr txBox="1">
              <a:spLocks noChangeArrowheads="1"/>
            </p:cNvSpPr>
            <p:nvPr/>
          </p:nvSpPr>
          <p:spPr bwMode="auto">
            <a:xfrm>
              <a:off x="5486400" y="6248400"/>
              <a:ext cx="2778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5" name="Text Box 30"/>
            <p:cNvSpPr txBox="1">
              <a:spLocks noChangeArrowheads="1"/>
            </p:cNvSpPr>
            <p:nvPr/>
          </p:nvSpPr>
          <p:spPr bwMode="auto">
            <a:xfrm>
              <a:off x="2008188" y="4225925"/>
              <a:ext cx="2778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7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Constant Variances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56616" y="994093"/>
            <a:ext cx="8229600" cy="4857750"/>
          </a:xfrm>
          <a:prstGeom prst="rect">
            <a:avLst/>
          </a:prstGeom>
        </p:spPr>
        <p:txBody>
          <a:bodyPr/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80000"/>
              </a:lnSpc>
              <a:buSzPct val="100000"/>
            </a:pPr>
            <a:r>
              <a:rPr lang="en-US" altLang="en-US" sz="2400" b="1" kern="0" dirty="0" smtClean="0">
                <a:cs typeface="Times New Roman" panose="02020603050405020304" pitchFamily="18" charset="0"/>
              </a:rPr>
              <a:t>Use PROC MEANS to get standard deviations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400" kern="0" dirty="0" smtClean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kern="0" dirty="0" smtClean="0"/>
              <a:t>	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PROC MEANS </a:t>
            </a:r>
            <a:r>
              <a:rPr lang="en-US" altLang="en-US" sz="2400" kern="0" cap="all" dirty="0" smtClean="0">
                <a:cs typeface="Courier New" panose="02070309020205020404" pitchFamily="49" charset="0"/>
              </a:rPr>
              <a:t>data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 = </a:t>
            </a:r>
            <a:r>
              <a:rPr lang="en-US" altLang="en-US" sz="2400" kern="0" dirty="0" err="1" smtClean="0">
                <a:cs typeface="Courier New" panose="02070309020205020404" pitchFamily="49" charset="0"/>
              </a:rPr>
              <a:t>stdresid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 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kern="0" dirty="0" smtClean="0">
                <a:cs typeface="Courier New" panose="02070309020205020404" pitchFamily="49" charset="0"/>
              </a:rPr>
              <a:t>		CLASS treatment 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kern="0" dirty="0" smtClean="0">
                <a:cs typeface="Courier New" panose="02070309020205020404" pitchFamily="49" charset="0"/>
              </a:rPr>
              <a:t>		VAR z 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kern="0" dirty="0" smtClean="0">
                <a:cs typeface="Courier New" panose="02070309020205020404" pitchFamily="49" charset="0"/>
              </a:rPr>
              <a:t>	RUN 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400" kern="0" dirty="0" smtClean="0"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SzPct val="100000"/>
            </a:pPr>
            <a:r>
              <a:rPr lang="en-US" altLang="en-US" sz="2400" b="1" kern="0" dirty="0" smtClean="0">
                <a:cs typeface="Times New Roman" panose="02020603050405020304" pitchFamily="18" charset="0"/>
              </a:rPr>
              <a:t>Output: </a:t>
            </a:r>
            <a:r>
              <a:rPr lang="en-US" altLang="en-US" sz="2400" kern="0" dirty="0" smtClean="0">
                <a:cs typeface="Times New Roman" panose="02020603050405020304" pitchFamily="18" charset="0"/>
              </a:rPr>
              <a:t>	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treatment   N </a:t>
            </a:r>
            <a:r>
              <a:rPr lang="en-US" altLang="en-US" sz="2400" kern="0" dirty="0" err="1" smtClean="0">
                <a:cs typeface="Courier New" panose="02070309020205020404" pitchFamily="49" charset="0"/>
              </a:rPr>
              <a:t>Obs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     </a:t>
            </a:r>
            <a:r>
              <a:rPr lang="en-US" altLang="en-US" sz="2400" kern="0" dirty="0" err="1" smtClean="0">
                <a:cs typeface="Courier New" panose="02070309020205020404" pitchFamily="49" charset="0"/>
              </a:rPr>
              <a:t>Std</a:t>
            </a:r>
            <a:r>
              <a:rPr lang="en-US" altLang="en-US" sz="2400" kern="0" dirty="0" smtClean="0">
                <a:cs typeface="Courier New" panose="02070309020205020404" pitchFamily="49" charset="0"/>
              </a:rPr>
              <a:t> Dev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kern="0" dirty="0" smtClean="0">
                <a:cs typeface="Courier New" panose="02070309020205020404" pitchFamily="49" charset="0"/>
              </a:rPr>
              <a:t>				1 	  3 	   1.2139977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kern="0" dirty="0" smtClean="0">
                <a:cs typeface="Courier New" panose="02070309020205020404" pitchFamily="49" charset="0"/>
              </a:rPr>
              <a:t>				2 	  3	   0.7283090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kern="0" dirty="0" smtClean="0">
                <a:cs typeface="Courier New" panose="02070309020205020404" pitchFamily="49" charset="0"/>
              </a:rPr>
              <a:t>				3 	  3 	   1.4610930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kern="0" dirty="0" smtClean="0">
                <a:cs typeface="Courier New" panose="02070309020205020404" pitchFamily="49" charset="0"/>
              </a:rPr>
              <a:t>				4	  3 	   0.7707698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kern="0" dirty="0" smtClean="0">
                <a:cs typeface="Courier New" panose="02070309020205020404" pitchFamily="49" charset="0"/>
              </a:rPr>
              <a:t>				5 	  3 	   1.6798537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kern="0" dirty="0" smtClean="0">
                <a:cs typeface="Courier New" panose="02070309020205020404" pitchFamily="49" charset="0"/>
              </a:rPr>
              <a:t>				6	  3 	   0.9721052</a:t>
            </a:r>
            <a:endParaRPr lang="en-US" altLang="en-US" sz="2400" kern="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36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Probability Plot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90526" y="911797"/>
            <a:ext cx="8362950" cy="4857750"/>
          </a:xfrm>
          <a:prstGeom prst="rect">
            <a:avLst/>
          </a:prstGeom>
        </p:spPr>
        <p:txBody>
          <a:bodyPr/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SzPct val="100000"/>
            </a:pPr>
            <a:r>
              <a:rPr lang="en-US" altLang="en-US" sz="2400" b="1" kern="0" dirty="0" smtClean="0">
                <a:cs typeface="Times New Roman" panose="02020603050405020304" pitchFamily="18" charset="0"/>
              </a:rPr>
              <a:t>Use PROC UNIVARIATE</a:t>
            </a:r>
          </a:p>
          <a:p>
            <a:pPr>
              <a:buFontTx/>
              <a:buNone/>
            </a:pPr>
            <a:endParaRPr lang="en-US" altLang="en-US" sz="2400" kern="0" dirty="0" smtClean="0"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en-US" sz="2400" kern="0" dirty="0" smtClean="0">
                <a:cs typeface="Times New Roman" panose="02020603050405020304" pitchFamily="18" charset="0"/>
              </a:rPr>
              <a:t>	PROC UNIVARIATE DATA = </a:t>
            </a:r>
            <a:r>
              <a:rPr lang="en-US" altLang="en-US" sz="2400" kern="0" dirty="0" err="1" smtClean="0">
                <a:cs typeface="Times New Roman" panose="02020603050405020304" pitchFamily="18" charset="0"/>
              </a:rPr>
              <a:t>stdresid</a:t>
            </a:r>
            <a:r>
              <a:rPr lang="en-US" altLang="en-US" sz="2400" kern="0" dirty="0" smtClean="0">
                <a:cs typeface="Times New Roman" panose="02020603050405020304" pitchFamily="18" charset="0"/>
              </a:rPr>
              <a:t> plots ;</a:t>
            </a:r>
          </a:p>
          <a:p>
            <a:pPr>
              <a:buFontTx/>
              <a:buNone/>
            </a:pPr>
            <a:r>
              <a:rPr lang="en-US" altLang="en-US" sz="2400" kern="0" dirty="0" smtClean="0">
                <a:cs typeface="Times New Roman" panose="02020603050405020304" pitchFamily="18" charset="0"/>
              </a:rPr>
              <a:t>		</a:t>
            </a:r>
            <a:r>
              <a:rPr lang="en-US" altLang="en-US" sz="2400" kern="0" cap="all" dirty="0" err="1" smtClean="0">
                <a:cs typeface="Times New Roman" panose="02020603050405020304" pitchFamily="18" charset="0"/>
              </a:rPr>
              <a:t>var</a:t>
            </a:r>
            <a:r>
              <a:rPr lang="en-US" altLang="en-US" sz="2400" kern="0" cap="all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kern="0" dirty="0" smtClean="0">
                <a:cs typeface="Times New Roman" panose="02020603050405020304" pitchFamily="18" charset="0"/>
              </a:rPr>
              <a:t>z ;</a:t>
            </a:r>
          </a:p>
          <a:p>
            <a:pPr>
              <a:buFontTx/>
              <a:buNone/>
            </a:pPr>
            <a:r>
              <a:rPr lang="en-US" altLang="en-US" sz="2400" kern="0" dirty="0" smtClean="0">
                <a:cs typeface="Times New Roman" panose="02020603050405020304" pitchFamily="18" charset="0"/>
              </a:rPr>
              <a:t>		</a:t>
            </a:r>
            <a:r>
              <a:rPr lang="en-US" altLang="en-US" sz="2400" kern="0" cap="all" dirty="0" err="1" smtClean="0">
                <a:cs typeface="Times New Roman" panose="02020603050405020304" pitchFamily="18" charset="0"/>
              </a:rPr>
              <a:t>probplot</a:t>
            </a:r>
            <a:r>
              <a:rPr lang="en-US" altLang="en-US" sz="2400" kern="0" cap="all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kern="0" dirty="0" smtClean="0">
                <a:cs typeface="Times New Roman" panose="02020603050405020304" pitchFamily="18" charset="0"/>
              </a:rPr>
              <a:t>/ normal (mu=0 sigma=1) square;</a:t>
            </a:r>
          </a:p>
          <a:p>
            <a:pPr>
              <a:buFontTx/>
              <a:buNone/>
            </a:pPr>
            <a:r>
              <a:rPr lang="en-US" altLang="en-US" sz="2400" kern="0" dirty="0" smtClean="0">
                <a:cs typeface="Times New Roman" panose="02020603050405020304" pitchFamily="18" charset="0"/>
              </a:rPr>
              <a:t>	RUN ;</a:t>
            </a:r>
          </a:p>
          <a:p>
            <a:pPr>
              <a:buFontTx/>
              <a:buNone/>
            </a:pPr>
            <a:endParaRPr lang="en-US" altLang="en-US" sz="2400" kern="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5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8640" y="1016752"/>
            <a:ext cx="75712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</a:rPr>
              <a:t>Data</a:t>
            </a:r>
            <a:r>
              <a:rPr lang="en-US" sz="2400" dirty="0">
                <a:solidFill>
                  <a:srgbClr val="000000"/>
                </a:solidFill>
              </a:rPr>
              <a:t> Example;  </a:t>
            </a:r>
          </a:p>
          <a:p>
            <a:pPr marL="228600"/>
            <a:r>
              <a:rPr lang="en-US" sz="2400" dirty="0" smtClean="0">
                <a:solidFill>
                  <a:srgbClr val="0000FF"/>
                </a:solidFill>
              </a:rPr>
              <a:t>Input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X Y @@; </a:t>
            </a:r>
          </a:p>
          <a:p>
            <a:pPr marL="228600"/>
            <a:r>
              <a:rPr lang="en-US" sz="2400" dirty="0">
                <a:solidFill>
                  <a:srgbClr val="0000FF"/>
                </a:solidFill>
              </a:rPr>
              <a:t>Cards</a:t>
            </a:r>
            <a:r>
              <a:rPr lang="en-US" sz="2400" dirty="0">
                <a:solidFill>
                  <a:srgbClr val="000000"/>
                </a:solidFill>
              </a:rPr>
              <a:t>; </a:t>
            </a:r>
          </a:p>
          <a:p>
            <a:pPr marL="228600"/>
            <a:r>
              <a:rPr lang="en-US" sz="2400" dirty="0"/>
              <a:t>4.6 87.1   5.1 93.1   4.8 89.8   4.4 91.4   5.9 99.5  </a:t>
            </a:r>
          </a:p>
          <a:p>
            <a:pPr marL="228600"/>
            <a:r>
              <a:rPr lang="en-US" sz="2400" dirty="0"/>
              <a:t>4.7 92.1   5.1 95.5   5.2 99.3   4.9 93.4   5.1 94.4</a:t>
            </a:r>
            <a:endParaRPr lang="en-US" sz="2400" b="1" dirty="0" smtClean="0">
              <a:solidFill>
                <a:srgbClr val="008080"/>
              </a:solidFill>
            </a:endParaRPr>
          </a:p>
          <a:p>
            <a:pPr marL="228600"/>
            <a:r>
              <a:rPr lang="en-US" sz="2400" dirty="0" smtClean="0">
                <a:solidFill>
                  <a:srgbClr val="000000"/>
                </a:solidFill>
              </a:rPr>
              <a:t>;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Run; 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80"/>
                </a:solidFill>
              </a:rPr>
              <a:t>Proc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0080"/>
                </a:solidFill>
              </a:rPr>
              <a:t>GLM</a:t>
            </a:r>
            <a:r>
              <a:rPr lang="en-US" sz="2400" dirty="0">
                <a:solidFill>
                  <a:srgbClr val="000000"/>
                </a:solidFill>
              </a:rPr>
              <a:t>;  </a:t>
            </a:r>
          </a:p>
          <a:p>
            <a:pPr marL="228600"/>
            <a:r>
              <a:rPr lang="en-US" sz="2400" dirty="0">
                <a:solidFill>
                  <a:srgbClr val="0000FF"/>
                </a:solidFill>
              </a:rPr>
              <a:t>Model</a:t>
            </a:r>
            <a:r>
              <a:rPr lang="en-US" sz="2400" dirty="0">
                <a:solidFill>
                  <a:srgbClr val="000000"/>
                </a:solidFill>
              </a:rPr>
              <a:t> Y = X / </a:t>
            </a:r>
            <a:r>
              <a:rPr lang="en-US" sz="2400" dirty="0">
                <a:solidFill>
                  <a:srgbClr val="0000FF"/>
                </a:solidFill>
              </a:rPr>
              <a:t>solution</a:t>
            </a:r>
            <a:r>
              <a:rPr lang="en-US" sz="2400" dirty="0">
                <a:solidFill>
                  <a:srgbClr val="000000"/>
                </a:solidFill>
              </a:rPr>
              <a:t>; </a:t>
            </a:r>
          </a:p>
          <a:p>
            <a:r>
              <a:rPr lang="en-US" sz="2400" b="1" dirty="0">
                <a:solidFill>
                  <a:srgbClr val="000080"/>
                </a:solidFill>
              </a:rPr>
              <a:t>Run</a:t>
            </a:r>
            <a:r>
              <a:rPr lang="en-US" sz="2400" dirty="0">
                <a:solidFill>
                  <a:srgbClr val="000000"/>
                </a:solidFill>
              </a:rPr>
              <a:t>; </a:t>
            </a:r>
          </a:p>
          <a:p>
            <a:r>
              <a:rPr lang="en-US" sz="2400" b="1" dirty="0">
                <a:solidFill>
                  <a:srgbClr val="000080"/>
                </a:solidFill>
              </a:rPr>
              <a:t>Quit</a:t>
            </a:r>
            <a:r>
              <a:rPr lang="en-US" sz="2400" dirty="0">
                <a:solidFill>
                  <a:srgbClr val="000000"/>
                </a:solidFill>
              </a:rPr>
              <a:t>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51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b="3316"/>
          <a:stretch/>
        </p:blipFill>
        <p:spPr>
          <a:xfrm>
            <a:off x="1577788" y="753216"/>
            <a:ext cx="7324165" cy="6015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 bwMode="auto">
          <a:xfrm>
            <a:off x="2357717" y="1830389"/>
            <a:ext cx="448235" cy="137160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421" y="1837585"/>
            <a:ext cx="203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Tests if model as whole counts for significant proportion of Y</a:t>
            </a:r>
            <a:endParaRPr lang="en-US" dirty="0"/>
          </a:p>
        </p:txBody>
      </p:sp>
      <p:sp>
        <p:nvSpPr>
          <p:cNvPr id="16" name="Left Brace 15"/>
          <p:cNvSpPr/>
          <p:nvPr/>
        </p:nvSpPr>
        <p:spPr bwMode="auto">
          <a:xfrm>
            <a:off x="2308409" y="5535886"/>
            <a:ext cx="546849" cy="1232632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529" y="5522258"/>
            <a:ext cx="2187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option in model statement requests parameter estimates</a:t>
            </a:r>
            <a:endParaRPr lang="en-US" dirty="0"/>
          </a:p>
        </p:txBody>
      </p:sp>
      <p:sp>
        <p:nvSpPr>
          <p:cNvPr id="18" name="Left Brace 17"/>
          <p:cNvSpPr/>
          <p:nvPr/>
        </p:nvSpPr>
        <p:spPr bwMode="auto">
          <a:xfrm>
            <a:off x="2357717" y="3217838"/>
            <a:ext cx="448235" cy="734312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6529" y="3183771"/>
            <a:ext cx="229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R-square measures how much variation in Y that model accounts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5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1" y="828916"/>
            <a:ext cx="7895343" cy="59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5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 . . 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2901" y="842552"/>
            <a:ext cx="8458200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/>
              <a:t>Pilot </a:t>
            </a:r>
            <a:r>
              <a:rPr lang="en-US" sz="2000" b="1" dirty="0"/>
              <a:t>experiment is conducted to study oyster growth </a:t>
            </a:r>
            <a:r>
              <a:rPr lang="en-US" sz="2000" b="1" dirty="0" smtClean="0"/>
              <a:t>to</a:t>
            </a:r>
            <a:r>
              <a:rPr lang="en-US" sz="2000" b="1" dirty="0"/>
              <a:t>:</a:t>
            </a:r>
          </a:p>
          <a:p>
            <a:pPr marL="914400" lvl="1" indent="-457200">
              <a:spcAft>
                <a:spcPts val="6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2000" dirty="0" smtClean="0"/>
              <a:t>Determine </a:t>
            </a:r>
            <a:r>
              <a:rPr lang="en-US" sz="2000" dirty="0"/>
              <a:t>if exposure to artificially-heated water affects growth </a:t>
            </a:r>
            <a:endParaRPr lang="en-US" sz="2000" dirty="0" smtClean="0"/>
          </a:p>
          <a:p>
            <a:pPr marL="914400" lvl="1" indent="-457200">
              <a:spcAft>
                <a:spcPts val="600"/>
              </a:spcAft>
              <a:buClr>
                <a:schemeClr val="tx1"/>
              </a:buClr>
              <a:buFont typeface="+mj-lt"/>
              <a:buAutoNum type="arabicParenR"/>
            </a:pPr>
            <a:r>
              <a:rPr lang="en-US" sz="2000" dirty="0"/>
              <a:t>D</a:t>
            </a:r>
            <a:r>
              <a:rPr lang="en-US" sz="2000" dirty="0" smtClean="0"/>
              <a:t>etermine </a:t>
            </a:r>
            <a:r>
              <a:rPr lang="en-US" sz="2000" dirty="0"/>
              <a:t>if position in </a:t>
            </a:r>
            <a:r>
              <a:rPr lang="en-US" sz="2000" dirty="0" smtClean="0"/>
              <a:t>water </a:t>
            </a:r>
            <a:r>
              <a:rPr lang="en-US" sz="2000" dirty="0"/>
              <a:t>column (surface vs. bottom) affects growth 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/>
              <a:t>Twenty </a:t>
            </a:r>
            <a:r>
              <a:rPr lang="en-US" sz="2000" b="1" dirty="0"/>
              <a:t>bags of ten oysters each were placed across 5 locations within </a:t>
            </a:r>
            <a:r>
              <a:rPr lang="en-US" sz="2000" b="1" dirty="0" smtClean="0"/>
              <a:t>cooling </a:t>
            </a:r>
            <a:r>
              <a:rPr lang="en-US" sz="2000" b="1" dirty="0"/>
              <a:t>water runoff </a:t>
            </a:r>
            <a:r>
              <a:rPr lang="en-US" sz="2000" b="1" dirty="0" smtClean="0"/>
              <a:t>of power-generation </a:t>
            </a:r>
            <a:r>
              <a:rPr lang="en-US" sz="2000" b="1" dirty="0"/>
              <a:t>plant (i.e. 4 bags / location).  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/>
              <a:t>Each </a:t>
            </a:r>
            <a:r>
              <a:rPr lang="en-US" sz="2000" b="1" dirty="0"/>
              <a:t>location is considered a treatment: </a:t>
            </a:r>
            <a:endParaRPr lang="en-US" sz="2000" b="1" dirty="0" smtClean="0"/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−"/>
            </a:pPr>
            <a:r>
              <a:rPr lang="en-US" sz="2000" dirty="0" smtClean="0"/>
              <a:t>TRT1</a:t>
            </a:r>
            <a:r>
              <a:rPr lang="en-US" sz="2000" dirty="0"/>
              <a:t>: </a:t>
            </a:r>
            <a:r>
              <a:rPr lang="en-US" sz="2000" dirty="0" smtClean="0"/>
              <a:t>cool-bottom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−"/>
            </a:pPr>
            <a:r>
              <a:rPr lang="en-US" sz="2000" dirty="0" smtClean="0"/>
              <a:t>TRT2</a:t>
            </a:r>
            <a:r>
              <a:rPr lang="en-US" sz="2000" dirty="0"/>
              <a:t>: </a:t>
            </a:r>
            <a:r>
              <a:rPr lang="en-US" sz="2000" dirty="0" smtClean="0"/>
              <a:t>cool-surface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−"/>
            </a:pPr>
            <a:r>
              <a:rPr lang="en-US" sz="2000" dirty="0" smtClean="0"/>
              <a:t>TRT3</a:t>
            </a:r>
            <a:r>
              <a:rPr lang="en-US" sz="2000" dirty="0"/>
              <a:t>: </a:t>
            </a:r>
            <a:r>
              <a:rPr lang="en-US" sz="2000" dirty="0" err="1" smtClean="0"/>
              <a:t>hotbottom</a:t>
            </a:r>
            <a:endParaRPr lang="en-US" sz="2000" dirty="0" smtClean="0"/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−"/>
            </a:pPr>
            <a:r>
              <a:rPr lang="en-US" sz="2000" dirty="0" smtClean="0"/>
              <a:t>TRT4</a:t>
            </a:r>
            <a:r>
              <a:rPr lang="en-US" sz="2000" dirty="0"/>
              <a:t>: </a:t>
            </a:r>
            <a:r>
              <a:rPr lang="en-US" sz="2000" dirty="0" smtClean="0"/>
              <a:t>hot-surface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−"/>
            </a:pPr>
            <a:r>
              <a:rPr lang="en-US" sz="2000" dirty="0" smtClean="0"/>
              <a:t>TRT5</a:t>
            </a:r>
            <a:r>
              <a:rPr lang="en-US" sz="2000" dirty="0"/>
              <a:t>: control (i.e. mid-depth and mid-temperature). 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b="1" dirty="0"/>
              <a:t>Each bag of </a:t>
            </a:r>
            <a:r>
              <a:rPr lang="en-US" sz="2000" b="1" dirty="0" smtClean="0"/>
              <a:t>oysters </a:t>
            </a:r>
            <a:r>
              <a:rPr lang="en-US" sz="2000" b="1" dirty="0"/>
              <a:t>is considered to be one experimental unit.  </a:t>
            </a:r>
            <a:endParaRPr lang="en-US" sz="2000" b="1" dirty="0" smtClean="0"/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/>
              <a:t>Oysters </a:t>
            </a:r>
            <a:r>
              <a:rPr lang="en-US" sz="2000" b="1" dirty="0"/>
              <a:t>were cleaned and weighed at </a:t>
            </a:r>
            <a:r>
              <a:rPr lang="en-US" sz="2000" b="1" dirty="0" smtClean="0"/>
              <a:t>beginning </a:t>
            </a:r>
            <a:r>
              <a:rPr lang="en-US" sz="2000" b="1" dirty="0"/>
              <a:t>of </a:t>
            </a:r>
            <a:r>
              <a:rPr lang="en-US" sz="2000" b="1" dirty="0" smtClean="0"/>
              <a:t>experiment </a:t>
            </a:r>
            <a:r>
              <a:rPr lang="en-US" sz="2000" b="1" dirty="0"/>
              <a:t>and </a:t>
            </a:r>
            <a:r>
              <a:rPr lang="en-US" sz="2000" b="1" dirty="0" smtClean="0"/>
              <a:t>again one </a:t>
            </a:r>
            <a:r>
              <a:rPr lang="en-US" sz="2000" b="1" dirty="0"/>
              <a:t>month later.  </a:t>
            </a:r>
          </a:p>
        </p:txBody>
      </p:sp>
    </p:spTree>
    <p:extLst>
      <p:ext uri="{BB962C8B-B14F-4D97-AF65-F5344CB8AC3E}">
        <p14:creationId xmlns:p14="http://schemas.microsoft.com/office/powerpoint/2010/main" val="5557859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3816" y="903238"/>
            <a:ext cx="77998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Oyster;  </a:t>
            </a:r>
            <a:endParaRPr lang="en-US" sz="2400" dirty="0" smtClean="0"/>
          </a:p>
          <a:p>
            <a:pPr lvl="1"/>
            <a:r>
              <a:rPr lang="en-US" sz="2400" dirty="0" smtClean="0"/>
              <a:t>Input </a:t>
            </a:r>
            <a:r>
              <a:rPr lang="en-US" sz="2400" dirty="0" err="1"/>
              <a:t>Trt</a:t>
            </a:r>
            <a:r>
              <a:rPr lang="en-US" sz="2400" dirty="0"/>
              <a:t> Rep Initial </a:t>
            </a:r>
            <a:r>
              <a:rPr lang="en-US" sz="2400" dirty="0" smtClean="0"/>
              <a:t>Final </a:t>
            </a:r>
            <a:r>
              <a:rPr lang="en-US" sz="2400" dirty="0" smtClean="0">
                <a:solidFill>
                  <a:srgbClr val="000000"/>
                </a:solidFill>
              </a:rPr>
              <a:t>@@</a:t>
            </a:r>
            <a:r>
              <a:rPr lang="en-US" sz="2400" dirty="0" smtClean="0"/>
              <a:t>; </a:t>
            </a:r>
          </a:p>
          <a:p>
            <a:pPr lvl="1"/>
            <a:r>
              <a:rPr lang="en-US" sz="2400" dirty="0" smtClean="0"/>
              <a:t>Cards</a:t>
            </a:r>
            <a:r>
              <a:rPr lang="en-US" sz="2400" dirty="0"/>
              <a:t>; </a:t>
            </a:r>
            <a:endParaRPr lang="en-US" sz="2400" dirty="0" smtClean="0"/>
          </a:p>
          <a:p>
            <a:pPr lvl="1"/>
            <a:r>
              <a:rPr lang="en-US" sz="2400" dirty="0" smtClean="0"/>
              <a:t>1 </a:t>
            </a:r>
            <a:r>
              <a:rPr lang="en-US" sz="2400" dirty="0"/>
              <a:t>1 27.2 32.6 </a:t>
            </a:r>
            <a:r>
              <a:rPr lang="en-US" sz="2400" dirty="0" smtClean="0"/>
              <a:t>1 </a:t>
            </a:r>
            <a:r>
              <a:rPr lang="en-US" sz="2400" dirty="0"/>
              <a:t>2 32.0 36.6 </a:t>
            </a:r>
            <a:endParaRPr lang="en-US" sz="2400" dirty="0" smtClean="0"/>
          </a:p>
          <a:p>
            <a:pPr lvl="1"/>
            <a:r>
              <a:rPr lang="en-US" sz="2400" dirty="0" smtClean="0"/>
              <a:t>1 </a:t>
            </a:r>
            <a:r>
              <a:rPr lang="en-US" sz="2400" dirty="0"/>
              <a:t>3 33.0 37.7 </a:t>
            </a:r>
            <a:r>
              <a:rPr lang="en-US" sz="2400" dirty="0" smtClean="0"/>
              <a:t>1 </a:t>
            </a:r>
            <a:r>
              <a:rPr lang="en-US" sz="2400" dirty="0"/>
              <a:t>4 26.8 31.0 </a:t>
            </a:r>
            <a:endParaRPr lang="en-US" sz="2400" dirty="0" smtClean="0"/>
          </a:p>
          <a:p>
            <a:pPr lvl="1"/>
            <a:r>
              <a:rPr lang="en-US" sz="2400" dirty="0" smtClean="0"/>
              <a:t>2 </a:t>
            </a:r>
            <a:r>
              <a:rPr lang="en-US" sz="2400" dirty="0"/>
              <a:t>1 28.6 33.8 </a:t>
            </a:r>
            <a:r>
              <a:rPr lang="en-US" sz="2400" dirty="0" smtClean="0"/>
              <a:t>2 </a:t>
            </a:r>
            <a:r>
              <a:rPr lang="en-US" sz="2400" dirty="0"/>
              <a:t>2 26.8 31.7 </a:t>
            </a:r>
            <a:endParaRPr lang="en-US" sz="2400" dirty="0" smtClean="0"/>
          </a:p>
          <a:p>
            <a:pPr lvl="1"/>
            <a:r>
              <a:rPr lang="en-US" sz="2400" dirty="0" smtClean="0"/>
              <a:t>2 </a:t>
            </a:r>
            <a:r>
              <a:rPr lang="en-US" sz="2400" dirty="0"/>
              <a:t>3 26.5 30.7 </a:t>
            </a:r>
            <a:r>
              <a:rPr lang="en-US" sz="2400" dirty="0" smtClean="0"/>
              <a:t>2 </a:t>
            </a:r>
            <a:r>
              <a:rPr lang="en-US" sz="2400" dirty="0"/>
              <a:t>4 26.8 30.4 </a:t>
            </a:r>
            <a:endParaRPr lang="en-US" sz="2400" dirty="0" smtClean="0"/>
          </a:p>
          <a:p>
            <a:pPr lvl="1"/>
            <a:r>
              <a:rPr lang="en-US" sz="2400" dirty="0" smtClean="0"/>
              <a:t>3 </a:t>
            </a:r>
            <a:r>
              <a:rPr lang="en-US" sz="2400" dirty="0"/>
              <a:t>1 28.6 35.2 </a:t>
            </a:r>
            <a:r>
              <a:rPr lang="en-US" sz="2400" dirty="0" smtClean="0"/>
              <a:t>3 </a:t>
            </a:r>
            <a:r>
              <a:rPr lang="en-US" sz="2400" dirty="0"/>
              <a:t>2 22.4 29.1 </a:t>
            </a:r>
            <a:endParaRPr lang="en-US" sz="2400" dirty="0" smtClean="0"/>
          </a:p>
          <a:p>
            <a:pPr lvl="1"/>
            <a:r>
              <a:rPr lang="en-US" sz="2400" dirty="0" smtClean="0"/>
              <a:t>3 </a:t>
            </a:r>
            <a:r>
              <a:rPr lang="en-US" sz="2400" dirty="0"/>
              <a:t>3 23.2 28.9 </a:t>
            </a:r>
            <a:r>
              <a:rPr lang="en-US" sz="2400" dirty="0" smtClean="0"/>
              <a:t>3 </a:t>
            </a:r>
            <a:r>
              <a:rPr lang="en-US" sz="2400" dirty="0"/>
              <a:t>4 24.4 30.2 </a:t>
            </a:r>
            <a:endParaRPr lang="en-US" sz="2400" dirty="0" smtClean="0"/>
          </a:p>
          <a:p>
            <a:pPr lvl="1"/>
            <a:r>
              <a:rPr lang="en-US" sz="2400" dirty="0" smtClean="0"/>
              <a:t>4 </a:t>
            </a:r>
            <a:r>
              <a:rPr lang="en-US" sz="2400" dirty="0"/>
              <a:t>1 29.3 35.0 4 2 21.8 27.0 </a:t>
            </a:r>
            <a:endParaRPr lang="en-US" sz="2400" dirty="0" smtClean="0"/>
          </a:p>
          <a:p>
            <a:pPr lvl="1"/>
            <a:r>
              <a:rPr lang="en-US" sz="2400" dirty="0" smtClean="0"/>
              <a:t>4 </a:t>
            </a:r>
            <a:r>
              <a:rPr lang="en-US" sz="2400" dirty="0"/>
              <a:t>3 30.3 36.4 4 4 24.3 30.5 </a:t>
            </a:r>
            <a:endParaRPr lang="en-US" sz="2400" dirty="0" smtClean="0"/>
          </a:p>
          <a:p>
            <a:pPr lvl="1"/>
            <a:r>
              <a:rPr lang="en-US" sz="2400" dirty="0" smtClean="0"/>
              <a:t>5 </a:t>
            </a:r>
            <a:r>
              <a:rPr lang="en-US" sz="2400" dirty="0"/>
              <a:t>1 20.4 24.6 5 2 19.6 23.4 </a:t>
            </a:r>
            <a:endParaRPr lang="en-US" sz="2400" dirty="0" smtClean="0"/>
          </a:p>
          <a:p>
            <a:pPr lvl="1"/>
            <a:r>
              <a:rPr lang="en-US" sz="2400" dirty="0" smtClean="0"/>
              <a:t>5 </a:t>
            </a:r>
            <a:r>
              <a:rPr lang="en-US" sz="2400" dirty="0"/>
              <a:t>3 25.1 30.3 5 4 18.1 21.8 </a:t>
            </a:r>
            <a:endParaRPr lang="en-US" sz="2400" dirty="0" smtClean="0"/>
          </a:p>
          <a:p>
            <a:pPr lvl="1"/>
            <a:r>
              <a:rPr lang="en-US" sz="2400" dirty="0" smtClean="0"/>
              <a:t>;</a:t>
            </a:r>
          </a:p>
          <a:p>
            <a:r>
              <a:rPr lang="en-US" sz="2400" dirty="0" smtClean="0"/>
              <a:t>Run;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7318"/>
          <a:stretch/>
        </p:blipFill>
        <p:spPr>
          <a:xfrm>
            <a:off x="6042211" y="824753"/>
            <a:ext cx="2681825" cy="59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0832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Overall Regression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3484" y="966139"/>
            <a:ext cx="84902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smtClean="0"/>
              <a:t>Is there a linear relationship between the initial and final weights?</a:t>
            </a:r>
          </a:p>
          <a:p>
            <a:endParaRPr lang="en-US" sz="2800" dirty="0" smtClean="0"/>
          </a:p>
          <a:p>
            <a:r>
              <a:rPr lang="en-US" sz="2800" dirty="0" smtClean="0"/>
              <a:t>PROC GLM data=oyster;  </a:t>
            </a:r>
          </a:p>
          <a:p>
            <a:r>
              <a:rPr lang="en-US" sz="2800" dirty="0" smtClean="0"/>
              <a:t>	Model </a:t>
            </a:r>
            <a:r>
              <a:rPr lang="en-US" sz="2800" dirty="0"/>
              <a:t>Final = Initial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	Title “Simple Overall Regression”;</a:t>
            </a:r>
          </a:p>
          <a:p>
            <a:r>
              <a:rPr lang="en-US" sz="2800" dirty="0" smtClean="0"/>
              <a:t>Run;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582320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287" r="11796"/>
          <a:stretch/>
        </p:blipFill>
        <p:spPr>
          <a:xfrm>
            <a:off x="1" y="799964"/>
            <a:ext cx="5486401" cy="5942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356"/>
          <a:stretch/>
        </p:blipFill>
        <p:spPr>
          <a:xfrm>
            <a:off x="5107709" y="3771255"/>
            <a:ext cx="3897745" cy="29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791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Regression within Treatment Level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2648" y="989552"/>
            <a:ext cx="81747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Are the slopes consistent across treatment levels?</a:t>
            </a:r>
          </a:p>
          <a:p>
            <a:endParaRPr lang="en-US" sz="2400" dirty="0"/>
          </a:p>
          <a:p>
            <a:r>
              <a:rPr lang="en-US" sz="2400" dirty="0" smtClean="0"/>
              <a:t>PROC SORT data=oyster;  </a:t>
            </a:r>
          </a:p>
          <a:p>
            <a:pPr marL="457200"/>
            <a:r>
              <a:rPr lang="en-US" sz="2400" dirty="0" smtClean="0"/>
              <a:t>By </a:t>
            </a:r>
            <a:r>
              <a:rPr lang="en-US" sz="2400" dirty="0" err="1"/>
              <a:t>Trt</a:t>
            </a:r>
            <a:r>
              <a:rPr lang="en-US" sz="2400" dirty="0" smtClean="0"/>
              <a:t>; </a:t>
            </a:r>
          </a:p>
          <a:p>
            <a:r>
              <a:rPr lang="en-US" sz="2400" dirty="0" smtClean="0"/>
              <a:t>run; 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PROC </a:t>
            </a:r>
            <a:r>
              <a:rPr lang="en-US" sz="2400" dirty="0"/>
              <a:t>GLM; </a:t>
            </a:r>
            <a:endParaRPr lang="en-US" sz="2400" dirty="0" smtClean="0"/>
          </a:p>
          <a:p>
            <a:pPr lvl="1"/>
            <a:r>
              <a:rPr lang="en-US" sz="2400" dirty="0" smtClean="0"/>
              <a:t>By TRT;  </a:t>
            </a:r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Final = Initial</a:t>
            </a:r>
            <a:r>
              <a:rPr lang="en-US" sz="2400" dirty="0" smtClean="0"/>
              <a:t>;</a:t>
            </a:r>
          </a:p>
          <a:p>
            <a:pPr lvl="1"/>
            <a:r>
              <a:rPr lang="en-US" sz="2400" dirty="0" smtClean="0"/>
              <a:t>Title “Simple regression within treatment level”;</a:t>
            </a:r>
          </a:p>
          <a:p>
            <a:r>
              <a:rPr lang="en-US" sz="2400" dirty="0" smtClean="0"/>
              <a:t>Run;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8949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954" name="Group 2"/>
          <p:cNvGrpSpPr>
            <a:grpSpLocks/>
          </p:cNvGrpSpPr>
          <p:nvPr/>
        </p:nvGrpSpPr>
        <p:grpSpPr bwMode="auto">
          <a:xfrm>
            <a:off x="1071696" y="800768"/>
            <a:ext cx="7602583" cy="3952387"/>
            <a:chOff x="1037" y="7531"/>
            <a:chExt cx="9851" cy="4194"/>
          </a:xfrm>
        </p:grpSpPr>
        <p:sp>
          <p:nvSpPr>
            <p:cNvPr id="1149955" name="Line 3"/>
            <p:cNvSpPr>
              <a:spLocks noChangeShapeType="1"/>
            </p:cNvSpPr>
            <p:nvPr/>
          </p:nvSpPr>
          <p:spPr bwMode="auto">
            <a:xfrm>
              <a:off x="2655" y="8040"/>
              <a:ext cx="0" cy="29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9956" name="Text Box 4"/>
            <p:cNvSpPr txBox="1">
              <a:spLocks noChangeArrowheads="1"/>
            </p:cNvSpPr>
            <p:nvPr/>
          </p:nvSpPr>
          <p:spPr bwMode="auto">
            <a:xfrm>
              <a:off x="8505" y="7531"/>
              <a:ext cx="2383" cy="7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9957" name="Group 5"/>
            <p:cNvGrpSpPr>
              <a:grpSpLocks/>
            </p:cNvGrpSpPr>
            <p:nvPr/>
          </p:nvGrpSpPr>
          <p:grpSpPr bwMode="auto">
            <a:xfrm rot="-5400000">
              <a:off x="1561" y="9533"/>
              <a:ext cx="2244" cy="270"/>
              <a:chOff x="3670" y="10790"/>
              <a:chExt cx="2244" cy="270"/>
            </a:xfrm>
          </p:grpSpPr>
          <p:sp>
            <p:nvSpPr>
              <p:cNvPr id="1149958" name="Line 6"/>
              <p:cNvSpPr>
                <a:spLocks noChangeShapeType="1"/>
              </p:cNvSpPr>
              <p:nvPr/>
            </p:nvSpPr>
            <p:spPr bwMode="auto">
              <a:xfrm>
                <a:off x="3670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59" name="Line 7"/>
              <p:cNvSpPr>
                <a:spLocks noChangeShapeType="1"/>
              </p:cNvSpPr>
              <p:nvPr/>
            </p:nvSpPr>
            <p:spPr bwMode="auto">
              <a:xfrm>
                <a:off x="4044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60" name="Line 8"/>
              <p:cNvSpPr>
                <a:spLocks noChangeShapeType="1"/>
              </p:cNvSpPr>
              <p:nvPr/>
            </p:nvSpPr>
            <p:spPr bwMode="auto">
              <a:xfrm>
                <a:off x="4418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61" name="Line 9"/>
              <p:cNvSpPr>
                <a:spLocks noChangeShapeType="1"/>
              </p:cNvSpPr>
              <p:nvPr/>
            </p:nvSpPr>
            <p:spPr bwMode="auto">
              <a:xfrm>
                <a:off x="4792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62" name="Line 10"/>
              <p:cNvSpPr>
                <a:spLocks noChangeShapeType="1"/>
              </p:cNvSpPr>
              <p:nvPr/>
            </p:nvSpPr>
            <p:spPr bwMode="auto">
              <a:xfrm>
                <a:off x="5540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63" name="Line 11"/>
              <p:cNvSpPr>
                <a:spLocks noChangeShapeType="1"/>
              </p:cNvSpPr>
              <p:nvPr/>
            </p:nvSpPr>
            <p:spPr bwMode="auto">
              <a:xfrm>
                <a:off x="5914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64" name="Line 12"/>
              <p:cNvSpPr>
                <a:spLocks noChangeShapeType="1"/>
              </p:cNvSpPr>
              <p:nvPr/>
            </p:nvSpPr>
            <p:spPr bwMode="auto">
              <a:xfrm>
                <a:off x="5166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9965" name="Text Box 13"/>
            <p:cNvSpPr txBox="1">
              <a:spLocks noChangeArrowheads="1"/>
            </p:cNvSpPr>
            <p:nvPr/>
          </p:nvSpPr>
          <p:spPr bwMode="auto">
            <a:xfrm>
              <a:off x="8932" y="8736"/>
              <a:ext cx="866" cy="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9966" name="Group 14"/>
            <p:cNvGrpSpPr>
              <a:grpSpLocks/>
            </p:cNvGrpSpPr>
            <p:nvPr/>
          </p:nvGrpSpPr>
          <p:grpSpPr bwMode="auto">
            <a:xfrm>
              <a:off x="1037" y="7725"/>
              <a:ext cx="7854" cy="4000"/>
              <a:chOff x="1052" y="7725"/>
              <a:chExt cx="7854" cy="4000"/>
            </a:xfrm>
          </p:grpSpPr>
          <p:sp>
            <p:nvSpPr>
              <p:cNvPr id="1149967" name="Text Box 15"/>
              <p:cNvSpPr txBox="1">
                <a:spLocks noChangeArrowheads="1"/>
              </p:cNvSpPr>
              <p:nvPr/>
            </p:nvSpPr>
            <p:spPr bwMode="auto">
              <a:xfrm>
                <a:off x="6057" y="8019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altLang="en-US" sz="2000" baseline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</a:t>
                </a: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9968" name="Text Box 16"/>
              <p:cNvSpPr txBox="1">
                <a:spLocks noChangeArrowheads="1"/>
              </p:cNvSpPr>
              <p:nvPr/>
            </p:nvSpPr>
            <p:spPr bwMode="auto">
              <a:xfrm>
                <a:off x="7137" y="8184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altLang="en-US" sz="1400" baseline="0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rPr>
                  <a:t>A</a:t>
                </a:r>
                <a:endParaRPr lang="en-US" altLang="en-US" sz="1200" b="0" baseline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9969" name="Text Box 17"/>
              <p:cNvSpPr txBox="1">
                <a:spLocks noChangeArrowheads="1"/>
              </p:cNvSpPr>
              <p:nvPr/>
            </p:nvSpPr>
            <p:spPr bwMode="auto">
              <a:xfrm>
                <a:off x="6042" y="8619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altLang="en-US" sz="2000" baseline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</a:t>
                </a: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9970" name="Text Box 18"/>
              <p:cNvSpPr txBox="1">
                <a:spLocks noChangeArrowheads="1"/>
              </p:cNvSpPr>
              <p:nvPr/>
            </p:nvSpPr>
            <p:spPr bwMode="auto">
              <a:xfrm>
                <a:off x="3057" y="9429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altLang="en-US" sz="1400" baseline="0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rPr>
                  <a:t>A</a:t>
                </a:r>
                <a:endParaRPr lang="en-US" altLang="en-US" sz="1200" b="0" baseline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9971" name="Text Box 19"/>
              <p:cNvSpPr txBox="1">
                <a:spLocks noChangeArrowheads="1"/>
              </p:cNvSpPr>
              <p:nvPr/>
            </p:nvSpPr>
            <p:spPr bwMode="auto">
              <a:xfrm>
                <a:off x="3946" y="10176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altLang="en-US" sz="1100" b="0" i="1" baseline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y</a:t>
                </a:r>
                <a:r>
                  <a:rPr lang="en-US" altLang="en-US" sz="1100" b="0" i="1" baseline="-30000">
                    <a:solidFill>
                      <a:schemeClr val="tx1"/>
                    </a:solidFill>
                    <a:latin typeface="Times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100" b="0" i="1" baseline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endParaRPr lang="en-US" altLang="zh-CN" sz="12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  <a:p>
                <a:r>
                  <a:rPr lang="en-US" altLang="zh-CN" sz="1200" b="0" i="1" baseline="-30000">
                    <a:solidFill>
                      <a:schemeClr val="tx1"/>
                    </a:solidFill>
                    <a:latin typeface="Times" panose="02020603050405020304" pitchFamily="18" charset="0"/>
                    <a:ea typeface="SimSun" panose="02010600030101010101" pitchFamily="2" charset="-122"/>
                  </a:rPr>
                  <a:t> </a:t>
                </a:r>
                <a:endParaRPr lang="en-US" altLang="zh-CN" sz="12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  <a:p>
                <a:endParaRPr lang="en-US" altLang="zh-CN" sz="24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</p:txBody>
          </p:sp>
          <p:sp>
            <p:nvSpPr>
              <p:cNvPr id="1149972" name="Line 20"/>
              <p:cNvSpPr>
                <a:spLocks noChangeShapeType="1"/>
              </p:cNvSpPr>
              <p:nvPr/>
            </p:nvSpPr>
            <p:spPr bwMode="auto">
              <a:xfrm>
                <a:off x="2640" y="10980"/>
                <a:ext cx="451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73" name="Text Box 21"/>
              <p:cNvSpPr txBox="1">
                <a:spLocks noChangeArrowheads="1"/>
              </p:cNvSpPr>
              <p:nvPr/>
            </p:nvSpPr>
            <p:spPr bwMode="auto">
              <a:xfrm>
                <a:off x="6930" y="11190"/>
                <a:ext cx="480" cy="53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r>
                  <a:rPr lang="en-US" altLang="en-US" sz="1400" b="0" i="1" baseline="0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rPr>
                  <a:t>x</a:t>
                </a:r>
                <a:endParaRPr lang="en-US" altLang="en-US" sz="1200" b="0" baseline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9974" name="Text Box 22"/>
              <p:cNvSpPr txBox="1">
                <a:spLocks noChangeArrowheads="1"/>
              </p:cNvSpPr>
              <p:nvPr/>
            </p:nvSpPr>
            <p:spPr bwMode="auto">
              <a:xfrm>
                <a:off x="1665" y="9240"/>
                <a:ext cx="509" cy="6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r>
                  <a:rPr lang="en-US" altLang="en-US" sz="1400" b="0" i="1" baseline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y</a:t>
                </a:r>
                <a:endParaRPr lang="en-US" altLang="en-US" sz="1200" b="0" baseline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9975" name="Line 23"/>
              <p:cNvSpPr>
                <a:spLocks noChangeShapeType="1"/>
              </p:cNvSpPr>
              <p:nvPr/>
            </p:nvSpPr>
            <p:spPr bwMode="auto">
              <a:xfrm flipV="1">
                <a:off x="1785" y="7725"/>
                <a:ext cx="6705" cy="28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76" name="Oval 24"/>
              <p:cNvSpPr>
                <a:spLocks noChangeArrowheads="1"/>
              </p:cNvSpPr>
              <p:nvPr/>
            </p:nvSpPr>
            <p:spPr bwMode="auto">
              <a:xfrm>
                <a:off x="5070" y="9270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77" name="Oval 25"/>
              <p:cNvSpPr>
                <a:spLocks noChangeArrowheads="1"/>
              </p:cNvSpPr>
              <p:nvPr/>
            </p:nvSpPr>
            <p:spPr bwMode="auto">
              <a:xfrm>
                <a:off x="5555" y="8449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78" name="Oval 26"/>
              <p:cNvSpPr>
                <a:spLocks noChangeArrowheads="1"/>
              </p:cNvSpPr>
              <p:nvPr/>
            </p:nvSpPr>
            <p:spPr bwMode="auto">
              <a:xfrm>
                <a:off x="7530" y="8790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79" name="Oval 27"/>
              <p:cNvSpPr>
                <a:spLocks noChangeArrowheads="1"/>
              </p:cNvSpPr>
              <p:nvPr/>
            </p:nvSpPr>
            <p:spPr bwMode="auto">
              <a:xfrm>
                <a:off x="3842" y="10244"/>
                <a:ext cx="86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80" name="Oval 28"/>
              <p:cNvSpPr>
                <a:spLocks noChangeArrowheads="1"/>
              </p:cNvSpPr>
              <p:nvPr/>
            </p:nvSpPr>
            <p:spPr bwMode="auto">
              <a:xfrm>
                <a:off x="5160" y="8730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81" name="Oval 29"/>
              <p:cNvSpPr>
                <a:spLocks noChangeArrowheads="1"/>
              </p:cNvSpPr>
              <p:nvPr/>
            </p:nvSpPr>
            <p:spPr bwMode="auto">
              <a:xfrm>
                <a:off x="4418" y="8172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49982" name="Group 30"/>
              <p:cNvGrpSpPr>
                <a:grpSpLocks/>
              </p:cNvGrpSpPr>
              <p:nvPr/>
            </p:nvGrpSpPr>
            <p:grpSpPr bwMode="auto">
              <a:xfrm>
                <a:off x="3670" y="10790"/>
                <a:ext cx="2244" cy="270"/>
                <a:chOff x="3670" y="10790"/>
                <a:chExt cx="2244" cy="270"/>
              </a:xfrm>
            </p:grpSpPr>
            <p:sp>
              <p:nvSpPr>
                <p:cNvPr id="1149983" name="Line 31"/>
                <p:cNvSpPr>
                  <a:spLocks noChangeShapeType="1"/>
                </p:cNvSpPr>
                <p:nvPr/>
              </p:nvSpPr>
              <p:spPr bwMode="auto">
                <a:xfrm>
                  <a:off x="3670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9984" name="Line 32"/>
                <p:cNvSpPr>
                  <a:spLocks noChangeShapeType="1"/>
                </p:cNvSpPr>
                <p:nvPr/>
              </p:nvSpPr>
              <p:spPr bwMode="auto">
                <a:xfrm>
                  <a:off x="4044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9985" name="Line 33"/>
                <p:cNvSpPr>
                  <a:spLocks noChangeShapeType="1"/>
                </p:cNvSpPr>
                <p:nvPr/>
              </p:nvSpPr>
              <p:spPr bwMode="auto">
                <a:xfrm>
                  <a:off x="4418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9986" name="Line 34"/>
                <p:cNvSpPr>
                  <a:spLocks noChangeShapeType="1"/>
                </p:cNvSpPr>
                <p:nvPr/>
              </p:nvSpPr>
              <p:spPr bwMode="auto">
                <a:xfrm>
                  <a:off x="4792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9987" name="Line 35"/>
                <p:cNvSpPr>
                  <a:spLocks noChangeShapeType="1"/>
                </p:cNvSpPr>
                <p:nvPr/>
              </p:nvSpPr>
              <p:spPr bwMode="auto">
                <a:xfrm>
                  <a:off x="5540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9988" name="Line 36"/>
                <p:cNvSpPr>
                  <a:spLocks noChangeShapeType="1"/>
                </p:cNvSpPr>
                <p:nvPr/>
              </p:nvSpPr>
              <p:spPr bwMode="auto">
                <a:xfrm>
                  <a:off x="5914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9989" name="Line 37"/>
                <p:cNvSpPr>
                  <a:spLocks noChangeShapeType="1"/>
                </p:cNvSpPr>
                <p:nvPr/>
              </p:nvSpPr>
              <p:spPr bwMode="auto">
                <a:xfrm>
                  <a:off x="5166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49990" name="Text Box 38"/>
              <p:cNvSpPr txBox="1">
                <a:spLocks noChangeArrowheads="1"/>
              </p:cNvSpPr>
              <p:nvPr/>
            </p:nvSpPr>
            <p:spPr bwMode="auto">
              <a:xfrm>
                <a:off x="4555" y="8008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altLang="en-US" sz="1100" b="0" i="1" baseline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y</a:t>
                </a:r>
                <a:r>
                  <a:rPr lang="en-US" altLang="en-US" sz="1100" b="0" i="1" baseline="-30000">
                    <a:solidFill>
                      <a:schemeClr val="tx1"/>
                    </a:solidFill>
                    <a:latin typeface="Times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100" b="0" i="1" baseline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endParaRPr lang="en-US" altLang="zh-CN" sz="12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  <a:p>
                <a:r>
                  <a:rPr lang="en-US" altLang="zh-CN" sz="1200" b="0" i="1" baseline="-30000">
                    <a:solidFill>
                      <a:schemeClr val="tx1"/>
                    </a:solidFill>
                    <a:latin typeface="Times" panose="02020603050405020304" pitchFamily="18" charset="0"/>
                    <a:ea typeface="SimSun" panose="02010600030101010101" pitchFamily="2" charset="-122"/>
                  </a:rPr>
                  <a:t> </a:t>
                </a:r>
                <a:endParaRPr lang="en-US" altLang="zh-CN" sz="12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  <a:p>
                <a:endParaRPr lang="en-US" altLang="zh-CN" sz="24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</p:txBody>
          </p:sp>
          <p:sp>
            <p:nvSpPr>
              <p:cNvPr id="1149991" name="Line 39"/>
              <p:cNvSpPr>
                <a:spLocks noChangeShapeType="1"/>
              </p:cNvSpPr>
              <p:nvPr/>
            </p:nvSpPr>
            <p:spPr bwMode="auto">
              <a:xfrm>
                <a:off x="1052" y="8920"/>
                <a:ext cx="785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92" name="Oval 40"/>
              <p:cNvSpPr>
                <a:spLocks noChangeArrowheads="1"/>
              </p:cNvSpPr>
              <p:nvPr/>
            </p:nvSpPr>
            <p:spPr bwMode="auto">
              <a:xfrm>
                <a:off x="6407" y="7805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93" name="AutoShape 41"/>
              <p:cNvSpPr>
                <a:spLocks/>
              </p:cNvSpPr>
              <p:nvPr/>
            </p:nvSpPr>
            <p:spPr bwMode="auto">
              <a:xfrm>
                <a:off x="3296" y="8920"/>
                <a:ext cx="374" cy="1309"/>
              </a:xfrm>
              <a:prstGeom prst="leftBrace">
                <a:avLst>
                  <a:gd name="adj1" fmla="val 29167"/>
                  <a:gd name="adj2" fmla="val 50000"/>
                </a:avLst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94" name="Line 42"/>
              <p:cNvSpPr>
                <a:spLocks noChangeShapeType="1"/>
              </p:cNvSpPr>
              <p:nvPr/>
            </p:nvSpPr>
            <p:spPr bwMode="auto">
              <a:xfrm flipV="1">
                <a:off x="3885" y="9735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95" name="Text Box 43"/>
              <p:cNvSpPr txBox="1">
                <a:spLocks noChangeArrowheads="1"/>
              </p:cNvSpPr>
              <p:nvPr/>
            </p:nvSpPr>
            <p:spPr bwMode="auto">
              <a:xfrm>
                <a:off x="4092" y="9834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altLang="en-US" sz="1400" b="0" baseline="0" dirty="0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rPr>
                  <a:t>C</a:t>
                </a:r>
                <a:endParaRPr lang="en-US" altLang="en-US" sz="1200" b="0" baseline="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en-US" altLang="en-US" sz="2400" b="0" baseline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9996" name="Text Box 44"/>
              <p:cNvSpPr txBox="1">
                <a:spLocks noChangeArrowheads="1"/>
              </p:cNvSpPr>
              <p:nvPr/>
            </p:nvSpPr>
            <p:spPr bwMode="auto">
              <a:xfrm>
                <a:off x="4062" y="9054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r>
                  <a:rPr lang="en-US" altLang="en-US" sz="2000" baseline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</a:t>
                </a: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9997" name="Line 45"/>
              <p:cNvSpPr>
                <a:spLocks noChangeShapeType="1"/>
              </p:cNvSpPr>
              <p:nvPr/>
            </p:nvSpPr>
            <p:spPr bwMode="auto">
              <a:xfrm flipV="1">
                <a:off x="3870" y="9000"/>
                <a:ext cx="0" cy="61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98" name="Line 46"/>
              <p:cNvSpPr>
                <a:spLocks noChangeShapeType="1"/>
              </p:cNvSpPr>
              <p:nvPr/>
            </p:nvSpPr>
            <p:spPr bwMode="auto">
              <a:xfrm>
                <a:off x="6435" y="7920"/>
                <a:ext cx="0" cy="60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99" name="Line 47"/>
              <p:cNvSpPr>
                <a:spLocks noChangeShapeType="1"/>
              </p:cNvSpPr>
              <p:nvPr/>
            </p:nvSpPr>
            <p:spPr bwMode="auto">
              <a:xfrm>
                <a:off x="6435" y="8610"/>
                <a:ext cx="0" cy="31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000" name="AutoShape 48"/>
              <p:cNvSpPr>
                <a:spLocks/>
              </p:cNvSpPr>
              <p:nvPr/>
            </p:nvSpPr>
            <p:spPr bwMode="auto">
              <a:xfrm>
                <a:off x="6615" y="7860"/>
                <a:ext cx="435" cy="1050"/>
              </a:xfrm>
              <a:prstGeom prst="rightBrace">
                <a:avLst>
                  <a:gd name="adj1" fmla="val 20115"/>
                  <a:gd name="adj2" fmla="val 50000"/>
                </a:avLst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150002" name="Picture 5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759" y="980274"/>
            <a:ext cx="13335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0003" name="Picture 5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23" y="2142344"/>
            <a:ext cx="3619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0012" name="Rectangle 60"/>
          <p:cNvSpPr>
            <a:spLocks noGrp="1" noChangeArrowheads="1"/>
          </p:cNvSpPr>
          <p:nvPr>
            <p:ph type="title"/>
          </p:nvPr>
        </p:nvSpPr>
        <p:spPr>
          <a:xfrm>
            <a:off x="0" y="717"/>
            <a:ext cx="9144000" cy="685801"/>
          </a:xfrm>
        </p:spPr>
        <p:txBody>
          <a:bodyPr/>
          <a:lstStyle/>
          <a:p>
            <a:r>
              <a:rPr lang="en-US" altLang="en-US" dirty="0" smtClean="0"/>
              <a:t>Finding the Best Line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228994" y="4428030"/>
            <a:ext cx="87454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altLang="en-US" sz="2000" dirty="0" smtClean="0">
                <a:cs typeface="Times New Roman" panose="02020603050405020304" pitchFamily="18" charset="0"/>
              </a:rPr>
              <a:t>Distance </a:t>
            </a:r>
            <a:r>
              <a:rPr lang="en-US" altLang="en-US" sz="2000" dirty="0">
                <a:cs typeface="Times New Roman" panose="02020603050405020304" pitchFamily="18" charset="0"/>
              </a:rPr>
              <a:t>between y values and their corresponding estimated values on 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line </a:t>
            </a:r>
            <a:r>
              <a:rPr lang="en-US" altLang="en-US" sz="2000" dirty="0">
                <a:cs typeface="Times New Roman" panose="02020603050405020304" pitchFamily="18" charset="0"/>
              </a:rPr>
              <a:t>are called </a:t>
            </a:r>
            <a:r>
              <a:rPr lang="en-US" altLang="en-US" sz="2000" b="1" u="sng" dirty="0">
                <a:cs typeface="Times New Roman" panose="02020603050405020304" pitchFamily="18" charset="0"/>
              </a:rPr>
              <a:t>residuals</a:t>
            </a:r>
            <a:endParaRPr lang="en-US" altLang="en-US" sz="2000" b="1" dirty="0"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 smtClean="0"/>
              <a:t>Should </a:t>
            </a:r>
            <a:r>
              <a:rPr lang="en-US" sz="2000" b="1" dirty="0"/>
              <a:t>minimize error </a:t>
            </a:r>
            <a:r>
              <a:rPr lang="en-US" sz="2000" dirty="0"/>
              <a:t>(reducing </a:t>
            </a:r>
            <a:r>
              <a:rPr lang="en-US" sz="2000" dirty="0" smtClean="0"/>
              <a:t>amount </a:t>
            </a:r>
            <a:r>
              <a:rPr lang="en-US" sz="2000" dirty="0"/>
              <a:t>of variance in y which is left </a:t>
            </a:r>
            <a:r>
              <a:rPr lang="en-US" sz="2000" dirty="0" smtClean="0"/>
              <a:t>unexplained – i.e. </a:t>
            </a:r>
            <a:r>
              <a:rPr lang="sv-SE" altLang="en-US" sz="2000" dirty="0" smtClean="0"/>
              <a:t>minimize C</a:t>
            </a:r>
            <a:r>
              <a:rPr lang="sv-SE" altLang="en-US" sz="2000" baseline="30000" dirty="0" smtClean="0"/>
              <a:t>2</a:t>
            </a:r>
            <a:r>
              <a:rPr lang="en-US" altLang="en-US" sz="2000" dirty="0" smtClean="0"/>
              <a:t>)</a:t>
            </a:r>
          </a:p>
          <a:p>
            <a:pPr marL="285750" indent="-285750"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sv-SE" altLang="en-US" sz="2000" dirty="0"/>
              <a:t>L</a:t>
            </a:r>
            <a:r>
              <a:rPr lang="en-US" altLang="en-US" sz="2000" dirty="0" err="1" smtClean="0">
                <a:cs typeface="Times New Roman" panose="02020603050405020304" pitchFamily="18" charset="0"/>
              </a:rPr>
              <a:t>ine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 with best fit </a:t>
            </a:r>
            <a:r>
              <a:rPr lang="en-US" altLang="en-US" sz="2000" dirty="0">
                <a:cs typeface="Times New Roman" panose="02020603050405020304" pitchFamily="18" charset="0"/>
              </a:rPr>
              <a:t>is called </a:t>
            </a:r>
            <a:r>
              <a:rPr lang="en-US" altLang="en-US" sz="2000" b="1" i="1" dirty="0" smtClean="0">
                <a:cs typeface="Times New Roman" panose="02020603050405020304" pitchFamily="18" charset="0"/>
              </a:rPr>
              <a:t>regression </a:t>
            </a:r>
            <a:r>
              <a:rPr lang="en-US" altLang="en-US" sz="2000" b="1" i="1" dirty="0">
                <a:cs typeface="Times New Roman" panose="02020603050405020304" pitchFamily="18" charset="0"/>
              </a:rPr>
              <a:t>line 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(or </a:t>
            </a:r>
            <a:r>
              <a:rPr lang="en-US" altLang="en-US" sz="2000" i="1" dirty="0" smtClean="0">
                <a:cs typeface="Times New Roman" panose="02020603050405020304" pitchFamily="18" charset="0"/>
              </a:rPr>
              <a:t>least-squares line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) </a:t>
            </a:r>
          </a:p>
          <a:p>
            <a:pPr marL="285750" indent="-285750"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altLang="en-US" sz="2000" dirty="0">
                <a:cs typeface="Times New Roman" panose="02020603050405020304" pitchFamily="18" charset="0"/>
              </a:rPr>
              <a:t>L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ine </a:t>
            </a:r>
            <a:r>
              <a:rPr lang="en-US" altLang="en-US" sz="2000" dirty="0">
                <a:cs typeface="Times New Roman" panose="02020603050405020304" pitchFamily="18" charset="0"/>
              </a:rPr>
              <a:t>always passes through 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point </a:t>
            </a:r>
            <a:r>
              <a:rPr lang="en-US" altLang="en-US" sz="2000" dirty="0">
                <a:cs typeface="Times New Roman" panose="02020603050405020304" pitchFamily="18" charset="0"/>
              </a:rPr>
              <a:t>defined by 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mean </a:t>
            </a:r>
            <a:r>
              <a:rPr lang="en-US" altLang="en-US" sz="2000" dirty="0">
                <a:cs typeface="Times New Roman" panose="02020603050405020304" pitchFamily="18" charset="0"/>
              </a:rPr>
              <a:t>of Y 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and </a:t>
            </a:r>
            <a:r>
              <a:rPr lang="en-US" altLang="en-US" sz="2000" dirty="0">
                <a:cs typeface="Times New Roman" panose="02020603050405020304" pitchFamily="18" charset="0"/>
              </a:rPr>
              <a:t>mean of X</a:t>
            </a:r>
            <a:endParaRPr lang="en-US" altLang="en-US" sz="2000" dirty="0"/>
          </a:p>
          <a:p>
            <a:pPr marL="285750" indent="-285750"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sv-SE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4030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75131" y="859118"/>
          <a:ext cx="819374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748">
                  <a:extLst>
                    <a:ext uri="{9D8B030D-6E8A-4147-A177-3AD203B41FA5}">
                      <a16:colId xmlns:a16="http://schemas.microsoft.com/office/drawing/2014/main" val="873251057"/>
                    </a:ext>
                  </a:extLst>
                </a:gridCol>
                <a:gridCol w="1638748">
                  <a:extLst>
                    <a:ext uri="{9D8B030D-6E8A-4147-A177-3AD203B41FA5}">
                      <a16:colId xmlns:a16="http://schemas.microsoft.com/office/drawing/2014/main" val="1113539268"/>
                    </a:ext>
                  </a:extLst>
                </a:gridCol>
                <a:gridCol w="1638748">
                  <a:extLst>
                    <a:ext uri="{9D8B030D-6E8A-4147-A177-3AD203B41FA5}">
                      <a16:colId xmlns:a16="http://schemas.microsoft.com/office/drawing/2014/main" val="1984461311"/>
                    </a:ext>
                  </a:extLst>
                </a:gridCol>
                <a:gridCol w="1638748">
                  <a:extLst>
                    <a:ext uri="{9D8B030D-6E8A-4147-A177-3AD203B41FA5}">
                      <a16:colId xmlns:a16="http://schemas.microsoft.com/office/drawing/2014/main" val="1481952667"/>
                    </a:ext>
                  </a:extLst>
                </a:gridCol>
                <a:gridCol w="1638748">
                  <a:extLst>
                    <a:ext uri="{9D8B030D-6E8A-4147-A177-3AD203B41FA5}">
                      <a16:colId xmlns:a16="http://schemas.microsoft.com/office/drawing/2014/main" val="3889268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Estimate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Standard 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</a:t>
                      </a:r>
                      <a:r>
                        <a:rPr lang="en-US" dirty="0" smtClean="0"/>
                        <a:t> &gt; |t|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9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Slope(TRT1)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 0.982646773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0.10941830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 8.98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0.0122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47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Slope(TRT2)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1.501355014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 0.39230860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0.0620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7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Slope(TRT3)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 1.056066579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 0.12801209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0.0144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377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Slope(TRT4)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1.056925032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 0.06842649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0.0042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15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Slope(TRT5)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 1.223886048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0.02530981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0.0004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82148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ANOVA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7512" y="1094155"/>
            <a:ext cx="72329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Does location </a:t>
            </a:r>
            <a:r>
              <a:rPr lang="en-US" sz="2400" b="1" dirty="0"/>
              <a:t>does affect oyster </a:t>
            </a:r>
            <a:r>
              <a:rPr lang="en-US" sz="2400" b="1" dirty="0" smtClean="0"/>
              <a:t>growth?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How does the model fit?</a:t>
            </a:r>
          </a:p>
          <a:p>
            <a:endParaRPr lang="en-US" sz="2400" dirty="0"/>
          </a:p>
          <a:p>
            <a:r>
              <a:rPr lang="en-US" sz="2400" dirty="0" smtClean="0"/>
              <a:t>PROC GLM data=oyster; </a:t>
            </a:r>
            <a:endParaRPr lang="en-US" sz="2400" dirty="0"/>
          </a:p>
          <a:p>
            <a:pPr lvl="1"/>
            <a:r>
              <a:rPr lang="en-US" sz="2400" dirty="0" smtClean="0"/>
              <a:t>Class </a:t>
            </a:r>
            <a:r>
              <a:rPr lang="en-US" sz="2400" dirty="0" err="1"/>
              <a:t>Trt</a:t>
            </a:r>
            <a:r>
              <a:rPr lang="en-US" sz="2400" dirty="0"/>
              <a:t>;  </a:t>
            </a:r>
            <a:endParaRPr lang="en-US" sz="2400" dirty="0" smtClean="0"/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Final = </a:t>
            </a:r>
            <a:r>
              <a:rPr lang="en-US" sz="2400" dirty="0" err="1"/>
              <a:t>Trt</a:t>
            </a:r>
            <a:r>
              <a:rPr lang="en-US" sz="2400" dirty="0" smtClean="0"/>
              <a:t>;</a:t>
            </a:r>
          </a:p>
          <a:p>
            <a:pPr lvl="1"/>
            <a:r>
              <a:rPr lang="en-US" sz="2400" dirty="0" smtClean="0"/>
              <a:t>Title “One-way ANOVA”;</a:t>
            </a:r>
          </a:p>
          <a:p>
            <a:r>
              <a:rPr lang="en-US" sz="2400" dirty="0" smtClean="0"/>
              <a:t>Run;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677540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546" r="12334"/>
          <a:stretch/>
        </p:blipFill>
        <p:spPr>
          <a:xfrm>
            <a:off x="1320801" y="817873"/>
            <a:ext cx="6502400" cy="57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321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648"/>
          <a:stretch/>
        </p:blipFill>
        <p:spPr>
          <a:xfrm>
            <a:off x="735623" y="893854"/>
            <a:ext cx="7672755" cy="573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0528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ANCOVA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0365" y="856357"/>
            <a:ext cx="842090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What </a:t>
            </a:r>
            <a:r>
              <a:rPr lang="en-US" sz="2400" b="1" dirty="0"/>
              <a:t>is </a:t>
            </a:r>
            <a:r>
              <a:rPr lang="en-US" sz="2400" b="1" dirty="0" smtClean="0"/>
              <a:t>the effect </a:t>
            </a:r>
            <a:r>
              <a:rPr lang="en-US" sz="2400" b="1" dirty="0"/>
              <a:t>of location on Final Weight, adjusting for differences in Initial Weight</a:t>
            </a:r>
            <a:r>
              <a:rPr lang="en-US" sz="2400" b="1" dirty="0" smtClean="0"/>
              <a:t>?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 </a:t>
            </a:r>
            <a:r>
              <a:rPr lang="en-US" sz="2400" b="1" dirty="0"/>
              <a:t>What are the adjusted treatment means for each pair of treatments</a:t>
            </a:r>
            <a:r>
              <a:rPr lang="en-US" sz="2400" b="1" dirty="0" smtClean="0"/>
              <a:t>? Do you get different results without the covariate in the analysis?</a:t>
            </a:r>
            <a:endParaRPr lang="en-US" sz="2400" dirty="0"/>
          </a:p>
          <a:p>
            <a:r>
              <a:rPr lang="en-US" sz="2000" dirty="0"/>
              <a:t>PROC GLM data=oyster Order = </a:t>
            </a:r>
            <a:r>
              <a:rPr lang="en-US" sz="2000" dirty="0" smtClean="0"/>
              <a:t>Data</a:t>
            </a:r>
            <a:r>
              <a:rPr lang="en-US" altLang="en-US" sz="2000" dirty="0">
                <a:solidFill>
                  <a:srgbClr val="333333"/>
                </a:solidFill>
              </a:rPr>
              <a:t> plot=</a:t>
            </a:r>
            <a:r>
              <a:rPr lang="en-US" altLang="en-US" sz="2000" dirty="0" err="1">
                <a:solidFill>
                  <a:srgbClr val="333333"/>
                </a:solidFill>
              </a:rPr>
              <a:t>meanplot</a:t>
            </a:r>
            <a:r>
              <a:rPr lang="en-US" altLang="en-US" sz="2000" dirty="0">
                <a:solidFill>
                  <a:srgbClr val="333333"/>
                </a:solidFill>
              </a:rPr>
              <a:t>(cl) diagnostics</a:t>
            </a:r>
            <a:r>
              <a:rPr lang="en-US" sz="2000" dirty="0" smtClean="0"/>
              <a:t>;  </a:t>
            </a:r>
            <a:endParaRPr lang="en-US" sz="2000" dirty="0"/>
          </a:p>
          <a:p>
            <a:pPr lvl="1"/>
            <a:r>
              <a:rPr lang="en-US" sz="2000" dirty="0"/>
              <a:t>Class </a:t>
            </a:r>
            <a:r>
              <a:rPr lang="en-US" sz="2000" dirty="0" err="1"/>
              <a:t>Trt</a:t>
            </a:r>
            <a:r>
              <a:rPr lang="en-US" sz="2000" dirty="0"/>
              <a:t>;  </a:t>
            </a:r>
          </a:p>
          <a:p>
            <a:pPr lvl="1"/>
            <a:r>
              <a:rPr lang="en-US" sz="2000" dirty="0"/>
              <a:t>Model Final = </a:t>
            </a:r>
            <a:r>
              <a:rPr lang="en-US" sz="2000" dirty="0" err="1"/>
              <a:t>Trt</a:t>
            </a:r>
            <a:r>
              <a:rPr lang="en-US" sz="2000" dirty="0"/>
              <a:t> Initial;  </a:t>
            </a:r>
          </a:p>
          <a:p>
            <a:pPr lvl="1"/>
            <a:r>
              <a:rPr lang="en-US" sz="2000" dirty="0" err="1"/>
              <a:t>LSMeans</a:t>
            </a:r>
            <a:r>
              <a:rPr lang="en-US" sz="2000" dirty="0"/>
              <a:t> </a:t>
            </a:r>
            <a:r>
              <a:rPr lang="en-US" sz="2000" dirty="0" err="1" smtClean="0"/>
              <a:t>Trt</a:t>
            </a:r>
            <a:r>
              <a:rPr lang="en-US" sz="2000" dirty="0" smtClean="0"/>
              <a:t> / </a:t>
            </a:r>
            <a:r>
              <a:rPr lang="en-US" sz="2000" dirty="0" err="1" smtClean="0"/>
              <a:t>pdiff</a:t>
            </a:r>
            <a:r>
              <a:rPr lang="en-US" sz="2000" dirty="0" smtClean="0"/>
              <a:t>;  </a:t>
            </a:r>
            <a:endParaRPr lang="en-US" sz="2000" dirty="0"/>
          </a:p>
          <a:p>
            <a:pPr lvl="1"/>
            <a:r>
              <a:rPr lang="en-US" sz="2000" dirty="0"/>
              <a:t>Output out = </a:t>
            </a:r>
            <a:r>
              <a:rPr lang="en-US" sz="2000" dirty="0" err="1"/>
              <a:t>OysterPR</a:t>
            </a:r>
            <a:r>
              <a:rPr lang="en-US" sz="2000" dirty="0"/>
              <a:t> p = </a:t>
            </a:r>
            <a:r>
              <a:rPr lang="en-US" sz="2000" dirty="0" err="1"/>
              <a:t>Pred</a:t>
            </a:r>
            <a:r>
              <a:rPr lang="en-US" sz="2000" dirty="0"/>
              <a:t> r = Res; </a:t>
            </a:r>
          </a:p>
          <a:p>
            <a:pPr lvl="1"/>
            <a:r>
              <a:rPr lang="en-US" sz="2000" dirty="0" smtClean="0"/>
              <a:t>Contrast </a:t>
            </a:r>
            <a:r>
              <a:rPr lang="en-US" sz="2000" dirty="0"/>
              <a:t>'Control vs. Treatment'    	TRT -1 -1 -1 -1 4;  </a:t>
            </a:r>
            <a:endParaRPr lang="en-US" sz="2000" dirty="0" smtClean="0"/>
          </a:p>
          <a:p>
            <a:pPr lvl="1"/>
            <a:r>
              <a:rPr lang="en-US" sz="2000" dirty="0" smtClean="0"/>
              <a:t>Contrast </a:t>
            </a:r>
            <a:r>
              <a:rPr lang="en-US" sz="2000" dirty="0"/>
              <a:t>'Bottom vs. Top'		TRT -1  1 -1  1 0;  </a:t>
            </a:r>
            <a:endParaRPr lang="en-US" sz="2000" dirty="0" smtClean="0"/>
          </a:p>
          <a:p>
            <a:pPr lvl="1"/>
            <a:r>
              <a:rPr lang="en-US" sz="2000" dirty="0" smtClean="0"/>
              <a:t>Contrast </a:t>
            </a:r>
            <a:r>
              <a:rPr lang="en-US" sz="2000" dirty="0"/>
              <a:t>'Cool vs. Hot'             	</a:t>
            </a:r>
            <a:r>
              <a:rPr lang="en-US" sz="2000" dirty="0" smtClean="0"/>
              <a:t>TRT </a:t>
            </a:r>
            <a:r>
              <a:rPr lang="en-US" sz="2000" dirty="0"/>
              <a:t>-1 -1  1  1 0;  </a:t>
            </a:r>
            <a:endParaRPr lang="en-US" sz="2000" dirty="0" smtClean="0"/>
          </a:p>
          <a:p>
            <a:pPr lvl="1"/>
            <a:r>
              <a:rPr lang="en-US" sz="2000" dirty="0" smtClean="0"/>
              <a:t>Contrast </a:t>
            </a:r>
            <a:r>
              <a:rPr lang="en-US" sz="2000" dirty="0"/>
              <a:t>'Interaction Depth*Temp'   	TRT  1 -1 -1  1 0;</a:t>
            </a:r>
          </a:p>
          <a:p>
            <a:pPr lvl="1"/>
            <a:r>
              <a:rPr lang="en-US" sz="2000" dirty="0" smtClean="0"/>
              <a:t>title “ANCOVA”; </a:t>
            </a:r>
          </a:p>
          <a:p>
            <a:r>
              <a:rPr lang="en-US" sz="2000" dirty="0" smtClean="0"/>
              <a:t>Run;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593821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181" r="17003"/>
          <a:stretch/>
        </p:blipFill>
        <p:spPr>
          <a:xfrm>
            <a:off x="1595718" y="800330"/>
            <a:ext cx="5952565" cy="597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0386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94236"/>
            <a:ext cx="6082610" cy="5939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611" y="794236"/>
            <a:ext cx="2921670" cy="21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0564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673" r="25839"/>
          <a:stretch/>
        </p:blipFill>
        <p:spPr>
          <a:xfrm>
            <a:off x="489502" y="796636"/>
            <a:ext cx="3738283" cy="60613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48" y="967508"/>
            <a:ext cx="3592821" cy="2654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740" y="3621616"/>
            <a:ext cx="4520639" cy="323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1456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924" r="15631" b="24645"/>
          <a:stretch/>
        </p:blipFill>
        <p:spPr>
          <a:xfrm>
            <a:off x="125507" y="956373"/>
            <a:ext cx="8892988" cy="41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871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/>
              <a:t>for </a:t>
            </a:r>
            <a:r>
              <a:rPr lang="en-US" dirty="0" smtClean="0"/>
              <a:t>Independence </a:t>
            </a:r>
            <a:r>
              <a:rPr lang="en-US" dirty="0"/>
              <a:t>of </a:t>
            </a:r>
            <a:r>
              <a:rPr lang="en-US" dirty="0" smtClean="0"/>
              <a:t>Treatments </a:t>
            </a:r>
            <a:r>
              <a:rPr lang="en-US" dirty="0"/>
              <a:t>and </a:t>
            </a:r>
            <a:r>
              <a:rPr lang="en-US" dirty="0" smtClean="0"/>
              <a:t>Covariate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8057" y="949917"/>
            <a:ext cx="8247888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Need to test null </a:t>
            </a:r>
            <a:r>
              <a:rPr lang="en-US" sz="2400" b="1" dirty="0"/>
              <a:t>hypothesis </a:t>
            </a:r>
            <a:r>
              <a:rPr lang="en-US" sz="2400" b="1" dirty="0" smtClean="0"/>
              <a:t>that </a:t>
            </a:r>
            <a:r>
              <a:rPr lang="en-US" sz="2400" b="1" dirty="0"/>
              <a:t>there are no significant differences in X among treatment </a:t>
            </a:r>
            <a:r>
              <a:rPr lang="en-US" sz="2400" b="1" dirty="0" smtClean="0"/>
              <a:t>levels.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400" dirty="0" smtClean="0"/>
              <a:t>Only need to conduct test if covariate is measured after experiment is conducted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400" dirty="0" smtClean="0"/>
              <a:t>Expect to find no differences </a:t>
            </a:r>
          </a:p>
          <a:p>
            <a:endParaRPr lang="en-US" sz="2400" dirty="0"/>
          </a:p>
          <a:p>
            <a:r>
              <a:rPr lang="en-US" sz="2400" dirty="0" smtClean="0"/>
              <a:t>PROC GLM data = oyster; </a:t>
            </a:r>
          </a:p>
          <a:p>
            <a:pPr lvl="1"/>
            <a:r>
              <a:rPr lang="en-US" sz="2400" dirty="0" smtClean="0"/>
              <a:t>Class </a:t>
            </a:r>
            <a:r>
              <a:rPr lang="en-US" sz="2400" dirty="0" err="1"/>
              <a:t>Trt</a:t>
            </a:r>
            <a:r>
              <a:rPr lang="en-US" sz="2400" dirty="0"/>
              <a:t>;  </a:t>
            </a:r>
            <a:endParaRPr lang="en-US" sz="2400" dirty="0" smtClean="0"/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Initial = </a:t>
            </a:r>
            <a:r>
              <a:rPr lang="en-US" sz="2400" dirty="0" err="1"/>
              <a:t>Trt</a:t>
            </a:r>
            <a:r>
              <a:rPr lang="en-US" sz="2400" dirty="0"/>
              <a:t>; </a:t>
            </a:r>
            <a:endParaRPr lang="en-US" sz="2400" dirty="0" smtClean="0"/>
          </a:p>
          <a:p>
            <a:pPr lvl="1"/>
            <a:r>
              <a:rPr lang="en-US" sz="2400" dirty="0" smtClean="0"/>
              <a:t>Title </a:t>
            </a:r>
            <a:r>
              <a:rPr lang="en-US" sz="2400" dirty="0"/>
              <a:t>'Test for independence of treatments and </a:t>
            </a:r>
            <a:r>
              <a:rPr lang="en-US" sz="2400" dirty="0" smtClean="0"/>
              <a:t>covariate (example only – not needed for this study)'; </a:t>
            </a:r>
          </a:p>
          <a:p>
            <a:r>
              <a:rPr lang="en-US" sz="2400" dirty="0" smtClean="0"/>
              <a:t>Run;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2148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of Least Squares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9783" y="905079"/>
            <a:ext cx="8164286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A good line is one that minimizes </a:t>
            </a:r>
            <a:r>
              <a:rPr lang="en-US" altLang="en-US" sz="2400" b="1" dirty="0" smtClean="0"/>
              <a:t>sum </a:t>
            </a:r>
            <a:r>
              <a:rPr lang="en-US" altLang="en-US" sz="2400" b="1" dirty="0"/>
              <a:t>of squared differences between </a:t>
            </a:r>
            <a:r>
              <a:rPr lang="en-US" altLang="en-US" sz="2400" b="1" dirty="0" smtClean="0"/>
              <a:t>points </a:t>
            </a:r>
            <a:r>
              <a:rPr lang="en-US" altLang="en-US" sz="2400" b="1" dirty="0"/>
              <a:t>and </a:t>
            </a:r>
            <a:r>
              <a:rPr lang="en-US" altLang="en-US" sz="2400" b="1" dirty="0" smtClean="0"/>
              <a:t>line.</a:t>
            </a:r>
            <a:endParaRPr lang="en-US" altLang="en-US" sz="2400" b="1" dirty="0"/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S</a:t>
            </a:r>
            <a:r>
              <a:rPr lang="en-US" altLang="en-US" sz="2400" b="1" dirty="0" smtClean="0"/>
              <a:t>maller sum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squared differences → better fit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line </a:t>
            </a:r>
            <a:r>
              <a:rPr lang="en-US" altLang="en-US" sz="2400" b="1" dirty="0"/>
              <a:t>to </a:t>
            </a:r>
            <a:r>
              <a:rPr lang="en-US" altLang="en-US" sz="2400" b="1" dirty="0" smtClean="0"/>
              <a:t>data</a:t>
            </a:r>
            <a:r>
              <a:rPr lang="en-US" altLang="en-US" sz="2400" b="1" dirty="0"/>
              <a:t>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Want line that </a:t>
            </a:r>
            <a:r>
              <a:rPr lang="en-US" altLang="en-US" sz="2400" b="1" dirty="0"/>
              <a:t>is best for all points.  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Find </a:t>
            </a:r>
            <a:r>
              <a:rPr lang="en-US" altLang="en-US" sz="2400" b="1" dirty="0"/>
              <a:t>values </a:t>
            </a:r>
            <a:r>
              <a:rPr lang="en-US" altLang="en-US" sz="2400" b="1" dirty="0" smtClean="0"/>
              <a:t>b</a:t>
            </a:r>
            <a:r>
              <a:rPr lang="en-US" altLang="en-US" sz="2400" b="1" baseline="-25000" dirty="0" smtClean="0"/>
              <a:t>0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and b</a:t>
            </a:r>
            <a:r>
              <a:rPr lang="en-US" altLang="en-US" sz="2400" b="1" baseline="-25000" dirty="0"/>
              <a:t>1</a:t>
            </a:r>
            <a:r>
              <a:rPr lang="en-US" altLang="en-US" sz="2400" b="1" dirty="0"/>
              <a:t> </a:t>
            </a:r>
            <a:r>
              <a:rPr lang="en-US" altLang="en-US" sz="2400" b="1" dirty="0" smtClean="0"/>
              <a:t>that minimize sum </a:t>
            </a:r>
            <a:r>
              <a:rPr lang="en-US" altLang="en-US" sz="2400" b="1" dirty="0"/>
              <a:t>of errors.  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b="1" dirty="0" smtClean="0"/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b="1" dirty="0" smtClean="0"/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Method </a:t>
            </a:r>
            <a:r>
              <a:rPr lang="en-US" altLang="en-US" sz="2400" b="1" dirty="0"/>
              <a:t>of least squares produces estimates with </a:t>
            </a:r>
            <a:r>
              <a:rPr lang="en-US" altLang="en-US" sz="2400" b="1" dirty="0" smtClean="0"/>
              <a:t>sampling distributions that </a:t>
            </a:r>
            <a:r>
              <a:rPr lang="en-US" altLang="en-US" sz="2400" b="1" dirty="0"/>
              <a:t>are easier to determine</a:t>
            </a:r>
            <a:r>
              <a:rPr lang="en-US" altLang="en-US" sz="2400" b="1" dirty="0" smtClean="0"/>
              <a:t>.</a:t>
            </a:r>
            <a:endParaRPr lang="en-US" altLang="en-US" sz="2400" b="1" dirty="0"/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b="1" dirty="0"/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879565" y="4219304"/>
          <a:ext cx="7341327" cy="720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Equation" r:id="rId4" imgW="2705040" imgH="266400" progId="Equation.3">
                  <p:embed/>
                </p:oleObj>
              </mc:Choice>
              <mc:Fallback>
                <p:oleObj name="Equation" r:id="rId4" imgW="2705040" imgH="266400" progId="Equation.3">
                  <p:embed/>
                  <p:pic>
                    <p:nvPicPr>
                      <p:cNvPr id="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565" y="4219304"/>
                        <a:ext cx="7341327" cy="720309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48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363" r="12760"/>
          <a:stretch/>
        </p:blipFill>
        <p:spPr>
          <a:xfrm>
            <a:off x="145048" y="828154"/>
            <a:ext cx="4914169" cy="4408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369" y="3539163"/>
            <a:ext cx="4294905" cy="31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165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Test for </a:t>
            </a:r>
            <a:r>
              <a:rPr lang="en-US" dirty="0" smtClean="0"/>
              <a:t>Heterogeneity </a:t>
            </a:r>
            <a:r>
              <a:rPr lang="en-US" dirty="0"/>
              <a:t>of </a:t>
            </a:r>
            <a:r>
              <a:rPr lang="en-US" dirty="0" smtClean="0"/>
              <a:t>Slopes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4632" y="919079"/>
            <a:ext cx="84582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ANCOVA assumes homogeneity of covariate regression coefficients. </a:t>
            </a:r>
            <a:endParaRPr lang="en-US" sz="2400" b="1" dirty="0" smtClean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A regression relationship that differs among treatment groups reflects </a:t>
            </a:r>
            <a:r>
              <a:rPr lang="en-US" sz="2400" b="1" dirty="0" smtClean="0"/>
              <a:t>interaction between </a:t>
            </a:r>
            <a:r>
              <a:rPr lang="en-US" sz="2400" b="1" dirty="0"/>
              <a:t>treatment groups and </a:t>
            </a:r>
            <a:r>
              <a:rPr lang="en-US" sz="2400" b="1" dirty="0" smtClean="0"/>
              <a:t>independent </a:t>
            </a:r>
            <a:r>
              <a:rPr lang="en-US" sz="2400" b="1" dirty="0"/>
              <a:t>variable or covariate. </a:t>
            </a:r>
            <a:endParaRPr lang="en-US" sz="2400" b="1" dirty="0" smtClean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/>
              <a:t>Are the slopes homogeneous?</a:t>
            </a:r>
          </a:p>
          <a:p>
            <a:endParaRPr lang="en-US" sz="2400" dirty="0"/>
          </a:p>
          <a:p>
            <a:r>
              <a:rPr lang="en-US" sz="2400" dirty="0" smtClean="0"/>
              <a:t>PROC GLM data=oyster;  </a:t>
            </a:r>
          </a:p>
          <a:p>
            <a:pPr lvl="1"/>
            <a:r>
              <a:rPr lang="en-US" sz="2400" dirty="0" smtClean="0"/>
              <a:t>Class </a:t>
            </a:r>
            <a:r>
              <a:rPr lang="en-US" sz="2400" dirty="0" err="1"/>
              <a:t>Trt</a:t>
            </a:r>
            <a:r>
              <a:rPr lang="en-US" sz="2400" dirty="0"/>
              <a:t>;  </a:t>
            </a:r>
            <a:endParaRPr lang="en-US" sz="2400" dirty="0" smtClean="0"/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Final = </a:t>
            </a:r>
            <a:r>
              <a:rPr lang="en-US" sz="2400" dirty="0" err="1"/>
              <a:t>Trt</a:t>
            </a:r>
            <a:r>
              <a:rPr lang="en-US" sz="2400" dirty="0"/>
              <a:t> Initial </a:t>
            </a:r>
            <a:r>
              <a:rPr lang="en-US" sz="2400" dirty="0" err="1" smtClean="0"/>
              <a:t>Trt</a:t>
            </a:r>
            <a:r>
              <a:rPr lang="en-US" sz="2400" dirty="0" smtClean="0"/>
              <a:t>*Initial;</a:t>
            </a:r>
          </a:p>
          <a:p>
            <a:pPr lvl="1"/>
            <a:r>
              <a:rPr lang="en-US" sz="2400" dirty="0"/>
              <a:t>Title 'Test for homogeneity of slopes'; </a:t>
            </a:r>
            <a:endParaRPr lang="en-US" sz="2400" dirty="0" smtClean="0"/>
          </a:p>
          <a:p>
            <a:r>
              <a:rPr lang="en-US" sz="2400" dirty="0" smtClean="0"/>
              <a:t>Run;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435619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616" r="11264"/>
          <a:stretch/>
        </p:blipFill>
        <p:spPr>
          <a:xfrm>
            <a:off x="175490" y="812801"/>
            <a:ext cx="4747905" cy="51631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767" r="2841"/>
          <a:stretch/>
        </p:blipFill>
        <p:spPr>
          <a:xfrm>
            <a:off x="4572001" y="3050769"/>
            <a:ext cx="4518212" cy="34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1622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Normality of </a:t>
            </a:r>
            <a:r>
              <a:rPr lang="en-US" dirty="0" smtClean="0"/>
              <a:t>Residuals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2861" y="801768"/>
            <a:ext cx="77146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Are the residuals normally distributed?</a:t>
            </a:r>
          </a:p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PROC </a:t>
            </a:r>
            <a:r>
              <a:rPr lang="en-US" sz="2400" dirty="0"/>
              <a:t>Univariate Data = </a:t>
            </a:r>
            <a:r>
              <a:rPr lang="en-US" sz="2400" dirty="0" err="1"/>
              <a:t>OysterPR</a:t>
            </a:r>
            <a:r>
              <a:rPr lang="en-US" sz="2400" dirty="0"/>
              <a:t> </a:t>
            </a:r>
            <a:r>
              <a:rPr lang="en-US" sz="2400" dirty="0" smtClean="0"/>
              <a:t>normal plot;  </a:t>
            </a:r>
          </a:p>
          <a:p>
            <a:pPr lvl="1"/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Res; </a:t>
            </a:r>
            <a:endParaRPr lang="en-US" sz="2400" dirty="0" smtClean="0"/>
          </a:p>
          <a:p>
            <a:pPr lvl="1"/>
            <a:r>
              <a:rPr lang="en-US" sz="2400" dirty="0" smtClean="0"/>
              <a:t>Title ‘Normality of Residuals’;</a:t>
            </a:r>
            <a:endParaRPr lang="en-US" sz="2400" dirty="0"/>
          </a:p>
          <a:p>
            <a:r>
              <a:rPr lang="en-US" sz="2400" dirty="0" smtClean="0"/>
              <a:t>Run;</a:t>
            </a:r>
          </a:p>
          <a:p>
            <a:endParaRPr lang="en-US" sz="2400" dirty="0"/>
          </a:p>
          <a:p>
            <a:r>
              <a:rPr lang="en-US" sz="2400" dirty="0" smtClean="0"/>
              <a:t>PROC </a:t>
            </a:r>
            <a:r>
              <a:rPr lang="en-US" sz="2400" dirty="0"/>
              <a:t>Plot Data = </a:t>
            </a:r>
            <a:r>
              <a:rPr lang="en-US" sz="2400" dirty="0" err="1"/>
              <a:t>OysterPR</a:t>
            </a:r>
            <a:r>
              <a:rPr lang="en-US" sz="2400" dirty="0"/>
              <a:t>;  </a:t>
            </a:r>
            <a:endParaRPr lang="en-US" sz="2400" dirty="0" smtClean="0"/>
          </a:p>
          <a:p>
            <a:pPr lvl="1"/>
            <a:r>
              <a:rPr lang="en-US" sz="2400" dirty="0" smtClean="0"/>
              <a:t>Plot </a:t>
            </a:r>
            <a:r>
              <a:rPr lang="en-US" sz="2400" dirty="0"/>
              <a:t>Res*</a:t>
            </a:r>
            <a:r>
              <a:rPr lang="en-US" sz="2400" dirty="0" err="1"/>
              <a:t>Pred</a:t>
            </a:r>
            <a:r>
              <a:rPr lang="en-US" sz="2400" dirty="0"/>
              <a:t> = </a:t>
            </a:r>
            <a:r>
              <a:rPr lang="en-US" sz="2400" dirty="0" err="1"/>
              <a:t>Trt</a:t>
            </a:r>
            <a:r>
              <a:rPr lang="en-US" sz="2400" dirty="0"/>
              <a:t>; </a:t>
            </a:r>
          </a:p>
          <a:p>
            <a:r>
              <a:rPr lang="en-US" sz="2400" dirty="0" smtClean="0"/>
              <a:t>Run;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22030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157" r="13175"/>
          <a:stretch/>
        </p:blipFill>
        <p:spPr>
          <a:xfrm>
            <a:off x="161365" y="851647"/>
            <a:ext cx="2411505" cy="42436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428" y="851647"/>
            <a:ext cx="3828277" cy="3671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161" y="802342"/>
            <a:ext cx="3039839" cy="36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679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Homogeneity of Variances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0461" y="810733"/>
            <a:ext cx="771466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/>
              <a:t>Are the variances homogeneous?</a:t>
            </a:r>
            <a:endParaRPr lang="en-US" sz="2400" dirty="0"/>
          </a:p>
          <a:p>
            <a:r>
              <a:rPr lang="en-US" sz="2000" dirty="0"/>
              <a:t>data oyster;</a:t>
            </a:r>
          </a:p>
          <a:p>
            <a:pPr marL="341313"/>
            <a:r>
              <a:rPr lang="en-US" sz="2000" dirty="0"/>
              <a:t>  set oyster;</a:t>
            </a:r>
          </a:p>
          <a:p>
            <a:pPr marL="341313"/>
            <a:r>
              <a:rPr lang="en-US" sz="2000" dirty="0"/>
              <a:t>  Z = Final - 1.083179819*(Initial-25.76); </a:t>
            </a:r>
          </a:p>
          <a:p>
            <a:r>
              <a:rPr lang="en-US" sz="2000" dirty="0"/>
              <a:t>run;</a:t>
            </a:r>
          </a:p>
          <a:p>
            <a:endParaRPr lang="en-US" sz="2000" dirty="0" smtClean="0"/>
          </a:p>
          <a:p>
            <a:r>
              <a:rPr lang="en-US" sz="2000" dirty="0" smtClean="0"/>
              <a:t>PROC </a:t>
            </a:r>
            <a:r>
              <a:rPr lang="en-US" sz="2000" dirty="0"/>
              <a:t>GLM </a:t>
            </a:r>
            <a:r>
              <a:rPr lang="en-US" sz="2000" dirty="0" smtClean="0"/>
              <a:t>data = oyster Order </a:t>
            </a:r>
            <a:r>
              <a:rPr lang="en-US" sz="2000" dirty="0"/>
              <a:t>= Data;  </a:t>
            </a:r>
            <a:endParaRPr lang="en-US" sz="2000" dirty="0" smtClean="0"/>
          </a:p>
          <a:p>
            <a:pPr marL="341313"/>
            <a:r>
              <a:rPr lang="en-US" sz="2000" dirty="0" smtClean="0"/>
              <a:t>Class </a:t>
            </a:r>
            <a:r>
              <a:rPr lang="en-US" sz="2000" dirty="0" err="1"/>
              <a:t>Trt</a:t>
            </a:r>
            <a:r>
              <a:rPr lang="en-US" sz="2000" dirty="0"/>
              <a:t>;  </a:t>
            </a:r>
            <a:endParaRPr lang="en-US" sz="2000" dirty="0" smtClean="0"/>
          </a:p>
          <a:p>
            <a:pPr marL="341313"/>
            <a:r>
              <a:rPr lang="en-US" sz="2000" dirty="0" smtClean="0"/>
              <a:t>Model </a:t>
            </a:r>
            <a:r>
              <a:rPr lang="en-US" sz="2000" dirty="0"/>
              <a:t>Z = </a:t>
            </a:r>
            <a:r>
              <a:rPr lang="en-US" sz="2000" dirty="0" err="1"/>
              <a:t>Trt</a:t>
            </a:r>
            <a:r>
              <a:rPr lang="en-US" sz="2000" dirty="0"/>
              <a:t>;  </a:t>
            </a:r>
            <a:endParaRPr lang="en-US" sz="2000" dirty="0" smtClean="0"/>
          </a:p>
          <a:p>
            <a:pPr marL="341313"/>
            <a:r>
              <a:rPr lang="en-US" sz="2000" dirty="0" smtClean="0"/>
              <a:t>Output </a:t>
            </a:r>
            <a:r>
              <a:rPr lang="en-US" sz="2000" dirty="0"/>
              <a:t>out = </a:t>
            </a:r>
            <a:r>
              <a:rPr lang="en-US" sz="2000" dirty="0" err="1"/>
              <a:t>OysterPRz</a:t>
            </a:r>
            <a:r>
              <a:rPr lang="en-US" sz="2000" dirty="0"/>
              <a:t> p = </a:t>
            </a:r>
            <a:r>
              <a:rPr lang="en-US" sz="2000" dirty="0" err="1"/>
              <a:t>Pred</a:t>
            </a:r>
            <a:r>
              <a:rPr lang="en-US" sz="2000" dirty="0"/>
              <a:t> r = Res; </a:t>
            </a:r>
          </a:p>
          <a:p>
            <a:pPr marL="341313"/>
            <a:r>
              <a:rPr lang="en-US" sz="2000" dirty="0"/>
              <a:t>Title 'ANOVA on Z';  </a:t>
            </a:r>
          </a:p>
          <a:p>
            <a:r>
              <a:rPr lang="en-US" sz="2000" dirty="0" smtClean="0"/>
              <a:t>Run; </a:t>
            </a:r>
          </a:p>
          <a:p>
            <a:endParaRPr lang="en-US" sz="2000" dirty="0" smtClean="0"/>
          </a:p>
          <a:p>
            <a:r>
              <a:rPr lang="en-US" sz="2000" dirty="0" smtClean="0"/>
              <a:t>PROC </a:t>
            </a:r>
            <a:r>
              <a:rPr lang="en-US" sz="2000" dirty="0"/>
              <a:t>GLM data=</a:t>
            </a:r>
            <a:r>
              <a:rPr lang="en-US" sz="2000" dirty="0" err="1"/>
              <a:t>oysterPRz</a:t>
            </a:r>
            <a:r>
              <a:rPr lang="en-US" sz="2000" dirty="0"/>
              <a:t>;  </a:t>
            </a:r>
          </a:p>
          <a:p>
            <a:pPr marL="341313"/>
            <a:r>
              <a:rPr lang="en-US" sz="2000" dirty="0"/>
              <a:t>Class </a:t>
            </a:r>
            <a:r>
              <a:rPr lang="en-US" sz="2000" dirty="0" err="1"/>
              <a:t>Trt</a:t>
            </a:r>
            <a:r>
              <a:rPr lang="en-US" sz="2000" dirty="0"/>
              <a:t>;  </a:t>
            </a:r>
          </a:p>
          <a:p>
            <a:pPr marL="341313"/>
            <a:r>
              <a:rPr lang="en-US" sz="2000" dirty="0"/>
              <a:t>Model Z = </a:t>
            </a:r>
            <a:r>
              <a:rPr lang="en-US" sz="2000" dirty="0" err="1"/>
              <a:t>Trt</a:t>
            </a:r>
            <a:r>
              <a:rPr lang="en-US" sz="2000" dirty="0"/>
              <a:t>;  </a:t>
            </a:r>
          </a:p>
          <a:p>
            <a:pPr marL="341313"/>
            <a:r>
              <a:rPr lang="en-US" sz="2000" dirty="0"/>
              <a:t>Means </a:t>
            </a:r>
            <a:r>
              <a:rPr lang="en-US" sz="2000" dirty="0" err="1"/>
              <a:t>Trt</a:t>
            </a:r>
            <a:r>
              <a:rPr lang="en-US" sz="2000" dirty="0"/>
              <a:t> / </a:t>
            </a:r>
            <a:r>
              <a:rPr lang="en-US" sz="2000" dirty="0" err="1"/>
              <a:t>hovtest</a:t>
            </a:r>
            <a:r>
              <a:rPr lang="en-US" sz="2000" dirty="0"/>
              <a:t> = </a:t>
            </a:r>
            <a:r>
              <a:rPr lang="en-US" sz="2000" dirty="0" err="1"/>
              <a:t>Levene</a:t>
            </a:r>
            <a:r>
              <a:rPr lang="en-US" sz="2000" dirty="0"/>
              <a:t>;</a:t>
            </a:r>
          </a:p>
          <a:p>
            <a:pPr marL="341313"/>
            <a:r>
              <a:rPr lang="en-US" sz="2000" dirty="0"/>
              <a:t>Title 'Homogeneity of variances';  </a:t>
            </a:r>
          </a:p>
          <a:p>
            <a:r>
              <a:rPr lang="en-US" sz="2000" dirty="0"/>
              <a:t>Run;  </a:t>
            </a:r>
          </a:p>
        </p:txBody>
      </p:sp>
    </p:spTree>
    <p:extLst>
      <p:ext uri="{BB962C8B-B14F-4D97-AF65-F5344CB8AC3E}">
        <p14:creationId xmlns:p14="http://schemas.microsoft.com/office/powerpoint/2010/main" val="167002319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48" r="10522"/>
          <a:stretch/>
        </p:blipFill>
        <p:spPr>
          <a:xfrm>
            <a:off x="1237129" y="685799"/>
            <a:ext cx="6669743" cy="3466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749" t="21913" r="9094" b="6766"/>
          <a:stretch/>
        </p:blipFill>
        <p:spPr>
          <a:xfrm>
            <a:off x="2675964" y="3827929"/>
            <a:ext cx="3792071" cy="294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7429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Ordinal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90388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Ordinal Logistic Regression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19176" y="924761"/>
            <a:ext cx="8497019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What if outcome variable has more than two levels?</a:t>
            </a:r>
          </a:p>
          <a:p>
            <a:pPr lvl="2" indent="-342900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err="1" smtClean="0"/>
              <a:t>Eg</a:t>
            </a:r>
            <a:r>
              <a:rPr lang="en-US" altLang="en-US" sz="2400" dirty="0" smtClean="0"/>
              <a:t>. Likert Scale</a:t>
            </a:r>
          </a:p>
          <a:p>
            <a:pPr lvl="3" indent="-342900">
              <a:spcAft>
                <a:spcPts val="600"/>
              </a:spcAft>
            </a:pPr>
            <a:r>
              <a:rPr lang="en-US" altLang="en-US" sz="2400" dirty="0" smtClean="0"/>
              <a:t>1 = strongly disagree</a:t>
            </a:r>
          </a:p>
          <a:p>
            <a:pPr lvl="3" indent="-342900">
              <a:spcAft>
                <a:spcPts val="600"/>
              </a:spcAft>
            </a:pPr>
            <a:r>
              <a:rPr lang="en-US" altLang="en-US" sz="2400" dirty="0" smtClean="0"/>
              <a:t>2 = disagree</a:t>
            </a:r>
          </a:p>
          <a:p>
            <a:pPr lvl="3" indent="-342900">
              <a:spcAft>
                <a:spcPts val="600"/>
              </a:spcAft>
            </a:pPr>
            <a:r>
              <a:rPr lang="en-US" altLang="en-US" sz="2400" dirty="0" smtClean="0"/>
              <a:t>3 = neutral </a:t>
            </a:r>
          </a:p>
          <a:p>
            <a:pPr lvl="3" indent="-342900">
              <a:spcAft>
                <a:spcPts val="600"/>
              </a:spcAft>
            </a:pPr>
            <a:r>
              <a:rPr lang="en-US" altLang="en-US" sz="2400" dirty="0" smtClean="0"/>
              <a:t>4 = agree</a:t>
            </a:r>
          </a:p>
          <a:p>
            <a:pPr lvl="3" indent="-342900">
              <a:spcAft>
                <a:spcPts val="1200"/>
              </a:spcAft>
            </a:pPr>
            <a:r>
              <a:rPr lang="en-US" altLang="en-US" sz="2400" dirty="0" smtClean="0"/>
              <a:t>5 = strongly agree</a:t>
            </a:r>
            <a:endParaRPr lang="en-US" altLang="en-US" sz="2400" b="1" dirty="0" smtClean="0"/>
          </a:p>
          <a:p>
            <a:pPr lvl="1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For ordinal outcomes, use ordinal logistic regression:</a:t>
            </a:r>
          </a:p>
          <a:p>
            <a:pPr lvl="2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/>
              <a:t>Relies on </a:t>
            </a:r>
            <a:r>
              <a:rPr lang="en-US" altLang="en-US" sz="2400" i="1" dirty="0" smtClean="0"/>
              <a:t>cumulative</a:t>
            </a:r>
            <a:r>
              <a:rPr lang="en-US" altLang="en-US" sz="2400" dirty="0" smtClean="0"/>
              <a:t> logit</a:t>
            </a:r>
          </a:p>
          <a:p>
            <a:pPr lvl="2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/>
              <a:t>Models predicted probability of multiple outcomes</a:t>
            </a:r>
          </a:p>
          <a:p>
            <a:pPr lvl="2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/>
              <a:t>Also known as “proportional odds model”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234167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Ordinal Logistic Regression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3876" y="996357"/>
                <a:ext cx="8376249" cy="4983163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2400"/>
                  </a:spcAft>
                </a:pPr>
                <a:r>
                  <a:rPr lang="en-US" b="1" dirty="0" smtClean="0"/>
                  <a:t>Event of interest is observing less than or equal to a specific score</a:t>
                </a:r>
              </a:p>
              <a:p>
                <a:pPr marL="341305" lvl="1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𝑝𝑟𝑜𝑏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𝑝𝑟𝑜𝑏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𝑝𝑟𝑜𝑏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𝑝𝑟𝑜𝑏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𝑠𝑐𝑜𝑟𝑒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</a:pPr>
                <a:r>
                  <a:rPr lang="en-US" b="1" dirty="0" smtClean="0">
                    <a:ea typeface="Cambria Math" panose="02040503050406030204" pitchFamily="18" charset="0"/>
                  </a:rPr>
                  <a:t>Ordinal logistic model for single independent variable</a:t>
                </a:r>
                <a:endParaRPr lang="en-US" b="1" dirty="0">
                  <a:ea typeface="Cambria Math" panose="02040503050406030204" pitchFamily="18" charset="0"/>
                </a:endParaRPr>
              </a:p>
              <a:p>
                <a:pPr marL="341305" lvl="1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341305" lvl="1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w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here </a:t>
                </a:r>
                <a:r>
                  <a:rPr lang="en-US" sz="2400" i="1" dirty="0" smtClean="0">
                    <a:ea typeface="Cambria Math" panose="02040503050406030204" pitchFamily="18" charset="0"/>
                  </a:rPr>
                  <a:t>j 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goes from 1 to the number of categories minus 1.</a:t>
                </a: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</a:pPr>
                <a:r>
                  <a:rPr lang="en-US" b="1" dirty="0" smtClean="0">
                    <a:ea typeface="Cambria Math" panose="02040503050406030204" pitchFamily="18" charset="0"/>
                  </a:rPr>
                  <a:t>Positive coefficient tells you that as values of variable increase, likelihood of larger scores increases.</a:t>
                </a:r>
              </a:p>
              <a:p>
                <a:pPr lvl="1">
                  <a:spcBef>
                    <a:spcPts val="0"/>
                  </a:spcBef>
                  <a:spcAft>
                    <a:spcPts val="24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876" y="996357"/>
                <a:ext cx="8376249" cy="4983163"/>
              </a:xfrm>
              <a:blipFill>
                <a:blip r:embed="rId2"/>
                <a:stretch>
                  <a:fillRect l="-1019" t="-856" r="-801" b="-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547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0345"/>
          <a:stretch/>
        </p:blipFill>
        <p:spPr>
          <a:xfrm>
            <a:off x="135455" y="862147"/>
            <a:ext cx="8848322" cy="5286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Regression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9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Advantages &amp; Disadvantages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961852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Better </a:t>
            </a:r>
            <a:r>
              <a:rPr lang="en-US" altLang="en-US" b="1" dirty="0"/>
              <a:t>than running separate logistic models for different </a:t>
            </a:r>
            <a:r>
              <a:rPr lang="en-US" altLang="en-US" b="1" dirty="0" smtClean="0"/>
              <a:t>outcomes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 smtClean="0"/>
              <a:t> </a:t>
            </a:r>
            <a:r>
              <a:rPr lang="en-US" altLang="en-US" sz="2400" dirty="0" smtClean="0"/>
              <a:t>Improves </a:t>
            </a:r>
            <a:r>
              <a:rPr lang="en-US" altLang="en-US" sz="2400" dirty="0"/>
              <a:t>statistical </a:t>
            </a:r>
            <a:r>
              <a:rPr lang="en-US" altLang="en-US" sz="2400" dirty="0" smtClean="0"/>
              <a:t>power</a:t>
            </a:r>
            <a:endParaRPr lang="en-US" alt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Does not require turning </a:t>
            </a:r>
            <a:r>
              <a:rPr lang="en-US" altLang="en-US" b="1" dirty="0"/>
              <a:t>ordinal variable into a binary </a:t>
            </a:r>
            <a:r>
              <a:rPr lang="en-US" altLang="en-US" b="1" dirty="0" smtClean="0"/>
              <a:t>variable</a:t>
            </a:r>
            <a:endParaRPr lang="en-US" altLang="en-US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/>
              <a:t>But does require that you </a:t>
            </a:r>
            <a:r>
              <a:rPr lang="en-US" altLang="en-US" b="1" dirty="0" smtClean="0"/>
              <a:t>                                                                                          meet proportional </a:t>
            </a:r>
            <a:r>
              <a:rPr lang="en-US" altLang="en-US" b="1" dirty="0"/>
              <a:t>odds </a:t>
            </a:r>
            <a:r>
              <a:rPr lang="en-US" altLang="en-US" b="1" dirty="0" smtClean="0"/>
              <a:t>                                                assumption…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</a:t>
            </a:r>
            <a:r>
              <a:rPr lang="en-US" sz="2400" dirty="0" smtClean="0"/>
              <a:t>ffects </a:t>
            </a:r>
            <a:r>
              <a:rPr lang="en-US" sz="2400" dirty="0"/>
              <a:t>of any </a:t>
            </a:r>
            <a:r>
              <a:rPr lang="en-US" sz="2400" i="1" dirty="0"/>
              <a:t>explanatory </a:t>
            </a:r>
            <a:r>
              <a:rPr lang="en-US" sz="2400" i="1" dirty="0" smtClean="0"/>
              <a:t>                                               variables</a:t>
            </a:r>
            <a:r>
              <a:rPr lang="en-US" sz="2400" i="1" dirty="0"/>
              <a:t> </a:t>
            </a:r>
            <a:r>
              <a:rPr lang="en-US" sz="2400" dirty="0"/>
              <a:t>are consistent </a:t>
            </a:r>
            <a:r>
              <a:rPr lang="en-US" sz="2400" dirty="0" smtClean="0"/>
              <a:t>                                              (</a:t>
            </a:r>
            <a:r>
              <a:rPr lang="en-US" sz="2400" dirty="0"/>
              <a:t>proportional) across </a:t>
            </a:r>
            <a:r>
              <a:rPr lang="en-US" sz="2400" dirty="0" smtClean="0"/>
              <a:t>                                                                     different thresholds	</a:t>
            </a:r>
            <a:endParaRPr lang="en-US" alt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041" y="3019222"/>
            <a:ext cx="4110058" cy="36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6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3657" y="2341987"/>
            <a:ext cx="8570343" cy="637097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</a:rPr>
              <a:t>data</a:t>
            </a:r>
            <a:r>
              <a:rPr lang="en-US" sz="2000" dirty="0">
                <a:solidFill>
                  <a:srgbClr val="000000"/>
                </a:solidFill>
              </a:rPr>
              <a:t> Cheese;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</a:t>
            </a:r>
            <a:r>
              <a:rPr lang="en-US" sz="2000" dirty="0">
                <a:solidFill>
                  <a:srgbClr val="0000FF"/>
                </a:solidFill>
              </a:rPr>
              <a:t>do</a:t>
            </a:r>
            <a:r>
              <a:rPr lang="en-US" sz="2000" dirty="0">
                <a:solidFill>
                  <a:srgbClr val="000000"/>
                </a:solidFill>
              </a:rPr>
              <a:t> Additive = </a:t>
            </a:r>
            <a:r>
              <a:rPr lang="en-US" sz="2000" b="1" dirty="0">
                <a:solidFill>
                  <a:srgbClr val="00808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to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8080"/>
                </a:solidFill>
              </a:rPr>
              <a:t>4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pl-PL" sz="2000" dirty="0">
                <a:solidFill>
                  <a:srgbClr val="000000"/>
                </a:solidFill>
              </a:rPr>
              <a:t>      </a:t>
            </a:r>
            <a:r>
              <a:rPr lang="pl-PL" sz="2000" dirty="0">
                <a:solidFill>
                  <a:srgbClr val="0000FF"/>
                </a:solidFill>
              </a:rPr>
              <a:t>do</a:t>
            </a:r>
            <a:r>
              <a:rPr lang="pl-PL" sz="2000" dirty="0">
                <a:solidFill>
                  <a:srgbClr val="000000"/>
                </a:solidFill>
              </a:rPr>
              <a:t> y = </a:t>
            </a:r>
            <a:r>
              <a:rPr lang="pl-PL" sz="2000" b="1" dirty="0">
                <a:solidFill>
                  <a:srgbClr val="008080"/>
                </a:solidFill>
              </a:rPr>
              <a:t>1</a:t>
            </a:r>
            <a:r>
              <a:rPr lang="pl-PL" sz="2000" dirty="0">
                <a:solidFill>
                  <a:srgbClr val="000000"/>
                </a:solidFill>
              </a:rPr>
              <a:t> </a:t>
            </a:r>
            <a:r>
              <a:rPr lang="pl-PL" sz="2000" dirty="0">
                <a:solidFill>
                  <a:srgbClr val="0000FF"/>
                </a:solidFill>
              </a:rPr>
              <a:t>to</a:t>
            </a:r>
            <a:r>
              <a:rPr lang="pl-PL" sz="2000" dirty="0">
                <a:solidFill>
                  <a:srgbClr val="000000"/>
                </a:solidFill>
              </a:rPr>
              <a:t> </a:t>
            </a:r>
            <a:r>
              <a:rPr lang="pl-PL" sz="2000" b="1" dirty="0">
                <a:solidFill>
                  <a:srgbClr val="008080"/>
                </a:solidFill>
              </a:rPr>
              <a:t>9</a:t>
            </a:r>
            <a:r>
              <a:rPr lang="pl-PL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      </a:t>
            </a:r>
            <a:r>
              <a:rPr lang="en-US" sz="2000" dirty="0">
                <a:solidFill>
                  <a:srgbClr val="0000FF"/>
                </a:solidFill>
              </a:rPr>
              <a:t>input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freq</a:t>
            </a:r>
            <a:r>
              <a:rPr lang="en-US" sz="2000" dirty="0">
                <a:solidFill>
                  <a:srgbClr val="000000"/>
                </a:solidFill>
              </a:rPr>
              <a:t> @@;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      </a:t>
            </a:r>
            <a:r>
              <a:rPr lang="en-US" sz="2000" dirty="0">
                <a:solidFill>
                  <a:srgbClr val="0000FF"/>
                </a:solidFill>
              </a:rPr>
              <a:t>output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   </a:t>
            </a:r>
            <a:r>
              <a:rPr lang="en-US" sz="2000" dirty="0">
                <a:solidFill>
                  <a:srgbClr val="0000FF"/>
                </a:solidFill>
              </a:rPr>
              <a:t>end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</a:t>
            </a:r>
            <a:r>
              <a:rPr lang="en-US" sz="2000" dirty="0">
                <a:solidFill>
                  <a:srgbClr val="0000FF"/>
                </a:solidFill>
              </a:rPr>
              <a:t>end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</a:t>
            </a:r>
            <a:r>
              <a:rPr lang="en-US" sz="2000" dirty="0">
                <a:solidFill>
                  <a:srgbClr val="0000FF"/>
                </a:solidFill>
              </a:rPr>
              <a:t>label</a:t>
            </a:r>
            <a:r>
              <a:rPr lang="en-US" sz="2000" dirty="0">
                <a:solidFill>
                  <a:srgbClr val="000000"/>
                </a:solidFill>
              </a:rPr>
              <a:t> y=</a:t>
            </a:r>
            <a:r>
              <a:rPr lang="en-US" sz="2000" dirty="0">
                <a:solidFill>
                  <a:srgbClr val="800080"/>
                </a:solidFill>
              </a:rPr>
              <a:t>'Taste Rating'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</a:t>
            </a:r>
            <a:r>
              <a:rPr lang="en-US" sz="2000" dirty="0" err="1">
                <a:solidFill>
                  <a:srgbClr val="0000FF"/>
                </a:solidFill>
              </a:rPr>
              <a:t>datalines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0  0  1  7  8  8 19  8  1</a:t>
            </a:r>
          </a:p>
          <a:p>
            <a:r>
              <a:rPr lang="en-US" sz="2000" dirty="0">
                <a:solidFill>
                  <a:srgbClr val="000000"/>
                </a:solidFill>
              </a:rPr>
              <a:t>6  9 12 11  7  6  1  0  0</a:t>
            </a:r>
          </a:p>
          <a:p>
            <a:r>
              <a:rPr lang="en-US" sz="2000" dirty="0">
                <a:solidFill>
                  <a:srgbClr val="000000"/>
                </a:solidFill>
              </a:rPr>
              <a:t>1  1  6  8 23  7  5  1  0</a:t>
            </a:r>
          </a:p>
          <a:p>
            <a:r>
              <a:rPr lang="en-US" sz="2000" dirty="0">
                <a:solidFill>
                  <a:srgbClr val="000000"/>
                </a:solidFill>
              </a:rPr>
              <a:t>0  0  0  1  3  7 14 16 11</a:t>
            </a:r>
          </a:p>
          <a:p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>
              <a:solidFill>
                <a:srgbClr val="0000FF"/>
              </a:solidFill>
            </a:endParaRPr>
          </a:p>
          <a:p>
            <a:endParaRPr lang="en-US" sz="2000" dirty="0">
              <a:solidFill>
                <a:srgbClr val="0000FF"/>
              </a:solidFill>
            </a:endParaRPr>
          </a:p>
          <a:p>
            <a:endParaRPr lang="en-US" sz="2000" dirty="0" smtClean="0">
              <a:solidFill>
                <a:srgbClr val="0000FF"/>
              </a:solidFill>
            </a:endParaRP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 err="1" smtClean="0">
                <a:solidFill>
                  <a:srgbClr val="0000FF"/>
                </a:solidFill>
              </a:rPr>
              <a:t>ods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graphics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on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b="1" dirty="0" err="1">
                <a:solidFill>
                  <a:srgbClr val="000080"/>
                </a:solidFill>
              </a:rPr>
              <a:t>proc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80"/>
                </a:solidFill>
              </a:rPr>
              <a:t>logistic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data</a:t>
            </a:r>
            <a:r>
              <a:rPr lang="en-US" sz="2000" dirty="0">
                <a:solidFill>
                  <a:srgbClr val="000000"/>
                </a:solidFill>
              </a:rPr>
              <a:t>=Cheese plots(</a:t>
            </a:r>
            <a:r>
              <a:rPr lang="en-US" sz="2000" dirty="0">
                <a:solidFill>
                  <a:srgbClr val="0000FF"/>
                </a:solidFill>
              </a:rPr>
              <a:t>only</a:t>
            </a:r>
            <a:r>
              <a:rPr lang="en-US" sz="2000" dirty="0">
                <a:solidFill>
                  <a:srgbClr val="000000"/>
                </a:solidFill>
              </a:rPr>
              <a:t>)=</a:t>
            </a:r>
            <a:r>
              <a:rPr lang="en-US" sz="2000" dirty="0" err="1">
                <a:solidFill>
                  <a:srgbClr val="000000"/>
                </a:solidFill>
              </a:rPr>
              <a:t>oddsratio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>
                <a:solidFill>
                  <a:srgbClr val="0000FF"/>
                </a:solidFill>
              </a:rPr>
              <a:t>range</a:t>
            </a:r>
            <a:r>
              <a:rPr lang="en-US" sz="2000" dirty="0">
                <a:solidFill>
                  <a:srgbClr val="000000"/>
                </a:solidFill>
              </a:rPr>
              <a:t>=clip);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</a:t>
            </a:r>
            <a:r>
              <a:rPr lang="en-US" sz="2000" dirty="0" err="1">
                <a:solidFill>
                  <a:srgbClr val="0000FF"/>
                </a:solidFill>
              </a:rPr>
              <a:t>freq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freq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</a:t>
            </a:r>
            <a:r>
              <a:rPr lang="en-US" sz="2000" dirty="0">
                <a:solidFill>
                  <a:srgbClr val="0000FF"/>
                </a:solidFill>
              </a:rPr>
              <a:t>class</a:t>
            </a:r>
            <a:r>
              <a:rPr lang="en-US" sz="2000" dirty="0">
                <a:solidFill>
                  <a:srgbClr val="000000"/>
                </a:solidFill>
              </a:rPr>
              <a:t> Additive (</a:t>
            </a:r>
            <a:r>
              <a:rPr lang="en-US" sz="2000" dirty="0" err="1">
                <a:solidFill>
                  <a:srgbClr val="0000FF"/>
                </a:solidFill>
              </a:rPr>
              <a:t>param</a:t>
            </a:r>
            <a:r>
              <a:rPr lang="en-US" sz="2000" dirty="0">
                <a:solidFill>
                  <a:srgbClr val="000000"/>
                </a:solidFill>
              </a:rPr>
              <a:t>=ref </a:t>
            </a:r>
            <a:r>
              <a:rPr lang="en-US" sz="2000" dirty="0">
                <a:solidFill>
                  <a:srgbClr val="0000FF"/>
                </a:solidFill>
              </a:rPr>
              <a:t>ref</a:t>
            </a:r>
            <a:r>
              <a:rPr lang="en-US" sz="2000" dirty="0">
                <a:solidFill>
                  <a:srgbClr val="000000"/>
                </a:solidFill>
              </a:rPr>
              <a:t>=</a:t>
            </a:r>
            <a:r>
              <a:rPr lang="en-US" sz="2000" dirty="0">
                <a:solidFill>
                  <a:srgbClr val="800080"/>
                </a:solidFill>
              </a:rPr>
              <a:t>'4'</a:t>
            </a:r>
            <a:r>
              <a:rPr lang="en-US" sz="2000" dirty="0">
                <a:solidFill>
                  <a:srgbClr val="000000"/>
                </a:solidFill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</a:t>
            </a:r>
            <a:r>
              <a:rPr lang="en-US" sz="2000" dirty="0">
                <a:solidFill>
                  <a:srgbClr val="0000FF"/>
                </a:solidFill>
              </a:rPr>
              <a:t>model</a:t>
            </a:r>
            <a:r>
              <a:rPr lang="en-US" sz="2000" dirty="0">
                <a:solidFill>
                  <a:srgbClr val="000000"/>
                </a:solidFill>
              </a:rPr>
              <a:t> y=Additive / </a:t>
            </a:r>
            <a:r>
              <a:rPr lang="en-US" sz="2000" dirty="0" err="1">
                <a:solidFill>
                  <a:srgbClr val="0000FF"/>
                </a:solidFill>
              </a:rPr>
              <a:t>covb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</a:t>
            </a:r>
            <a:r>
              <a:rPr lang="en-US" sz="2000" dirty="0" err="1">
                <a:solidFill>
                  <a:srgbClr val="0000FF"/>
                </a:solidFill>
              </a:rPr>
              <a:t>oddsratio</a:t>
            </a:r>
            <a:r>
              <a:rPr lang="en-US" sz="2000" dirty="0">
                <a:solidFill>
                  <a:srgbClr val="000000"/>
                </a:solidFill>
              </a:rPr>
              <a:t> Additive;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</a:t>
            </a:r>
            <a:r>
              <a:rPr lang="en-US" sz="2000" dirty="0" err="1">
                <a:solidFill>
                  <a:srgbClr val="0000FF"/>
                </a:solidFill>
              </a:rPr>
              <a:t>effectplot</a:t>
            </a:r>
            <a:r>
              <a:rPr lang="en-US" sz="2000" dirty="0">
                <a:solidFill>
                  <a:srgbClr val="000000"/>
                </a:solidFill>
              </a:rPr>
              <a:t> / </a:t>
            </a:r>
            <a:r>
              <a:rPr lang="en-US" sz="2000" dirty="0">
                <a:solidFill>
                  <a:srgbClr val="0000FF"/>
                </a:solidFill>
              </a:rPr>
              <a:t>individual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FF"/>
                </a:solidFill>
              </a:rPr>
              <a:t>polybar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</a:t>
            </a:r>
            <a:r>
              <a:rPr lang="en-US" sz="2000" dirty="0">
                <a:solidFill>
                  <a:srgbClr val="0000FF"/>
                </a:solidFill>
              </a:rPr>
              <a:t>title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800080"/>
                </a:solidFill>
              </a:rPr>
              <a:t>'Multiple Response Cheese Tasting Experiment'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b="1" dirty="0">
                <a:solidFill>
                  <a:srgbClr val="000080"/>
                </a:solidFill>
              </a:rPr>
              <a:t>run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r>
              <a:rPr lang="en-US" sz="2000" dirty="0" err="1">
                <a:solidFill>
                  <a:srgbClr val="0000FF"/>
                </a:solidFill>
              </a:rPr>
              <a:t>ods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graphics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off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74452" y="864659"/>
            <a:ext cx="80398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Researchers tested four cheese additives and obtained 52 response ratings for each additive. Each response was measured on a scale of nine categories ranging from strong dislike (1) to excellent taste (9). 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6521332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 Output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756" r="14002"/>
          <a:stretch/>
        </p:blipFill>
        <p:spPr>
          <a:xfrm>
            <a:off x="276044" y="776376"/>
            <a:ext cx="3545458" cy="5972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257" r="16722"/>
          <a:stretch/>
        </p:blipFill>
        <p:spPr>
          <a:xfrm>
            <a:off x="4701397" y="909850"/>
            <a:ext cx="3209026" cy="54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3573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88520"/>
            <a:ext cx="4780152" cy="5944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SAS Output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61" y="888520"/>
            <a:ext cx="4439730" cy="3329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261" y="4356515"/>
            <a:ext cx="4600708" cy="23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383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SAS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42" y="797623"/>
            <a:ext cx="7715317" cy="57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1937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Multivariate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9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Multivariate Analysis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1" y="950978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en-US" b="1" dirty="0" smtClean="0"/>
              <a:t>Used for analyzing more </a:t>
            </a:r>
            <a:r>
              <a:rPr lang="en-US" altLang="en-US" b="1" dirty="0"/>
              <a:t>than two </a:t>
            </a:r>
            <a:r>
              <a:rPr lang="en-US" altLang="en-US" b="1" dirty="0" smtClean="0"/>
              <a:t>dependent variables at </a:t>
            </a:r>
            <a:r>
              <a:rPr lang="en-US" altLang="en-US" b="1" dirty="0"/>
              <a:t>once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zh-TW" b="1" dirty="0" smtClean="0">
                <a:ea typeface="新細明體" pitchFamily="18" charset="-120"/>
              </a:rPr>
              <a:t>Typically </a:t>
            </a:r>
            <a:r>
              <a:rPr lang="en-US" altLang="zh-TW" b="1" dirty="0">
                <a:ea typeface="新細明體" pitchFamily="18" charset="-120"/>
              </a:rPr>
              <a:t>more than one measurement is taken on a given experimental unit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zh-TW" b="1" dirty="0">
                <a:ea typeface="新細明體" pitchFamily="18" charset="-120"/>
              </a:rPr>
              <a:t>Need to consider all the measurements together so that one can understand how they are related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zh-TW" b="1" dirty="0">
                <a:ea typeface="新細明體" pitchFamily="18" charset="-120"/>
              </a:rPr>
              <a:t>Need to consider all the measurements together so that one can extract essential structure</a:t>
            </a:r>
          </a:p>
          <a:p>
            <a:pPr marL="341313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192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Multivariate Analysis 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69266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zh-TW" b="1" dirty="0">
                <a:ea typeface="新細明體" pitchFamily="18" charset="-120"/>
              </a:rPr>
              <a:t>Principal Components Analysis (PCA)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zh-TW" b="1" dirty="0">
                <a:ea typeface="新細明體" pitchFamily="18" charset="-120"/>
              </a:rPr>
              <a:t>Factor Analysis (FA)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zh-TW" b="1" dirty="0">
                <a:ea typeface="新細明體" pitchFamily="18" charset="-120"/>
              </a:rPr>
              <a:t>Discriminant Analysis (DA)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zh-TW" b="1" dirty="0">
                <a:ea typeface="新細明體" pitchFamily="18" charset="-120"/>
              </a:rPr>
              <a:t>Multidimensional Scaling (MDS)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zh-TW" b="1" dirty="0">
                <a:ea typeface="新細明體" pitchFamily="18" charset="-120"/>
              </a:rPr>
              <a:t>Cluster Analysis (CA)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zh-TW" b="1" dirty="0">
                <a:ea typeface="新細明體" pitchFamily="18" charset="-120"/>
              </a:rPr>
              <a:t>Canonical Correlations Analysis (CCA)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zh-TW" b="1" dirty="0">
                <a:ea typeface="新細明體" pitchFamily="18" charset="-120"/>
              </a:rPr>
              <a:t>Multivariate Analysis of Variance (MANOVA)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b="1" dirty="0" smtClean="0"/>
              <a:t>Structural Equation Modeling (SEM)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460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General Types of MVA</a:t>
            </a:r>
            <a:endParaRPr lang="en-US" altLang="en-US" b="1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933" y="978410"/>
            <a:ext cx="4090035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b="1" dirty="0" smtClean="0"/>
              <a:t>Analysis </a:t>
            </a:r>
            <a:r>
              <a:rPr lang="en-US" altLang="en-US" b="1" dirty="0"/>
              <a:t>of dependence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O</a:t>
            </a:r>
            <a:r>
              <a:rPr lang="en-US" altLang="en-US" sz="2400" dirty="0" smtClean="0"/>
              <a:t>ne or more </a:t>
            </a:r>
            <a:r>
              <a:rPr lang="en-US" altLang="en-US" sz="2400" dirty="0"/>
              <a:t>variables are </a:t>
            </a:r>
            <a:r>
              <a:rPr lang="en-US" altLang="en-US" sz="2400" dirty="0" smtClean="0"/>
              <a:t>dependent and </a:t>
            </a:r>
            <a:r>
              <a:rPr lang="en-US" altLang="en-US" sz="2400" dirty="0"/>
              <a:t>explained or predicted by </a:t>
            </a:r>
            <a:r>
              <a:rPr lang="en-US" altLang="en-US" sz="2400" dirty="0" smtClean="0"/>
              <a:t>others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b="1" dirty="0" smtClean="0"/>
              <a:t>Analysis of interdependence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/>
              <a:t>No </a:t>
            </a:r>
            <a:r>
              <a:rPr lang="en-US" altLang="en-US" sz="2400" dirty="0"/>
              <a:t>variables thought of as “dependent”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/>
              <a:t>Looks </a:t>
            </a:r>
            <a:r>
              <a:rPr lang="en-US" altLang="en-US" sz="2400" dirty="0"/>
              <a:t>at </a:t>
            </a:r>
            <a:r>
              <a:rPr lang="en-US" altLang="en-US" sz="2400" dirty="0" smtClean="0"/>
              <a:t>relationships </a:t>
            </a:r>
            <a:r>
              <a:rPr lang="en-US" altLang="en-US" sz="2400" dirty="0"/>
              <a:t>among variables, objects or </a:t>
            </a:r>
            <a:r>
              <a:rPr lang="en-US" altLang="en-US" sz="2400" dirty="0" smtClean="0"/>
              <a:t>cases</a:t>
            </a: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64" y="685799"/>
            <a:ext cx="4901183" cy="610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Interdependence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2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9678" y="900120"/>
                <a:ext cx="8510813" cy="6020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en-US" sz="2400" b="1" dirty="0" smtClean="0"/>
                  <a:t>Total variation is made up of two parts: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en-US" sz="24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en-US" sz="2400" b="1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en-US" sz="24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en-US" sz="2400" b="1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en-US" sz="24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en-US" sz="2400" b="1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en-US" sz="24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en-US" sz="2400" b="1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en-US" sz="2400" b="1" dirty="0"/>
              </a:p>
              <a:p>
                <a:endParaRPr lang="en-US" altLang="en-US" sz="2400" dirty="0" smtClean="0"/>
              </a:p>
              <a:p>
                <a:pPr>
                  <a:spcBef>
                    <a:spcPts val="1200"/>
                  </a:spcBef>
                </a:pPr>
                <a:r>
                  <a:rPr lang="en-US" altLang="en-US" sz="2400" dirty="0" smtClean="0"/>
                  <a:t>where	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en-US" sz="2400" dirty="0" smtClean="0"/>
                  <a:t>  = </a:t>
                </a:r>
                <a:r>
                  <a:rPr lang="en-US" altLang="en-US" sz="2400" dirty="0"/>
                  <a:t>Average value of the dependent variable</a:t>
                </a:r>
              </a:p>
              <a:p>
                <a:pPr marL="1089025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 </a:t>
                </a:r>
                <a:r>
                  <a:rPr lang="en-US" altLang="en-US" sz="2400" dirty="0"/>
                  <a:t>= Observed values of the dependent variable</a:t>
                </a:r>
              </a:p>
              <a:p>
                <a:pPr marL="1089025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dirty="0" smtClean="0"/>
                  <a:t>= </a:t>
                </a:r>
                <a:r>
                  <a:rPr lang="en-US" altLang="en-US" sz="2400" dirty="0"/>
                  <a:t>Predicted value of Y for the given X</a:t>
                </a:r>
                <a:r>
                  <a:rPr lang="en-US" altLang="en-US" sz="2400" baseline="-25000" dirty="0"/>
                  <a:t>i</a:t>
                </a:r>
                <a:r>
                  <a:rPr lang="en-US" altLang="en-US" sz="2400" dirty="0"/>
                  <a:t> value</a:t>
                </a:r>
              </a:p>
              <a:p>
                <a:pPr marL="1089025">
                  <a:buFont typeface="Wingdings" panose="05000000000000000000" pitchFamily="2" charset="2"/>
                  <a:buChar char="§"/>
                </a:pPr>
                <a:endParaRPr lang="en-US" altLang="en-US" sz="2400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78" y="900120"/>
                <a:ext cx="8510813" cy="6020623"/>
              </a:xfrm>
              <a:prstGeom prst="rect">
                <a:avLst/>
              </a:prstGeom>
              <a:blipFill>
                <a:blip r:embed="rId4"/>
                <a:stretch>
                  <a:fillRect l="-1074" t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 of Variation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9678" y="1445622"/>
            <a:ext cx="8504646" cy="3386961"/>
            <a:chOff x="258718" y="1698171"/>
            <a:chExt cx="8504646" cy="3386961"/>
          </a:xfrm>
        </p:grpSpPr>
        <p:sp>
          <p:nvSpPr>
            <p:cNvPr id="12" name="Rectangle 11"/>
            <p:cNvSpPr/>
            <p:nvPr/>
          </p:nvSpPr>
          <p:spPr>
            <a:xfrm>
              <a:off x="258718" y="4161127"/>
              <a:ext cx="2687818" cy="923330"/>
            </a:xfrm>
            <a:prstGeom prst="rect">
              <a:avLst/>
            </a:prstGeom>
            <a:solidFill>
              <a:srgbClr val="FDE0BD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lvl="1">
                <a:spcBef>
                  <a:spcPts val="1200"/>
                </a:spcBef>
              </a:pPr>
              <a:r>
                <a:rPr lang="en-US" altLang="en-US" dirty="0"/>
                <a:t>V</a:t>
              </a:r>
              <a:r>
                <a:rPr lang="en-US" altLang="en-US" dirty="0" smtClean="0"/>
                <a:t>ariation </a:t>
              </a:r>
              <a:r>
                <a:rPr lang="en-US" altLang="en-US" dirty="0"/>
                <a:t>of </a:t>
              </a:r>
              <a:r>
                <a:rPr lang="en-US" altLang="en-US" dirty="0" smtClean="0"/>
                <a:t>Y</a:t>
              </a:r>
              <a:r>
                <a:rPr lang="en-US" altLang="en-US" baseline="-25000" dirty="0" smtClean="0"/>
                <a:t>i</a:t>
              </a:r>
              <a:r>
                <a:rPr lang="en-US" altLang="en-US" dirty="0" smtClean="0"/>
                <a:t> </a:t>
              </a:r>
              <a:r>
                <a:rPr lang="en-US" altLang="en-US" dirty="0"/>
                <a:t>values around their </a:t>
              </a:r>
              <a:r>
                <a:rPr lang="en-US" altLang="en-US" dirty="0" smtClean="0"/>
                <a:t>mean</a:t>
              </a:r>
            </a:p>
            <a:p>
              <a:pPr marL="0" lvl="1"/>
              <a:endParaRPr lang="en-US" altLang="en-US" dirty="0" smtClean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31128" y="4161802"/>
              <a:ext cx="2620057" cy="923330"/>
            </a:xfrm>
            <a:prstGeom prst="rect">
              <a:avLst/>
            </a:prstGeom>
            <a:solidFill>
              <a:srgbClr val="C4E6C9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en-US" dirty="0"/>
                <a:t>V</a:t>
              </a:r>
              <a:r>
                <a:rPr lang="en-US" altLang="en-US" dirty="0" smtClean="0"/>
                <a:t>ariation </a:t>
              </a:r>
              <a:r>
                <a:rPr lang="en-US" altLang="en-US" dirty="0"/>
                <a:t>attributable </a:t>
              </a:r>
              <a:r>
                <a:rPr lang="en-US" altLang="en-US" dirty="0" smtClean="0"/>
                <a:t>to </a:t>
              </a:r>
              <a:r>
                <a:rPr lang="en-US" altLang="en-US" dirty="0"/>
                <a:t>relationship between X and Y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50312" y="4159557"/>
              <a:ext cx="2712687" cy="923330"/>
            </a:xfrm>
            <a:prstGeom prst="rect">
              <a:avLst/>
            </a:prstGeom>
            <a:solidFill>
              <a:srgbClr val="FFE9FF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lvl="1"/>
              <a:r>
                <a:rPr lang="en-US" altLang="en-US" dirty="0"/>
                <a:t>Variation attributable to </a:t>
              </a:r>
              <a:r>
                <a:rPr lang="en-US" altLang="en-US" dirty="0" smtClean="0"/>
                <a:t>other factors</a:t>
              </a:r>
            </a:p>
            <a:p>
              <a:pPr marL="0" lvl="1"/>
              <a:endParaRPr lang="en-US" alt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8718" y="1698171"/>
              <a:ext cx="8504646" cy="2405993"/>
              <a:chOff x="66675" y="2362200"/>
              <a:chExt cx="8966200" cy="2662238"/>
            </a:xfrm>
          </p:grpSpPr>
          <p:graphicFrame>
            <p:nvGraphicFramePr>
              <p:cNvPr id="4" name="Object 4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35038" y="2362200"/>
              <a:ext cx="7208837" cy="7524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26" name="Equation" r:id="rId5" imgW="1688760" imgH="177480" progId="Equation.3">
                      <p:embed/>
                    </p:oleObj>
                  </mc:Choice>
                  <mc:Fallback>
                    <p:oleObj name="Equation" r:id="rId5" imgW="1688760" imgH="177480" progId="Equation.3">
                      <p:embed/>
                      <p:pic>
                        <p:nvPicPr>
                          <p:cNvPr id="4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35038" y="2362200"/>
                            <a:ext cx="7208837" cy="7524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685800" y="3352800"/>
                <a:ext cx="1600200" cy="762000"/>
              </a:xfrm>
              <a:prstGeom prst="rect">
                <a:avLst/>
              </a:prstGeom>
              <a:solidFill>
                <a:srgbClr val="FDE0BD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900"/>
                  <a:t>Total Sum of Squares</a:t>
                </a:r>
              </a:p>
            </p:txBody>
          </p:sp>
          <p:sp>
            <p:nvSpPr>
              <p:cNvPr id="6" name="Rectangle 6"/>
              <p:cNvSpPr>
                <a:spLocks noChangeArrowheads="1"/>
              </p:cNvSpPr>
              <p:nvPr/>
            </p:nvSpPr>
            <p:spPr bwMode="auto">
              <a:xfrm>
                <a:off x="3505200" y="3352800"/>
                <a:ext cx="2057400" cy="762000"/>
              </a:xfrm>
              <a:prstGeom prst="rect">
                <a:avLst/>
              </a:prstGeom>
              <a:solidFill>
                <a:srgbClr val="C4E6C9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900"/>
                  <a:t>Regression Sum of Squares</a:t>
                </a: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6477000" y="3352800"/>
                <a:ext cx="2057400" cy="762000"/>
              </a:xfrm>
              <a:prstGeom prst="rect">
                <a:avLst/>
              </a:prstGeom>
              <a:solidFill>
                <a:srgbClr val="FFE9FF"/>
              </a:solidFill>
              <a:ln w="952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 sz="2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spcBef>
                    <a:spcPct val="20000"/>
                  </a:spcBef>
                  <a:buClr>
                    <a:schemeClr val="folHlink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spcBef>
                    <a:spcPct val="20000"/>
                  </a:spcBef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D2B4E"/>
                  </a:buClr>
                  <a:buFont typeface="Wingdings" panose="05000000000000000000" pitchFamily="2" charset="2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900" dirty="0"/>
                  <a:t>Error Sum of Squares</a:t>
                </a:r>
              </a:p>
            </p:txBody>
          </p:sp>
          <p:graphicFrame>
            <p:nvGraphicFramePr>
              <p:cNvPr id="8" name="Object 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6675" y="4405313"/>
              <a:ext cx="2833688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27" name="Equation" r:id="rId7" imgW="1244520" imgH="266400" progId="Equation.3">
                      <p:embed/>
                    </p:oleObj>
                  </mc:Choice>
                  <mc:Fallback>
                    <p:oleObj name="Equation" r:id="rId7" imgW="1244520" imgH="266400" progId="Equation.3">
                      <p:embed/>
                      <p:pic>
                        <p:nvPicPr>
                          <p:cNvPr id="8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675" y="4405313"/>
                            <a:ext cx="2833688" cy="603250"/>
                          </a:xfrm>
                          <a:prstGeom prst="rect">
                            <a:avLst/>
                          </a:prstGeom>
                          <a:solidFill>
                            <a:srgbClr val="FDE0BD"/>
                          </a:solidFill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Object 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172200" y="4419600"/>
              <a:ext cx="2860675" cy="604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28" name="Equation" r:id="rId9" imgW="1257120" imgH="266400" progId="Equation.3">
                      <p:embed/>
                    </p:oleObj>
                  </mc:Choice>
                  <mc:Fallback>
                    <p:oleObj name="Equation" r:id="rId9" imgW="1257120" imgH="266400" progId="Equation.3">
                      <p:embed/>
                      <p:pic>
                        <p:nvPicPr>
                          <p:cNvPr id="9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72200" y="4419600"/>
                            <a:ext cx="2860675" cy="604838"/>
                          </a:xfrm>
                          <a:prstGeom prst="rect">
                            <a:avLst/>
                          </a:prstGeom>
                          <a:solidFill>
                            <a:srgbClr val="FFE9FF"/>
                          </a:solidFill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10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200400" y="4419600"/>
              <a:ext cx="2762250" cy="582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29" name="Equation" r:id="rId11" imgW="1257120" imgH="266400" progId="Equation.3">
                      <p:embed/>
                    </p:oleObj>
                  </mc:Choice>
                  <mc:Fallback>
                    <p:oleObj name="Equation" r:id="rId11" imgW="1257120" imgH="266400" progId="Equation.3">
                      <p:embed/>
                      <p:pic>
                        <p:nvPicPr>
                          <p:cNvPr id="1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00400" y="4419600"/>
                            <a:ext cx="2762250" cy="582613"/>
                          </a:xfrm>
                          <a:prstGeom prst="rect">
                            <a:avLst/>
                          </a:prstGeom>
                          <a:solidFill>
                            <a:srgbClr val="C4E6C9"/>
                          </a:solidFill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7372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1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 smtClean="0"/>
              <a:t>Latent Variable 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74904" y="886970"/>
            <a:ext cx="4142232" cy="4983163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800"/>
              </a:spcAft>
              <a:defRPr/>
            </a:pPr>
            <a:r>
              <a:rPr lang="en-US" b="1" dirty="0" smtClean="0"/>
              <a:t>A hypothetical variable </a:t>
            </a:r>
          </a:p>
          <a:p>
            <a:pPr marL="512763" lvl="1" indent="-228600" eaLnBrk="1" hangingPunct="1">
              <a:spcBef>
                <a:spcPts val="0"/>
              </a:spcBef>
              <a:spcAft>
                <a:spcPts val="1800"/>
              </a:spcAft>
              <a:defRPr/>
            </a:pPr>
            <a:r>
              <a:rPr lang="en-US" sz="2400" dirty="0"/>
              <a:t>C</a:t>
            </a:r>
            <a:r>
              <a:rPr lang="en-US" sz="2400" dirty="0" smtClean="0"/>
              <a:t>annot be measured directly </a:t>
            </a:r>
          </a:p>
          <a:p>
            <a:pPr marL="512763" lvl="1" indent="-228600" eaLnBrk="1" hangingPunct="1">
              <a:spcBef>
                <a:spcPts val="0"/>
              </a:spcBef>
              <a:spcAft>
                <a:spcPts val="1800"/>
              </a:spcAft>
              <a:defRPr/>
            </a:pPr>
            <a:r>
              <a:rPr lang="en-US" sz="2400" dirty="0" smtClean="0"/>
              <a:t>No objective measurement unit</a:t>
            </a:r>
          </a:p>
          <a:p>
            <a:pPr marL="512763" lvl="1" indent="-228600" eaLnBrk="1" hangingPunct="1">
              <a:spcBef>
                <a:spcPts val="0"/>
              </a:spcBef>
              <a:spcAft>
                <a:spcPts val="1800"/>
              </a:spcAft>
              <a:defRPr/>
            </a:pPr>
            <a:r>
              <a:rPr lang="en-US" sz="2400" dirty="0"/>
              <a:t>I</a:t>
            </a:r>
            <a:r>
              <a:rPr lang="en-US" sz="2400" dirty="0" smtClean="0"/>
              <a:t>nferred from observable manifestations 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defRPr/>
            </a:pPr>
            <a:r>
              <a:rPr lang="en-US" b="1" dirty="0" smtClean="0"/>
              <a:t>Multiple manifestations (indicators) 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defRPr/>
            </a:pPr>
            <a:r>
              <a:rPr lang="en-US" b="1" dirty="0" smtClean="0"/>
              <a:t>Normally distributed interval dimension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defRPr/>
            </a:pPr>
            <a:endParaRPr lang="en-US" b="1" dirty="0" smtClean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/>
          </p:nvPr>
        </p:nvGraphicFramePr>
        <p:xfrm>
          <a:off x="4517136" y="886970"/>
          <a:ext cx="4526349" cy="280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3" name="VISIO" r:id="rId3" imgW="3234960" imgH="2006280" progId="Visio.Drawing.6">
                  <p:embed/>
                </p:oleObj>
              </mc:Choice>
              <mc:Fallback>
                <p:oleObj name="VISIO" r:id="rId3" imgW="3234960" imgH="2006280" progId="Visio.Drawing.6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7136" y="886970"/>
                        <a:ext cx="4526349" cy="28072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 bwMode="auto">
          <a:xfrm>
            <a:off x="6016752" y="3931920"/>
            <a:ext cx="1408176" cy="134416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rPr>
              <a:t>Cold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288536" y="5742118"/>
            <a:ext cx="996696" cy="658368"/>
          </a:xfrm>
          <a:prstGeom prst="rect">
            <a:avLst/>
          </a:prstGeom>
          <a:solidFill>
            <a:srgbClr val="00B0F0">
              <a:alpha val="5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rPr>
              <a:t>Cough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90972" y="5742118"/>
            <a:ext cx="996696" cy="658368"/>
          </a:xfrm>
          <a:prstGeom prst="rect">
            <a:avLst/>
          </a:prstGeom>
          <a:solidFill>
            <a:srgbClr val="00B0F0">
              <a:alpha val="5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rPr>
              <a:t>Sore Throat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720840" y="5742118"/>
            <a:ext cx="996696" cy="658368"/>
          </a:xfrm>
          <a:prstGeom prst="rect">
            <a:avLst/>
          </a:prstGeom>
          <a:solidFill>
            <a:srgbClr val="00B0F0">
              <a:alpha val="5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rPr>
              <a:t>Sneeze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932420" y="5742118"/>
            <a:ext cx="996696" cy="658368"/>
          </a:xfrm>
          <a:prstGeom prst="rect">
            <a:avLst/>
          </a:prstGeom>
          <a:solidFill>
            <a:srgbClr val="00B0F0">
              <a:alpha val="5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rPr>
              <a:t>Runny nose</a:t>
            </a:r>
          </a:p>
        </p:txBody>
      </p:sp>
      <p:cxnSp>
        <p:nvCxnSpPr>
          <p:cNvPr id="7" name="Curved Connector 6"/>
          <p:cNvCxnSpPr>
            <a:stCxn id="5" idx="2"/>
            <a:endCxn id="10" idx="2"/>
          </p:cNvCxnSpPr>
          <p:nvPr/>
        </p:nvCxnSpPr>
        <p:spPr bwMode="auto">
          <a:xfrm rot="16200000" flipH="1">
            <a:off x="5388102" y="5799268"/>
            <a:ext cx="12700" cy="1202436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5" name="Curved Connector 14"/>
          <p:cNvCxnSpPr/>
          <p:nvPr/>
        </p:nvCxnSpPr>
        <p:spPr bwMode="auto">
          <a:xfrm rot="16200000" flipH="1">
            <a:off x="6616209" y="5807379"/>
            <a:ext cx="12700" cy="121161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6" name="Curved Connector 15"/>
          <p:cNvCxnSpPr/>
          <p:nvPr/>
        </p:nvCxnSpPr>
        <p:spPr bwMode="auto">
          <a:xfrm rot="16200000" flipH="1">
            <a:off x="7839727" y="5820079"/>
            <a:ext cx="12700" cy="121161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3" idx="4"/>
            <a:endCxn id="5" idx="0"/>
          </p:cNvCxnSpPr>
          <p:nvPr/>
        </p:nvCxnSpPr>
        <p:spPr bwMode="auto">
          <a:xfrm flipH="1">
            <a:off x="4786884" y="5276088"/>
            <a:ext cx="1933956" cy="46603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>
            <a:stCxn id="3" idx="4"/>
            <a:endCxn id="12" idx="0"/>
          </p:cNvCxnSpPr>
          <p:nvPr/>
        </p:nvCxnSpPr>
        <p:spPr bwMode="auto">
          <a:xfrm>
            <a:off x="6720840" y="5276088"/>
            <a:ext cx="1709928" cy="46603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>
            <a:stCxn id="3" idx="4"/>
            <a:endCxn id="11" idx="0"/>
          </p:cNvCxnSpPr>
          <p:nvPr/>
        </p:nvCxnSpPr>
        <p:spPr bwMode="auto">
          <a:xfrm>
            <a:off x="6720840" y="5276088"/>
            <a:ext cx="498348" cy="46603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>
            <a:stCxn id="3" idx="4"/>
            <a:endCxn id="10" idx="0"/>
          </p:cNvCxnSpPr>
          <p:nvPr/>
        </p:nvCxnSpPr>
        <p:spPr bwMode="auto">
          <a:xfrm flipH="1">
            <a:off x="5989320" y="5276088"/>
            <a:ext cx="731520" cy="46603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7815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Factor Analysis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1" y="868680"/>
            <a:ext cx="8534400" cy="5334000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Factor analysis is a class of procedures used for data reduction and summarization.  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It is an interdependence technique: no distinction between dependent and independent variables.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Factor analysis is used:</a:t>
            </a:r>
            <a:r>
              <a:rPr lang="en-US" altLang="en-US" sz="2400" b="1" dirty="0" smtClean="0"/>
              <a:t> </a:t>
            </a:r>
          </a:p>
          <a:p>
            <a:pPr lvl="1"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>
                <a:cs typeface="Times New Roman" panose="02020603050405020304" pitchFamily="18" charset="0"/>
              </a:rPr>
              <a:t>To identify underlying dimensions, or 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factors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, that explain the correlations among a set of variables.  </a:t>
            </a:r>
          </a:p>
          <a:p>
            <a:pPr lvl="1" eaLnBrk="1" hangingPunct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>
                <a:cs typeface="Times New Roman" panose="02020603050405020304" pitchFamily="18" charset="0"/>
              </a:rPr>
              <a:t>To identify a new, smaller, set of uncorrelated variables to replace the original set of correlated variables.  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Use factor </a:t>
            </a:r>
            <a:r>
              <a:rPr lang="en-US" altLang="en-US" sz="2400" b="1" dirty="0"/>
              <a:t>loading of each </a:t>
            </a:r>
            <a:r>
              <a:rPr lang="en-US" altLang="en-US" sz="2400" b="1" dirty="0" smtClean="0"/>
              <a:t>variable on </a:t>
            </a:r>
            <a:r>
              <a:rPr lang="en-US" altLang="en-US" sz="2400" b="1" dirty="0"/>
              <a:t>factors generated to determine </a:t>
            </a:r>
            <a:r>
              <a:rPr lang="en-US" altLang="en-US" sz="2400" b="1" dirty="0" smtClean="0"/>
              <a:t>usability of certain </a:t>
            </a:r>
            <a:r>
              <a:rPr lang="en-US" altLang="en-US" sz="2400" b="1" dirty="0"/>
              <a:t>variable.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30000"/>
              </a:spcBef>
              <a:buFontTx/>
              <a:buNone/>
            </a:pPr>
            <a:endParaRPr lang="en-US" altLang="en-US" sz="24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86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mag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Some Applications of Factor Analysis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2106"/>
            <a:ext cx="8430767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en-US" altLang="en-US" dirty="0"/>
              <a:t>1. </a:t>
            </a:r>
            <a:r>
              <a:rPr lang="en-US" altLang="en-US" b="1" dirty="0"/>
              <a:t>Identification of Underlying Factors: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Clusters </a:t>
            </a:r>
            <a:r>
              <a:rPr lang="en-US" altLang="en-US" sz="2400" dirty="0"/>
              <a:t>variables into homogeneous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Creates </a:t>
            </a:r>
            <a:r>
              <a:rPr lang="en-US" altLang="en-US" sz="2400" dirty="0"/>
              <a:t>new variables (i.e. factors)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Provides </a:t>
            </a:r>
            <a:r>
              <a:rPr lang="en-US" altLang="en-US" sz="2400" dirty="0"/>
              <a:t>insight to categories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en-US" dirty="0"/>
              <a:t>2</a:t>
            </a:r>
            <a:r>
              <a:rPr lang="en-US" altLang="en-US" b="1" dirty="0"/>
              <a:t>. Screening of Variables</a:t>
            </a:r>
            <a:r>
              <a:rPr lang="en-US" altLang="en-US" dirty="0"/>
              <a:t>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Identifies </a:t>
            </a:r>
            <a:r>
              <a:rPr lang="en-US" altLang="en-US" sz="2400" dirty="0"/>
              <a:t>one variable to represent many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Useful </a:t>
            </a:r>
            <a:r>
              <a:rPr lang="en-US" altLang="en-US" sz="2400" dirty="0"/>
              <a:t>in regression (recall collinearity)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en-US" dirty="0"/>
              <a:t>3</a:t>
            </a:r>
            <a:r>
              <a:rPr lang="en-US" altLang="en-US" b="1" dirty="0"/>
              <a:t>. Summary: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Describes </a:t>
            </a:r>
            <a:r>
              <a:rPr lang="en-US" altLang="en-US" sz="2400" dirty="0"/>
              <a:t>many variables using a few factors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en-US" dirty="0"/>
              <a:t>4. </a:t>
            </a:r>
            <a:r>
              <a:rPr lang="en-US" altLang="en-US" b="1" dirty="0"/>
              <a:t>Clustering of objects: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Puts objects </a:t>
            </a:r>
            <a:r>
              <a:rPr lang="en-US" altLang="en-US" sz="2400" dirty="0"/>
              <a:t>into categories </a:t>
            </a:r>
            <a:r>
              <a:rPr lang="en-US" altLang="en-US" sz="2400" dirty="0" smtClean="0"/>
              <a:t>based </a:t>
            </a:r>
            <a:r>
              <a:rPr lang="en-US" altLang="en-US" sz="2400" dirty="0"/>
              <a:t>on </a:t>
            </a:r>
            <a:r>
              <a:rPr lang="en-US" altLang="en-US" sz="2400" dirty="0" smtClean="0"/>
              <a:t>factor </a:t>
            </a:r>
            <a:r>
              <a:rPr lang="en-US" altLang="en-US" sz="2400" dirty="0"/>
              <a:t>scores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089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/>
              <a:t>Factor Loadings</a:t>
            </a:r>
            <a:endParaRPr lang="en-US" altLang="en-US" sz="2800" dirty="0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76801" y="2845939"/>
            <a:ext cx="4267200" cy="3364992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------------------------------------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    Variable |  Factor1   Factor2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-------------+--------------------+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    </a:t>
            </a:r>
            <a:r>
              <a:rPr lang="en-US" altLang="en-US" sz="1300" dirty="0" err="1">
                <a:latin typeface="Courier New" panose="02070309020205020404" pitchFamily="49" charset="0"/>
              </a:rPr>
              <a:t>notenjoy</a:t>
            </a:r>
            <a:r>
              <a:rPr lang="en-US" altLang="en-US" sz="1300" dirty="0">
                <a:latin typeface="Courier New" panose="02070309020205020404" pitchFamily="49" charset="0"/>
              </a:rPr>
              <a:t> |  -0.3118    </a:t>
            </a:r>
            <a:r>
              <a:rPr lang="en-US" altLang="en-US" sz="1300" b="1" dirty="0">
                <a:latin typeface="Courier New" panose="02070309020205020404" pitchFamily="49" charset="0"/>
              </a:rPr>
              <a:t>0.5870</a:t>
            </a:r>
            <a:r>
              <a:rPr lang="en-US" altLang="en-US" sz="1300" dirty="0">
                <a:latin typeface="Courier New" panose="02070309020205020404" pitchFamily="49" charset="0"/>
              </a:rPr>
              <a:t>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     </a:t>
            </a:r>
            <a:r>
              <a:rPr lang="en-US" altLang="en-US" sz="1300" dirty="0" err="1">
                <a:latin typeface="Courier New" panose="02070309020205020404" pitchFamily="49" charset="0"/>
              </a:rPr>
              <a:t>notmiss</a:t>
            </a:r>
            <a:r>
              <a:rPr lang="en-US" altLang="en-US" sz="1300" dirty="0">
                <a:latin typeface="Courier New" panose="02070309020205020404" pitchFamily="49" charset="0"/>
              </a:rPr>
              <a:t> |  -0.3498    </a:t>
            </a:r>
            <a:r>
              <a:rPr lang="en-US" altLang="en-US" sz="1300" b="1" dirty="0">
                <a:latin typeface="Courier New" panose="02070309020205020404" pitchFamily="49" charset="0"/>
              </a:rPr>
              <a:t>0.6155</a:t>
            </a:r>
            <a:r>
              <a:rPr lang="en-US" altLang="en-US" sz="1300" dirty="0">
                <a:latin typeface="Courier New" panose="02070309020205020404" pitchFamily="49" charset="0"/>
              </a:rPr>
              <a:t>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</a:t>
            </a:r>
            <a:r>
              <a:rPr lang="en-US" altLang="en-US" sz="1300" dirty="0" err="1">
                <a:latin typeface="Courier New" panose="02070309020205020404" pitchFamily="49" charset="0"/>
              </a:rPr>
              <a:t>desireexceed</a:t>
            </a:r>
            <a:r>
              <a:rPr lang="en-US" altLang="en-US" sz="1300" dirty="0">
                <a:latin typeface="Courier New" panose="02070309020205020404" pitchFamily="49" charset="0"/>
              </a:rPr>
              <a:t> |  -0.1919    </a:t>
            </a:r>
            <a:r>
              <a:rPr lang="en-US" altLang="en-US" sz="1300" b="1" dirty="0">
                <a:latin typeface="Courier New" panose="02070309020205020404" pitchFamily="49" charset="0"/>
              </a:rPr>
              <a:t>0.8381</a:t>
            </a:r>
            <a:r>
              <a:rPr lang="en-US" altLang="en-US" sz="1300" dirty="0">
                <a:latin typeface="Courier New" panose="02070309020205020404" pitchFamily="49" charset="0"/>
              </a:rPr>
              <a:t>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</a:t>
            </a:r>
            <a:r>
              <a:rPr lang="en-US" altLang="en-US" sz="1300" dirty="0" err="1">
                <a:latin typeface="Courier New" panose="02070309020205020404" pitchFamily="49" charset="0"/>
              </a:rPr>
              <a:t>personalpe~m</a:t>
            </a:r>
            <a:r>
              <a:rPr lang="en-US" altLang="en-US" sz="1300" dirty="0">
                <a:latin typeface="Courier New" panose="02070309020205020404" pitchFamily="49" charset="0"/>
              </a:rPr>
              <a:t> |  -0.2269    </a:t>
            </a:r>
            <a:r>
              <a:rPr lang="en-US" altLang="en-US" sz="1300" b="1" dirty="0">
                <a:latin typeface="Courier New" panose="02070309020205020404" pitchFamily="49" charset="0"/>
              </a:rPr>
              <a:t>0.7345</a:t>
            </a:r>
            <a:r>
              <a:rPr lang="en-US" altLang="en-US" sz="1300" dirty="0">
                <a:latin typeface="Courier New" panose="02070309020205020404" pitchFamily="49" charset="0"/>
              </a:rPr>
              <a:t>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</a:t>
            </a:r>
            <a:r>
              <a:rPr lang="en-US" altLang="en-US" sz="1300" dirty="0" err="1">
                <a:latin typeface="Courier New" panose="02070309020205020404" pitchFamily="49" charset="0"/>
              </a:rPr>
              <a:t>importants~l</a:t>
            </a:r>
            <a:r>
              <a:rPr lang="en-US" altLang="en-US" sz="1300" dirty="0">
                <a:latin typeface="Courier New" panose="02070309020205020404" pitchFamily="49" charset="0"/>
              </a:rPr>
              <a:t> |   </a:t>
            </a:r>
            <a:r>
              <a:rPr lang="en-US" altLang="en-US" sz="1300" b="1" dirty="0">
                <a:latin typeface="Courier New" panose="02070309020205020404" pitchFamily="49" charset="0"/>
              </a:rPr>
              <a:t>0.5682</a:t>
            </a:r>
            <a:r>
              <a:rPr lang="en-US" altLang="en-US" sz="1300" dirty="0">
                <a:latin typeface="Courier New" panose="02070309020205020404" pitchFamily="49" charset="0"/>
              </a:rPr>
              <a:t>   -0.1748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 </a:t>
            </a:r>
            <a:r>
              <a:rPr lang="en-US" altLang="en-US" sz="1300" dirty="0" err="1">
                <a:latin typeface="Courier New" panose="02070309020205020404" pitchFamily="49" charset="0"/>
              </a:rPr>
              <a:t>groupunited</a:t>
            </a:r>
            <a:r>
              <a:rPr lang="en-US" altLang="en-US" sz="1300" dirty="0">
                <a:latin typeface="Courier New" panose="02070309020205020404" pitchFamily="49" charset="0"/>
              </a:rPr>
              <a:t> |   </a:t>
            </a:r>
            <a:r>
              <a:rPr lang="en-US" altLang="en-US" sz="1300" b="1" dirty="0">
                <a:latin typeface="Courier New" panose="02070309020205020404" pitchFamily="49" charset="0"/>
              </a:rPr>
              <a:t>0.8184 </a:t>
            </a:r>
            <a:r>
              <a:rPr lang="en-US" altLang="en-US" sz="1300" dirty="0">
                <a:latin typeface="Courier New" panose="02070309020205020404" pitchFamily="49" charset="0"/>
              </a:rPr>
              <a:t>  -0.1212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</a:t>
            </a:r>
            <a:r>
              <a:rPr lang="en-US" altLang="en-US" sz="1300" dirty="0" err="1">
                <a:latin typeface="Courier New" panose="02070309020205020404" pitchFamily="49" charset="0"/>
              </a:rPr>
              <a:t>responsibi~y</a:t>
            </a:r>
            <a:r>
              <a:rPr lang="en-US" altLang="en-US" sz="1300" dirty="0">
                <a:latin typeface="Courier New" panose="02070309020205020404" pitchFamily="49" charset="0"/>
              </a:rPr>
              <a:t> |   </a:t>
            </a:r>
            <a:r>
              <a:rPr lang="en-US" altLang="en-US" sz="1300" b="1" dirty="0">
                <a:latin typeface="Courier New" panose="02070309020205020404" pitchFamily="49" charset="0"/>
              </a:rPr>
              <a:t>0.9233</a:t>
            </a:r>
            <a:r>
              <a:rPr lang="en-US" altLang="en-US" sz="1300" dirty="0">
                <a:latin typeface="Courier New" panose="02070309020205020404" pitchFamily="49" charset="0"/>
              </a:rPr>
              <a:t>   -0.1968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    interact |   </a:t>
            </a:r>
            <a:r>
              <a:rPr lang="en-US" altLang="en-US" sz="1300" b="1" dirty="0">
                <a:latin typeface="Courier New" panose="02070309020205020404" pitchFamily="49" charset="0"/>
              </a:rPr>
              <a:t>0.6238 </a:t>
            </a:r>
            <a:r>
              <a:rPr lang="en-US" altLang="en-US" sz="1300" dirty="0">
                <a:latin typeface="Courier New" panose="02070309020205020404" pitchFamily="49" charset="0"/>
              </a:rPr>
              <a:t>  -0.2227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</a:t>
            </a:r>
            <a:r>
              <a:rPr lang="en-US" altLang="en-US" sz="1300" dirty="0" err="1">
                <a:latin typeface="Courier New" panose="02070309020205020404" pitchFamily="49" charset="0"/>
              </a:rPr>
              <a:t>problemshelp</a:t>
            </a:r>
            <a:r>
              <a:rPr lang="en-US" altLang="en-US" sz="1300" dirty="0">
                <a:latin typeface="Courier New" panose="02070309020205020404" pitchFamily="49" charset="0"/>
              </a:rPr>
              <a:t> |   </a:t>
            </a:r>
            <a:r>
              <a:rPr lang="en-US" altLang="en-US" sz="1300" b="1" dirty="0">
                <a:latin typeface="Courier New" panose="02070309020205020404" pitchFamily="49" charset="0"/>
              </a:rPr>
              <a:t>0.8817</a:t>
            </a:r>
            <a:r>
              <a:rPr lang="en-US" altLang="en-US" sz="1300" dirty="0">
                <a:latin typeface="Courier New" panose="02070309020205020404" pitchFamily="49" charset="0"/>
              </a:rPr>
              <a:t>   -0.2060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  </a:t>
            </a:r>
            <a:r>
              <a:rPr lang="en-US" altLang="en-US" sz="1300" dirty="0" err="1">
                <a:latin typeface="Courier New" panose="02070309020205020404" pitchFamily="49" charset="0"/>
              </a:rPr>
              <a:t>notdiscuss</a:t>
            </a:r>
            <a:r>
              <a:rPr lang="en-US" altLang="en-US" sz="1300" dirty="0">
                <a:latin typeface="Courier New" panose="02070309020205020404" pitchFamily="49" charset="0"/>
              </a:rPr>
              <a:t> |  -0.0308    </a:t>
            </a:r>
            <a:r>
              <a:rPr lang="en-US" altLang="en-US" sz="1300" b="1" dirty="0">
                <a:latin typeface="Courier New" panose="02070309020205020404" pitchFamily="49" charset="0"/>
              </a:rPr>
              <a:t>0.4165</a:t>
            </a:r>
            <a:r>
              <a:rPr lang="en-US" altLang="en-US" sz="1300" dirty="0">
                <a:latin typeface="Courier New" panose="02070309020205020404" pitchFamily="49" charset="0"/>
              </a:rPr>
              <a:t>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  </a:t>
            </a:r>
            <a:r>
              <a:rPr lang="en-US" altLang="en-US" sz="1300" dirty="0" err="1">
                <a:latin typeface="Courier New" panose="02070309020205020404" pitchFamily="49" charset="0"/>
              </a:rPr>
              <a:t>workharder</a:t>
            </a:r>
            <a:r>
              <a:rPr lang="en-US" altLang="en-US" sz="1300" dirty="0">
                <a:latin typeface="Courier New" panose="02070309020205020404" pitchFamily="49" charset="0"/>
              </a:rPr>
              <a:t> |  -0.1872    </a:t>
            </a:r>
            <a:r>
              <a:rPr lang="en-US" altLang="en-US" sz="1300" b="1" dirty="0">
                <a:latin typeface="Courier New" panose="02070309020205020404" pitchFamily="49" charset="0"/>
              </a:rPr>
              <a:t>0.5647</a:t>
            </a:r>
            <a:r>
              <a:rPr lang="en-US" altLang="en-US" sz="1300" dirty="0">
                <a:latin typeface="Courier New" panose="02070309020205020404" pitchFamily="49" charset="0"/>
              </a:rPr>
              <a:t> |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300" dirty="0">
                <a:latin typeface="Courier New" panose="02070309020205020404" pitchFamily="49" charset="0"/>
              </a:rPr>
              <a:t>    -----------------------------------</a:t>
            </a:r>
          </a:p>
          <a:p>
            <a:pPr>
              <a:lnSpc>
                <a:spcPct val="80000"/>
              </a:lnSpc>
            </a:pPr>
            <a:endParaRPr lang="en-US" altLang="en-US" sz="1300" dirty="0"/>
          </a:p>
        </p:txBody>
      </p:sp>
      <p:sp>
        <p:nvSpPr>
          <p:cNvPr id="14848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7096" y="1001006"/>
            <a:ext cx="8674608" cy="5486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Represent </a:t>
            </a:r>
            <a:r>
              <a:rPr lang="en-US" altLang="en-US" sz="2400" b="1" dirty="0"/>
              <a:t>correlations between item and factor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High </a:t>
            </a:r>
            <a:r>
              <a:rPr lang="en-US" altLang="en-US" sz="2400" b="1" dirty="0" smtClean="0"/>
              <a:t>loadings define </a:t>
            </a:r>
            <a:r>
              <a:rPr lang="en-US" altLang="en-US" sz="2400" b="1" dirty="0"/>
              <a:t>a factor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Low </a:t>
            </a:r>
            <a:r>
              <a:rPr lang="en-US" altLang="en-US" sz="2400" b="1" dirty="0" smtClean="0"/>
              <a:t>loadings</a:t>
            </a:r>
            <a:r>
              <a:rPr lang="en-US" altLang="en-US" sz="2400" b="1" dirty="0"/>
              <a:t> </a:t>
            </a:r>
            <a:r>
              <a:rPr lang="en-US" altLang="en-US" sz="2400" b="1" dirty="0" smtClean="0"/>
              <a:t>indicate </a:t>
            </a:r>
            <a:r>
              <a:rPr lang="en-US" altLang="en-US" sz="2400" b="1" dirty="0"/>
              <a:t>item does not “load” on </a:t>
            </a:r>
            <a:r>
              <a:rPr lang="en-US" altLang="en-US" sz="2400" b="1" dirty="0" smtClean="0"/>
              <a:t>factor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Other </a:t>
            </a:r>
            <a:r>
              <a:rPr lang="en-US" altLang="en-US" sz="2400" b="1" dirty="0"/>
              <a:t>things to note: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/>
              <a:t>Factors usually independent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/>
              <a:t>Typically </a:t>
            </a:r>
            <a:r>
              <a:rPr lang="en-US" altLang="en-US" sz="2400" dirty="0"/>
              <a:t>‘name’ factors 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/>
              <a:t>Important </a:t>
            </a:r>
            <a:r>
              <a:rPr lang="en-US" altLang="en-US" sz="2400" dirty="0"/>
              <a:t>to check </a:t>
            </a:r>
            <a:r>
              <a:rPr lang="en-US" altLang="en-US" sz="2400" dirty="0" smtClean="0"/>
              <a:t>validity</a:t>
            </a:r>
            <a:endParaRPr lang="en-US" altLang="en-US" sz="2400" dirty="0"/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/>
              <a:t>Range </a:t>
            </a:r>
            <a:r>
              <a:rPr lang="en-US" altLang="en-US" sz="2400" dirty="0"/>
              <a:t>between -1 to 1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5781421" y="5841599"/>
            <a:ext cx="28007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High loadings are </a:t>
            </a:r>
            <a:r>
              <a:rPr lang="en-US" altLang="en-US" dirty="0" smtClean="0"/>
              <a:t>bolded.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7088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 descr="mag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Methods for Estimating Model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768" y="877826"/>
            <a:ext cx="8540495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b="1" dirty="0" smtClean="0">
                <a:cs typeface="Times New Roman" panose="02020603050405020304" pitchFamily="18" charset="0"/>
              </a:rPr>
              <a:t>Principal </a:t>
            </a:r>
            <a:r>
              <a:rPr lang="en-US" altLang="en-US" b="1" dirty="0">
                <a:cs typeface="Times New Roman" panose="02020603050405020304" pitchFamily="18" charset="0"/>
              </a:rPr>
              <a:t>components </a:t>
            </a:r>
            <a:r>
              <a:rPr lang="en-US" altLang="en-US" b="1" dirty="0" smtClean="0">
                <a:cs typeface="Times New Roman" panose="02020603050405020304" pitchFamily="18" charset="0"/>
              </a:rPr>
              <a:t>analysis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>
                <a:cs typeface="Times New Roman" panose="02020603050405020304" pitchFamily="18" charset="0"/>
              </a:rPr>
              <a:t>Factors estimated using total variance.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>
                <a:cs typeface="Times New Roman" panose="02020603050405020304" pitchFamily="18" charset="0"/>
              </a:rPr>
              <a:t>Used to determine minimum </a:t>
            </a:r>
            <a:r>
              <a:rPr lang="en-US" altLang="en-US" sz="2400" dirty="0">
                <a:cs typeface="Times New Roman" panose="02020603050405020304" pitchFamily="18" charset="0"/>
              </a:rPr>
              <a:t>number of factors that will account for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maximum </a:t>
            </a:r>
            <a:r>
              <a:rPr lang="en-US" altLang="en-US" sz="2400" dirty="0">
                <a:cs typeface="Times New Roman" panose="02020603050405020304" pitchFamily="18" charset="0"/>
              </a:rPr>
              <a:t>variance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in data</a:t>
            </a:r>
            <a:r>
              <a:rPr lang="en-US" altLang="en-US" sz="2400" dirty="0">
                <a:cs typeface="Times New Roman" panose="02020603050405020304" pitchFamily="18" charset="0"/>
              </a:rPr>
              <a:t>.   </a:t>
            </a: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>
                <a:cs typeface="Times New Roman" panose="02020603050405020304" pitchFamily="18" charset="0"/>
              </a:rPr>
              <a:t>Each principal component is </a:t>
            </a:r>
            <a:r>
              <a:rPr lang="en-US" altLang="en-US" sz="2400" dirty="0"/>
              <a:t>linear combination of the original </a:t>
            </a:r>
            <a:r>
              <a:rPr lang="en-US" altLang="en-US" sz="2400" dirty="0" smtClean="0"/>
              <a:t>variables.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b="1" dirty="0" smtClean="0">
                <a:cs typeface="Times New Roman" panose="02020603050405020304" pitchFamily="18" charset="0"/>
              </a:rPr>
              <a:t>Common </a:t>
            </a:r>
            <a:r>
              <a:rPr lang="en-US" altLang="en-US" b="1" dirty="0">
                <a:cs typeface="Times New Roman" panose="02020603050405020304" pitchFamily="18" charset="0"/>
              </a:rPr>
              <a:t>factor </a:t>
            </a:r>
            <a:r>
              <a:rPr lang="en-US" altLang="en-US" b="1" dirty="0" smtClean="0">
                <a:cs typeface="Times New Roman" panose="02020603050405020304" pitchFamily="18" charset="0"/>
              </a:rPr>
              <a:t>analysis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>
                <a:cs typeface="Times New Roman" panose="02020603050405020304" pitchFamily="18" charset="0"/>
              </a:rPr>
              <a:t>Factors estimated </a:t>
            </a:r>
            <a:r>
              <a:rPr lang="en-US" altLang="en-US" sz="2400" dirty="0">
                <a:cs typeface="Times New Roman" panose="02020603050405020304" pitchFamily="18" charset="0"/>
              </a:rPr>
              <a:t>based only on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common </a:t>
            </a:r>
            <a:r>
              <a:rPr lang="en-US" altLang="en-US" sz="2400" dirty="0">
                <a:cs typeface="Times New Roman" panose="02020603050405020304" pitchFamily="18" charset="0"/>
              </a:rPr>
              <a:t>variance. </a:t>
            </a: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>
                <a:cs typeface="Times New Roman" panose="02020603050405020304" pitchFamily="18" charset="0"/>
              </a:rPr>
              <a:t>Communalities inserted </a:t>
            </a:r>
            <a:r>
              <a:rPr lang="en-US" altLang="en-US" sz="2400" dirty="0">
                <a:cs typeface="Times New Roman" panose="02020603050405020304" pitchFamily="18" charset="0"/>
              </a:rPr>
              <a:t>in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diagonal of </a:t>
            </a:r>
            <a:r>
              <a:rPr lang="en-US" altLang="en-US" sz="2400" dirty="0">
                <a:cs typeface="Times New Roman" panose="02020603050405020304" pitchFamily="18" charset="0"/>
              </a:rPr>
              <a:t>correlation matrix.  </a:t>
            </a: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 smtClean="0">
                <a:cs typeface="Times New Roman" panose="02020603050405020304" pitchFamily="18" charset="0"/>
              </a:rPr>
              <a:t>Used </a:t>
            </a:r>
            <a:r>
              <a:rPr lang="en-US" altLang="en-US" sz="2400" dirty="0">
                <a:cs typeface="Times New Roman" panose="02020603050405020304" pitchFamily="18" charset="0"/>
              </a:rPr>
              <a:t>to identify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underlying </a:t>
            </a:r>
            <a:r>
              <a:rPr lang="en-US" altLang="en-US" sz="2400" dirty="0">
                <a:cs typeface="Times New Roman" panose="02020603050405020304" pitchFamily="18" charset="0"/>
              </a:rPr>
              <a:t>dimensions and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when </a:t>
            </a:r>
            <a:r>
              <a:rPr lang="en-US" altLang="en-US" sz="2400" dirty="0">
                <a:cs typeface="Times New Roman" panose="02020603050405020304" pitchFamily="18" charset="0"/>
              </a:rPr>
              <a:t>common variance is of interest.  </a:t>
            </a:r>
          </a:p>
        </p:txBody>
      </p:sp>
    </p:spTree>
    <p:extLst>
      <p:ext uri="{BB962C8B-B14F-4D97-AF65-F5344CB8AC3E}">
        <p14:creationId xmlns:p14="http://schemas.microsoft.com/office/powerpoint/2010/main" val="23591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Conducting a Factor Analysis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8794" y="849757"/>
            <a:ext cx="4959350" cy="5667375"/>
            <a:chOff x="2279650" y="1050925"/>
            <a:chExt cx="4959350" cy="5667375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4800600" y="14478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2292350" y="1760539"/>
              <a:ext cx="4940300" cy="728663"/>
              <a:chOff x="1684" y="1149"/>
              <a:chExt cx="3112" cy="459"/>
            </a:xfrm>
          </p:grpSpPr>
          <p:sp>
            <p:nvSpPr>
              <p:cNvPr id="29" name="Rectangle 6"/>
              <p:cNvSpPr>
                <a:spLocks noChangeArrowheads="1"/>
              </p:cNvSpPr>
              <p:nvPr/>
            </p:nvSpPr>
            <p:spPr bwMode="auto">
              <a:xfrm>
                <a:off x="1684" y="1159"/>
                <a:ext cx="3112" cy="252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0" name="Rectangle 7"/>
              <p:cNvSpPr>
                <a:spLocks noChangeArrowheads="1"/>
              </p:cNvSpPr>
              <p:nvPr/>
            </p:nvSpPr>
            <p:spPr bwMode="auto">
              <a:xfrm>
                <a:off x="1935" y="1149"/>
                <a:ext cx="277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rgbClr val="CC0000"/>
                    </a:solidFill>
                    <a:latin typeface="Tahoma" panose="020B0604030504040204" pitchFamily="34" charset="0"/>
                  </a:rPr>
                  <a:t>Construction of the Correlation Matrix</a:t>
                </a:r>
              </a:p>
            </p:txBody>
          </p:sp>
          <p:sp>
            <p:nvSpPr>
              <p:cNvPr id="31" name="Line 8"/>
              <p:cNvSpPr>
                <a:spLocks noChangeShapeType="1"/>
              </p:cNvSpPr>
              <p:nvPr/>
            </p:nvSpPr>
            <p:spPr bwMode="auto">
              <a:xfrm>
                <a:off x="3248" y="141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2279650" y="2489200"/>
              <a:ext cx="4940300" cy="714375"/>
              <a:chOff x="1676" y="1608"/>
              <a:chExt cx="3112" cy="450"/>
            </a:xfrm>
          </p:grpSpPr>
          <p:sp>
            <p:nvSpPr>
              <p:cNvPr id="26" name="Rectangle 10"/>
              <p:cNvSpPr>
                <a:spLocks noChangeArrowheads="1"/>
              </p:cNvSpPr>
              <p:nvPr/>
            </p:nvSpPr>
            <p:spPr bwMode="auto">
              <a:xfrm>
                <a:off x="1676" y="1608"/>
                <a:ext cx="3112" cy="252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2282" y="1628"/>
                <a:ext cx="1932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rgbClr val="CC0000"/>
                    </a:solidFill>
                    <a:latin typeface="Tahoma" panose="020B0604030504040204" pitchFamily="34" charset="0"/>
                  </a:rPr>
                  <a:t>Method of Factor Analysis</a:t>
                </a: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>
                <a:off x="3240" y="186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13"/>
            <p:cNvGrpSpPr>
              <a:grpSpLocks/>
            </p:cNvGrpSpPr>
            <p:nvPr/>
          </p:nvGrpSpPr>
          <p:grpSpPr bwMode="auto">
            <a:xfrm>
              <a:off x="2279650" y="3203575"/>
              <a:ext cx="4940300" cy="701675"/>
              <a:chOff x="1676" y="2058"/>
              <a:chExt cx="3112" cy="442"/>
            </a:xfrm>
          </p:grpSpPr>
          <p:sp>
            <p:nvSpPr>
              <p:cNvPr id="23" name="Rectangle 14"/>
              <p:cNvSpPr>
                <a:spLocks noChangeArrowheads="1"/>
              </p:cNvSpPr>
              <p:nvPr/>
            </p:nvSpPr>
            <p:spPr bwMode="auto">
              <a:xfrm>
                <a:off x="1676" y="2058"/>
                <a:ext cx="3112" cy="252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" name="Rectangle 15"/>
              <p:cNvSpPr>
                <a:spLocks noChangeArrowheads="1"/>
              </p:cNvSpPr>
              <p:nvPr/>
            </p:nvSpPr>
            <p:spPr bwMode="auto">
              <a:xfrm>
                <a:off x="1990" y="2068"/>
                <a:ext cx="2661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>
                    <a:solidFill>
                      <a:srgbClr val="CC0000"/>
                    </a:solidFill>
                    <a:latin typeface="Tahoma" panose="020B0604030504040204" pitchFamily="34" charset="0"/>
                  </a:rPr>
                  <a:t>Determination of Number of Factors</a:t>
                </a:r>
              </a:p>
            </p:txBody>
          </p:sp>
          <p:sp>
            <p:nvSpPr>
              <p:cNvPr id="25" name="Line 16"/>
              <p:cNvSpPr>
                <a:spLocks noChangeShapeType="1"/>
              </p:cNvSpPr>
              <p:nvPr/>
            </p:nvSpPr>
            <p:spPr bwMode="auto">
              <a:xfrm>
                <a:off x="3240" y="2308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2298700" y="6318250"/>
              <a:ext cx="4940300" cy="40005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CC0000"/>
                  </a:solidFill>
                  <a:latin typeface="Tahoma" panose="020B0604030504040204" pitchFamily="34" charset="0"/>
                </a:rPr>
                <a:t>Determination of Model Fit</a:t>
              </a: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286000" y="1066800"/>
              <a:ext cx="4940300" cy="40005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3424238" y="1050925"/>
              <a:ext cx="2455862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en-US" sz="2000" dirty="0">
                  <a:solidFill>
                    <a:srgbClr val="CC0000"/>
                  </a:solidFill>
                  <a:latin typeface="Tahoma" panose="020B0604030504040204" pitchFamily="34" charset="0"/>
                </a:rPr>
                <a:t>Problem formulation</a:t>
              </a:r>
            </a:p>
          </p:txBody>
        </p:sp>
        <p:sp>
          <p:nvSpPr>
            <p:cNvPr id="14" name="Rectangle 20"/>
            <p:cNvSpPr>
              <a:spLocks noChangeArrowheads="1"/>
            </p:cNvSpPr>
            <p:nvPr/>
          </p:nvSpPr>
          <p:spPr bwMode="auto">
            <a:xfrm>
              <a:off x="2279650" y="5369508"/>
              <a:ext cx="4953000" cy="561392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3131820" y="5386635"/>
              <a:ext cx="3337560" cy="39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7" tIns="44450" rIns="90487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CC0000"/>
                  </a:solidFill>
                  <a:latin typeface="Tahoma" panose="020B0604030504040204" pitchFamily="34" charset="0"/>
                </a:rPr>
                <a:t>Calculation </a:t>
              </a:r>
              <a:r>
                <a:rPr lang="en-US" altLang="en-US" sz="2000" dirty="0" smtClean="0">
                  <a:solidFill>
                    <a:srgbClr val="CC0000"/>
                  </a:solidFill>
                  <a:latin typeface="Tahoma" panose="020B0604030504040204" pitchFamily="34" charset="0"/>
                </a:rPr>
                <a:t>of Factor </a:t>
              </a:r>
              <a:r>
                <a:rPr lang="en-US" altLang="en-US" sz="2000" dirty="0">
                  <a:solidFill>
                    <a:srgbClr val="CC0000"/>
                  </a:solidFill>
                  <a:latin typeface="Tahoma" panose="020B0604030504040204" pitchFamily="34" charset="0"/>
                </a:rPr>
                <a:t>Scores</a:t>
              </a: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2279650" y="4653881"/>
              <a:ext cx="4953000" cy="43815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CC0000"/>
                  </a:solidFill>
                  <a:latin typeface="Tahoma" panose="020B0604030504040204" pitchFamily="34" charset="0"/>
                </a:rPr>
                <a:t>Interpretation of Factors</a:t>
              </a:r>
            </a:p>
          </p:txBody>
        </p:sp>
        <p:grpSp>
          <p:nvGrpSpPr>
            <p:cNvPr id="17" name="Group 23"/>
            <p:cNvGrpSpPr>
              <a:grpSpLocks/>
            </p:cNvGrpSpPr>
            <p:nvPr/>
          </p:nvGrpSpPr>
          <p:grpSpPr bwMode="auto">
            <a:xfrm>
              <a:off x="2279650" y="3905250"/>
              <a:ext cx="4940300" cy="749300"/>
              <a:chOff x="1676" y="2480"/>
              <a:chExt cx="3112" cy="472"/>
            </a:xfrm>
          </p:grpSpPr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1676" y="2480"/>
                <a:ext cx="3112" cy="272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" name="Rectangle 25"/>
              <p:cNvSpPr>
                <a:spLocks noChangeArrowheads="1"/>
              </p:cNvSpPr>
              <p:nvPr/>
            </p:nvSpPr>
            <p:spPr bwMode="auto">
              <a:xfrm>
                <a:off x="2537" y="2480"/>
                <a:ext cx="1454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rgbClr val="CC0000"/>
                    </a:solidFill>
                    <a:latin typeface="Tahoma" panose="020B0604030504040204" pitchFamily="34" charset="0"/>
                  </a:rPr>
                  <a:t>Rotation of Factors</a:t>
                </a:r>
              </a:p>
            </p:txBody>
          </p:sp>
          <p:sp>
            <p:nvSpPr>
              <p:cNvPr id="22" name="Line 26"/>
              <p:cNvSpPr>
                <a:spLocks noChangeShapeType="1"/>
              </p:cNvSpPr>
              <p:nvPr/>
            </p:nvSpPr>
            <p:spPr bwMode="auto">
              <a:xfrm>
                <a:off x="3264" y="27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" name="Line 27"/>
            <p:cNvSpPr>
              <a:spLocks noChangeShapeType="1"/>
            </p:cNvSpPr>
            <p:nvPr/>
          </p:nvSpPr>
          <p:spPr bwMode="auto">
            <a:xfrm>
              <a:off x="4800600" y="5109158"/>
              <a:ext cx="0" cy="2603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8"/>
            <p:cNvSpPr>
              <a:spLocks noChangeShapeType="1"/>
            </p:cNvSpPr>
            <p:nvPr/>
          </p:nvSpPr>
          <p:spPr bwMode="auto">
            <a:xfrm>
              <a:off x="4800600" y="593725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59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mag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Criticisms of Factor Analysis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1" y="886970"/>
            <a:ext cx="8458199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b="1" dirty="0" smtClean="0"/>
              <a:t>Factor labels </a:t>
            </a:r>
            <a:r>
              <a:rPr lang="en-US" altLang="en-US" b="1" dirty="0"/>
              <a:t>can be arbitrary or lack scientific basis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b="1" dirty="0"/>
              <a:t>Derived factors often very obvious 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defense: but we get a quantification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dirty="0"/>
              <a:t>“</a:t>
            </a:r>
            <a:r>
              <a:rPr lang="en-US" altLang="en-US" b="1" dirty="0"/>
              <a:t>Garbage in, garbage out”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really a criticism of input variables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factor analysis reorganizes input matrix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b="1" dirty="0"/>
              <a:t>Too many steps that could affect results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b="1" dirty="0"/>
              <a:t>Too complicated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b="1" dirty="0"/>
              <a:t>Correlation matrix </a:t>
            </a:r>
            <a:r>
              <a:rPr lang="en-US" altLang="en-US" b="1" dirty="0" smtClean="0"/>
              <a:t>often </a:t>
            </a:r>
            <a:r>
              <a:rPr lang="en-US" altLang="en-US" b="1" dirty="0"/>
              <a:t>poor measure of association of input variables.</a:t>
            </a:r>
          </a:p>
        </p:txBody>
      </p:sp>
    </p:spTree>
    <p:extLst>
      <p:ext uri="{BB962C8B-B14F-4D97-AF65-F5344CB8AC3E}">
        <p14:creationId xmlns:p14="http://schemas.microsoft.com/office/powerpoint/2010/main" val="64347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Cluster Analysis</a:t>
            </a:r>
            <a:endParaRPr lang="en-US" altLang="en-US" b="1" dirty="0"/>
          </a:p>
        </p:txBody>
      </p:sp>
      <p:sp>
        <p:nvSpPr>
          <p:cNvPr id="15349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2512" y="4918074"/>
            <a:ext cx="8078978" cy="1295400"/>
          </a:xfrm>
        </p:spPr>
        <p:txBody>
          <a:bodyPr/>
          <a:lstStyle/>
          <a:p>
            <a:r>
              <a:rPr lang="en-US" altLang="en-US" b="1" dirty="0" smtClean="0"/>
              <a:t>Goal is to find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groups of objects such that </a:t>
            </a:r>
            <a:r>
              <a:rPr lang="en-US" altLang="en-US" sz="2400" b="1" dirty="0" smtClean="0"/>
              <a:t>objects </a:t>
            </a:r>
            <a:r>
              <a:rPr lang="en-US" altLang="en-US" sz="2400" b="1" dirty="0"/>
              <a:t>in a group will be similar (or related) to one another and different from (or unrelated to) </a:t>
            </a:r>
            <a:r>
              <a:rPr lang="en-US" altLang="en-US" sz="2400" b="1" dirty="0" smtClean="0"/>
              <a:t>objects </a:t>
            </a:r>
            <a:r>
              <a:rPr lang="en-US" altLang="en-US" sz="2400" b="1" dirty="0"/>
              <a:t>in other groups</a:t>
            </a:r>
          </a:p>
        </p:txBody>
      </p:sp>
      <p:grpSp>
        <p:nvGrpSpPr>
          <p:cNvPr id="1535012" name="Group 36"/>
          <p:cNvGrpSpPr>
            <a:grpSpLocks/>
          </p:cNvGrpSpPr>
          <p:nvPr/>
        </p:nvGrpSpPr>
        <p:grpSpPr bwMode="auto">
          <a:xfrm>
            <a:off x="2840736" y="1866900"/>
            <a:ext cx="3276600" cy="2286000"/>
            <a:chOff x="1824" y="2208"/>
            <a:chExt cx="2064" cy="1440"/>
          </a:xfrm>
        </p:grpSpPr>
        <p:sp>
          <p:nvSpPr>
            <p:cNvPr id="1535013" name="Oval 37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14" name="Oval 38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15" name="Oval 39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1" name="Group 6"/>
          <p:cNvGrpSpPr>
            <a:grpSpLocks/>
          </p:cNvGrpSpPr>
          <p:nvPr/>
        </p:nvGrpSpPr>
        <p:grpSpPr bwMode="auto">
          <a:xfrm>
            <a:off x="3233928" y="1782762"/>
            <a:ext cx="3048000" cy="2678112"/>
            <a:chOff x="2160" y="2544"/>
            <a:chExt cx="1920" cy="1687"/>
          </a:xfrm>
        </p:grpSpPr>
        <p:sp>
          <p:nvSpPr>
            <p:cNvPr id="42" name="Line 7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8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10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11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12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AutoShape 13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AutoShape 14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15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16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17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18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19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20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21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utoShape 22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AutoShape 23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24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AutoShape 25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AutoShape 26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27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28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AutoShape 29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30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AutoShape 31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32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" name="Group 33"/>
          <p:cNvGrpSpPr>
            <a:grpSpLocks/>
          </p:cNvGrpSpPr>
          <p:nvPr/>
        </p:nvGrpSpPr>
        <p:grpSpPr bwMode="auto">
          <a:xfrm>
            <a:off x="5215128" y="879474"/>
            <a:ext cx="3048000" cy="2514600"/>
            <a:chOff x="3312" y="1584"/>
            <a:chExt cx="1920" cy="1584"/>
          </a:xfrm>
        </p:grpSpPr>
        <p:sp>
          <p:nvSpPr>
            <p:cNvPr id="69" name="Line 34"/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AutoShape 35"/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anose="020B0604030504040204" pitchFamily="34" charset="0"/>
                </a:rPr>
                <a:t>Inter-cluster distances are maximized</a:t>
              </a:r>
            </a:p>
          </p:txBody>
        </p:sp>
      </p:grpSp>
      <p:grpSp>
        <p:nvGrpSpPr>
          <p:cNvPr id="71" name="Group 40"/>
          <p:cNvGrpSpPr>
            <a:grpSpLocks/>
          </p:cNvGrpSpPr>
          <p:nvPr/>
        </p:nvGrpSpPr>
        <p:grpSpPr bwMode="auto">
          <a:xfrm>
            <a:off x="1252728" y="1184274"/>
            <a:ext cx="2286000" cy="1676400"/>
            <a:chOff x="816" y="1776"/>
            <a:chExt cx="1440" cy="1056"/>
          </a:xfrm>
        </p:grpSpPr>
        <p:sp>
          <p:nvSpPr>
            <p:cNvPr id="72" name="Line 41"/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AutoShape 42"/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anose="020B0604030504040204" pitchFamily="34" charset="0"/>
                </a:rPr>
                <a:t>Intra-cluster distances are minimized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19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Main Types of Cluster Analysis Methods</a:t>
            </a:r>
            <a:endParaRPr lang="en-US" altLang="en-US" b="1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905" y="923546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Hierarchical </a:t>
            </a:r>
            <a:r>
              <a:rPr lang="en-US" altLang="en-US" b="1" dirty="0"/>
              <a:t>cluster analysis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Each cluster (starting with the whole dataset) is divided into two, then divided again, and so 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/>
              <a:t>Iterative methods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k-means </a:t>
            </a:r>
            <a:r>
              <a:rPr lang="en-US" altLang="en-US" sz="2400" dirty="0" smtClean="0"/>
              <a:t>clustering</a:t>
            </a:r>
            <a:endParaRPr lang="en-US" alt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Analogous  </a:t>
            </a:r>
            <a:r>
              <a:rPr lang="en-US" altLang="en-US" sz="2400" dirty="0" smtClean="0"/>
              <a:t>                                                                                    non-parametric                                                                         density </a:t>
            </a:r>
            <a:r>
              <a:rPr lang="en-US" altLang="en-US" sz="2400" dirty="0"/>
              <a:t>estimation </a:t>
            </a:r>
            <a:r>
              <a:rPr lang="en-US" altLang="en-US" sz="2400" dirty="0" smtClean="0"/>
              <a:t>                                                                 method</a:t>
            </a:r>
            <a:endParaRPr lang="en-US" alt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/>
              <a:t>O</a:t>
            </a:r>
            <a:r>
              <a:rPr lang="en-US" altLang="en-US" b="1" dirty="0" smtClean="0"/>
              <a:t>ther </a:t>
            </a:r>
            <a:r>
              <a:rPr lang="en-US" altLang="en-US" b="1" dirty="0"/>
              <a:t>methods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Overlapping clusters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/>
              <a:t>Fuzzy clusters</a:t>
            </a:r>
          </a:p>
        </p:txBody>
      </p:sp>
      <p:pic>
        <p:nvPicPr>
          <p:cNvPr id="58372" name="Picture 4" descr="https://media3.bournemouth.ac.uk/spss/image%20bank/dendrosimpp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348" y="2834324"/>
            <a:ext cx="5231441" cy="357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89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Notion of a Cluster can be Ambiguous</a:t>
            </a:r>
          </a:p>
        </p:txBody>
      </p:sp>
      <p:grpSp>
        <p:nvGrpSpPr>
          <p:cNvPr id="1537115" name="Group 91"/>
          <p:cNvGrpSpPr>
            <a:grpSpLocks/>
          </p:cNvGrpSpPr>
          <p:nvPr/>
        </p:nvGrpSpPr>
        <p:grpSpPr bwMode="auto">
          <a:xfrm>
            <a:off x="454024" y="1394774"/>
            <a:ext cx="3833813" cy="1773239"/>
            <a:chOff x="432" y="1200"/>
            <a:chExt cx="2107" cy="932"/>
          </a:xfrm>
        </p:grpSpPr>
        <p:grpSp>
          <p:nvGrpSpPr>
            <p:cNvPr id="1537027" name="Group 3"/>
            <p:cNvGrpSpPr>
              <a:grpSpLocks noChangeAspect="1"/>
            </p:cNvGrpSpPr>
            <p:nvPr/>
          </p:nvGrpSpPr>
          <p:grpSpPr bwMode="auto">
            <a:xfrm>
              <a:off x="432" y="1200"/>
              <a:ext cx="2107" cy="516"/>
              <a:chOff x="2464" y="2296"/>
              <a:chExt cx="2634" cy="646"/>
            </a:xfrm>
          </p:grpSpPr>
          <p:sp>
            <p:nvSpPr>
              <p:cNvPr id="1537028" name="Oval 4"/>
              <p:cNvSpPr>
                <a:spLocks noChangeAspect="1" noChangeArrowheads="1"/>
              </p:cNvSpPr>
              <p:nvPr/>
            </p:nvSpPr>
            <p:spPr bwMode="auto">
              <a:xfrm>
                <a:off x="45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29" name="Oval 5"/>
              <p:cNvSpPr>
                <a:spLocks noChangeAspect="1" noChangeArrowheads="1"/>
              </p:cNvSpPr>
              <p:nvPr/>
            </p:nvSpPr>
            <p:spPr bwMode="auto">
              <a:xfrm>
                <a:off x="4312" y="284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0" name="Oval 6"/>
              <p:cNvSpPr>
                <a:spLocks noChangeAspect="1" noChangeArrowheads="1"/>
              </p:cNvSpPr>
              <p:nvPr/>
            </p:nvSpPr>
            <p:spPr bwMode="auto">
              <a:xfrm>
                <a:off x="4466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1" name="Oval 7"/>
              <p:cNvSpPr>
                <a:spLocks noChangeAspect="1" noChangeArrowheads="1"/>
              </p:cNvSpPr>
              <p:nvPr/>
            </p:nvSpPr>
            <p:spPr bwMode="auto">
              <a:xfrm>
                <a:off x="4410" y="274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2" name="Oval 8"/>
              <p:cNvSpPr>
                <a:spLocks noChangeAspect="1" noChangeArrowheads="1"/>
              </p:cNvSpPr>
              <p:nvPr/>
            </p:nvSpPr>
            <p:spPr bwMode="auto">
              <a:xfrm>
                <a:off x="4326" y="247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3" name="Oval 9"/>
              <p:cNvSpPr>
                <a:spLocks noChangeAspect="1" noChangeArrowheads="1"/>
              </p:cNvSpPr>
              <p:nvPr/>
            </p:nvSpPr>
            <p:spPr bwMode="auto">
              <a:xfrm>
                <a:off x="4158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4" name="Oval 10"/>
              <p:cNvSpPr>
                <a:spLocks noChangeAspect="1" noChangeArrowheads="1"/>
              </p:cNvSpPr>
              <p:nvPr/>
            </p:nvSpPr>
            <p:spPr bwMode="auto">
              <a:xfrm>
                <a:off x="424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5" name="Oval 11"/>
              <p:cNvSpPr>
                <a:spLocks noChangeAspect="1" noChangeArrowheads="1"/>
              </p:cNvSpPr>
              <p:nvPr/>
            </p:nvSpPr>
            <p:spPr bwMode="auto">
              <a:xfrm>
                <a:off x="4788" y="271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6" name="Oval 12"/>
              <p:cNvSpPr>
                <a:spLocks noChangeAspect="1" noChangeArrowheads="1"/>
              </p:cNvSpPr>
              <p:nvPr/>
            </p:nvSpPr>
            <p:spPr bwMode="auto">
              <a:xfrm>
                <a:off x="5012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7" name="Oval 13"/>
              <p:cNvSpPr>
                <a:spLocks noChangeAspect="1" noChangeArrowheads="1"/>
              </p:cNvSpPr>
              <p:nvPr/>
            </p:nvSpPr>
            <p:spPr bwMode="auto">
              <a:xfrm>
                <a:off x="478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8" name="Oval 14"/>
              <p:cNvSpPr>
                <a:spLocks noChangeAspect="1" noChangeArrowheads="1"/>
              </p:cNvSpPr>
              <p:nvPr/>
            </p:nvSpPr>
            <p:spPr bwMode="auto">
              <a:xfrm flipV="1">
                <a:off x="2870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9" name="Oval 15"/>
              <p:cNvSpPr>
                <a:spLocks noChangeAspect="1" noChangeArrowheads="1"/>
              </p:cNvSpPr>
              <p:nvPr/>
            </p:nvSpPr>
            <p:spPr bwMode="auto">
              <a:xfrm flipV="1">
                <a:off x="2618" y="231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0" name="Oval 16"/>
              <p:cNvSpPr>
                <a:spLocks noChangeAspect="1" noChangeArrowheads="1"/>
              </p:cNvSpPr>
              <p:nvPr/>
            </p:nvSpPr>
            <p:spPr bwMode="auto">
              <a:xfrm flipV="1">
                <a:off x="277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1" name="Oval 17"/>
              <p:cNvSpPr>
                <a:spLocks noChangeAspect="1" noChangeArrowheads="1"/>
              </p:cNvSpPr>
              <p:nvPr/>
            </p:nvSpPr>
            <p:spPr bwMode="auto">
              <a:xfrm flipV="1">
                <a:off x="2716" y="240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2" name="Oval 18"/>
              <p:cNvSpPr>
                <a:spLocks noChangeAspect="1" noChangeArrowheads="1"/>
              </p:cNvSpPr>
              <p:nvPr/>
            </p:nvSpPr>
            <p:spPr bwMode="auto">
              <a:xfrm flipV="1">
                <a:off x="2632" y="267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3" name="Oval 19"/>
              <p:cNvSpPr>
                <a:spLocks noChangeAspect="1" noChangeArrowheads="1"/>
              </p:cNvSpPr>
              <p:nvPr/>
            </p:nvSpPr>
            <p:spPr bwMode="auto">
              <a:xfrm flipV="1">
                <a:off x="24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4" name="Oval 20"/>
              <p:cNvSpPr>
                <a:spLocks noChangeAspect="1" noChangeArrowheads="1"/>
              </p:cNvSpPr>
              <p:nvPr/>
            </p:nvSpPr>
            <p:spPr bwMode="auto">
              <a:xfrm flipV="1">
                <a:off x="2548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5" name="Oval 21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6" name="Oval 22"/>
              <p:cNvSpPr>
                <a:spLocks noChangeAspect="1" noChangeArrowheads="1"/>
              </p:cNvSpPr>
              <p:nvPr/>
            </p:nvSpPr>
            <p:spPr bwMode="auto">
              <a:xfrm flipV="1">
                <a:off x="331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7" name="Oval 23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7111" name="Rectangle 87"/>
            <p:cNvSpPr>
              <a:spLocks noChangeArrowheads="1"/>
            </p:cNvSpPr>
            <p:nvPr/>
          </p:nvSpPr>
          <p:spPr bwMode="auto">
            <a:xfrm>
              <a:off x="624" y="1920"/>
              <a:ext cx="14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How many clusters?</a:t>
              </a:r>
              <a:endParaRPr lang="en-US" altLang="en-US" sz="16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37118" name="Group 94"/>
          <p:cNvGrpSpPr>
            <a:grpSpLocks/>
          </p:cNvGrpSpPr>
          <p:nvPr/>
        </p:nvGrpSpPr>
        <p:grpSpPr bwMode="auto">
          <a:xfrm>
            <a:off x="4978399" y="4117092"/>
            <a:ext cx="3846768" cy="1839202"/>
            <a:chOff x="3125" y="2592"/>
            <a:chExt cx="2107" cy="864"/>
          </a:xfrm>
        </p:grpSpPr>
        <p:grpSp>
          <p:nvGrpSpPr>
            <p:cNvPr id="1537090" name="Group 66"/>
            <p:cNvGrpSpPr>
              <a:grpSpLocks/>
            </p:cNvGrpSpPr>
            <p:nvPr/>
          </p:nvGrpSpPr>
          <p:grpSpPr bwMode="auto">
            <a:xfrm>
              <a:off x="3125" y="2592"/>
              <a:ext cx="2107" cy="518"/>
              <a:chOff x="3125" y="2592"/>
              <a:chExt cx="2107" cy="518"/>
            </a:xfrm>
          </p:grpSpPr>
          <p:sp>
            <p:nvSpPr>
              <p:cNvPr id="1537091" name="AutoShape 67"/>
              <p:cNvSpPr>
                <a:spLocks noChangeAspect="1" noChangeArrowheads="1"/>
              </p:cNvSpPr>
              <p:nvPr/>
            </p:nvSpPr>
            <p:spPr bwMode="auto">
              <a:xfrm>
                <a:off x="4805" y="294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2" name="AutoShape 68"/>
              <p:cNvSpPr>
                <a:spLocks noChangeAspect="1" noChangeArrowheads="1"/>
              </p:cNvSpPr>
              <p:nvPr/>
            </p:nvSpPr>
            <p:spPr bwMode="auto">
              <a:xfrm>
                <a:off x="4603" y="303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3" name="AutoShape 69"/>
              <p:cNvSpPr>
                <a:spLocks noChangeAspect="1" noChangeArrowheads="1"/>
              </p:cNvSpPr>
              <p:nvPr/>
            </p:nvSpPr>
            <p:spPr bwMode="auto">
              <a:xfrm>
                <a:off x="4726" y="3041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4" name="AutoShape 70"/>
              <p:cNvSpPr>
                <a:spLocks noChangeAspect="1" noChangeArrowheads="1"/>
              </p:cNvSpPr>
              <p:nvPr/>
            </p:nvSpPr>
            <p:spPr bwMode="auto">
              <a:xfrm>
                <a:off x="4682" y="2951"/>
                <a:ext cx="68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5" name="AutoShape 71"/>
              <p:cNvSpPr>
                <a:spLocks noChangeAspect="1" noChangeArrowheads="1"/>
              </p:cNvSpPr>
              <p:nvPr/>
            </p:nvSpPr>
            <p:spPr bwMode="auto">
              <a:xfrm>
                <a:off x="4614" y="2738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6" name="AutoShape 72"/>
              <p:cNvSpPr>
                <a:spLocks noChangeAspect="1" noChangeArrowheads="1"/>
              </p:cNvSpPr>
              <p:nvPr/>
            </p:nvSpPr>
            <p:spPr bwMode="auto">
              <a:xfrm>
                <a:off x="4480" y="2693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7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4547" y="2592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8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4984" y="2929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9" name="AutoShape 75"/>
              <p:cNvSpPr>
                <a:spLocks noChangeAspect="1" noChangeArrowheads="1"/>
              </p:cNvSpPr>
              <p:nvPr/>
            </p:nvSpPr>
            <p:spPr bwMode="auto">
              <a:xfrm>
                <a:off x="5163" y="285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0" name="AutoShape 76"/>
              <p:cNvSpPr>
                <a:spLocks noChangeAspect="1" noChangeArrowheads="1"/>
              </p:cNvSpPr>
              <p:nvPr/>
            </p:nvSpPr>
            <p:spPr bwMode="auto">
              <a:xfrm>
                <a:off x="4984" y="2783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1" name="AutoShape 77"/>
              <p:cNvSpPr>
                <a:spLocks noChangeAspect="1" noChangeArrowheads="1"/>
              </p:cNvSpPr>
              <p:nvPr/>
            </p:nvSpPr>
            <p:spPr bwMode="auto">
              <a:xfrm flipV="1">
                <a:off x="3450" y="269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2" name="AutoShape 78"/>
              <p:cNvSpPr>
                <a:spLocks noChangeAspect="1" noChangeArrowheads="1"/>
              </p:cNvSpPr>
              <p:nvPr/>
            </p:nvSpPr>
            <p:spPr bwMode="auto">
              <a:xfrm flipV="1">
                <a:off x="3248" y="260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3" name="AutoShape 79"/>
              <p:cNvSpPr>
                <a:spLocks noChangeAspect="1" noChangeArrowheads="1"/>
              </p:cNvSpPr>
              <p:nvPr/>
            </p:nvSpPr>
            <p:spPr bwMode="auto">
              <a:xfrm flipV="1">
                <a:off x="3371" y="2592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4" name="AutoShape 80"/>
              <p:cNvSpPr>
                <a:spLocks noChangeAspect="1" noChangeArrowheads="1"/>
              </p:cNvSpPr>
              <p:nvPr/>
            </p:nvSpPr>
            <p:spPr bwMode="auto">
              <a:xfrm flipV="1">
                <a:off x="3327" y="2682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5" name="AutoShape 81"/>
              <p:cNvSpPr>
                <a:spLocks noChangeAspect="1" noChangeArrowheads="1"/>
              </p:cNvSpPr>
              <p:nvPr/>
            </p:nvSpPr>
            <p:spPr bwMode="auto">
              <a:xfrm flipV="1">
                <a:off x="3259" y="2895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6" name="AutoShape 82"/>
              <p:cNvSpPr>
                <a:spLocks noChangeAspect="1" noChangeArrowheads="1"/>
              </p:cNvSpPr>
              <p:nvPr/>
            </p:nvSpPr>
            <p:spPr bwMode="auto">
              <a:xfrm flipV="1">
                <a:off x="3125" y="2940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7" name="AutoShape 83"/>
              <p:cNvSpPr>
                <a:spLocks noChangeAspect="1" noChangeArrowheads="1"/>
              </p:cNvSpPr>
              <p:nvPr/>
            </p:nvSpPr>
            <p:spPr bwMode="auto">
              <a:xfrm flipV="1">
                <a:off x="3192" y="3041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8" name="AutoShape 8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704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9" name="AutoShape 85"/>
              <p:cNvSpPr>
                <a:spLocks noChangeAspect="1" noChangeArrowheads="1"/>
              </p:cNvSpPr>
              <p:nvPr/>
            </p:nvSpPr>
            <p:spPr bwMode="auto">
              <a:xfrm flipV="1">
                <a:off x="3808" y="278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10" name="AutoShape 86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85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7112" name="Rectangle 88"/>
            <p:cNvSpPr>
              <a:spLocks noChangeArrowheads="1"/>
            </p:cNvSpPr>
            <p:nvPr/>
          </p:nvSpPr>
          <p:spPr bwMode="auto">
            <a:xfrm>
              <a:off x="3413" y="3244"/>
              <a:ext cx="14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Four Clusters</a:t>
              </a:r>
              <a:r>
                <a:rPr lang="en-US" altLang="en-US" sz="1600" b="0" dirty="0">
                  <a:latin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1537117" name="Group 93"/>
          <p:cNvGrpSpPr>
            <a:grpSpLocks/>
          </p:cNvGrpSpPr>
          <p:nvPr/>
        </p:nvGrpSpPr>
        <p:grpSpPr bwMode="auto">
          <a:xfrm>
            <a:off x="685800" y="4114800"/>
            <a:ext cx="3549650" cy="1865376"/>
            <a:chOff x="432" y="2592"/>
            <a:chExt cx="2107" cy="864"/>
          </a:xfrm>
        </p:grpSpPr>
        <p:grpSp>
          <p:nvGrpSpPr>
            <p:cNvPr id="1537069" name="Group 45"/>
            <p:cNvGrpSpPr>
              <a:grpSpLocks/>
            </p:cNvGrpSpPr>
            <p:nvPr/>
          </p:nvGrpSpPr>
          <p:grpSpPr bwMode="auto">
            <a:xfrm>
              <a:off x="432" y="2592"/>
              <a:ext cx="2107" cy="516"/>
              <a:chOff x="432" y="2592"/>
              <a:chExt cx="2107" cy="516"/>
            </a:xfrm>
          </p:grpSpPr>
          <p:sp>
            <p:nvSpPr>
              <p:cNvPr id="1537070" name="AutoShape 46"/>
              <p:cNvSpPr>
                <a:spLocks noChangeAspect="1" noChangeArrowheads="1"/>
              </p:cNvSpPr>
              <p:nvPr/>
            </p:nvSpPr>
            <p:spPr bwMode="auto">
              <a:xfrm>
                <a:off x="2112" y="2939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1" name="AutoShape 47"/>
              <p:cNvSpPr>
                <a:spLocks noChangeAspect="1" noChangeArrowheads="1"/>
              </p:cNvSpPr>
              <p:nvPr/>
            </p:nvSpPr>
            <p:spPr bwMode="auto">
              <a:xfrm>
                <a:off x="1910" y="302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2" name="AutoShape 48"/>
              <p:cNvSpPr>
                <a:spLocks noChangeAspect="1" noChangeArrowheads="1"/>
              </p:cNvSpPr>
              <p:nvPr/>
            </p:nvSpPr>
            <p:spPr bwMode="auto">
              <a:xfrm>
                <a:off x="2033" y="303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3" name="AutoShape 49"/>
              <p:cNvSpPr>
                <a:spLocks noChangeAspect="1" noChangeArrowheads="1"/>
              </p:cNvSpPr>
              <p:nvPr/>
            </p:nvSpPr>
            <p:spPr bwMode="auto">
              <a:xfrm>
                <a:off x="1989" y="2950"/>
                <a:ext cx="68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4" name="AutoShape 50"/>
              <p:cNvSpPr>
                <a:spLocks noChangeAspect="1" noChangeArrowheads="1"/>
              </p:cNvSpPr>
              <p:nvPr/>
            </p:nvSpPr>
            <p:spPr bwMode="auto">
              <a:xfrm>
                <a:off x="1921" y="273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5" name="AutoShape 51"/>
              <p:cNvSpPr>
                <a:spLocks noChangeAspect="1" noChangeArrowheads="1"/>
              </p:cNvSpPr>
              <p:nvPr/>
            </p:nvSpPr>
            <p:spPr bwMode="auto">
              <a:xfrm>
                <a:off x="1787" y="2693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6" name="AutoShape 52"/>
              <p:cNvSpPr>
                <a:spLocks noChangeAspect="1" noChangeArrowheads="1"/>
              </p:cNvSpPr>
              <p:nvPr/>
            </p:nvSpPr>
            <p:spPr bwMode="auto">
              <a:xfrm>
                <a:off x="1854" y="259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7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2291" y="292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8" name="AutoShape 54"/>
              <p:cNvSpPr>
                <a:spLocks noChangeAspect="1" noChangeArrowheads="1"/>
              </p:cNvSpPr>
              <p:nvPr/>
            </p:nvSpPr>
            <p:spPr bwMode="auto">
              <a:xfrm>
                <a:off x="2470" y="28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9" name="AutoShape 55"/>
              <p:cNvSpPr>
                <a:spLocks noChangeAspect="1" noChangeArrowheads="1"/>
              </p:cNvSpPr>
              <p:nvPr/>
            </p:nvSpPr>
            <p:spPr bwMode="auto">
              <a:xfrm>
                <a:off x="2291" y="278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0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757" y="2693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1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555" y="2603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2" name="Rectangle 58"/>
              <p:cNvSpPr>
                <a:spLocks noChangeAspect="1" noChangeArrowheads="1"/>
              </p:cNvSpPr>
              <p:nvPr/>
            </p:nvSpPr>
            <p:spPr bwMode="auto">
              <a:xfrm flipV="1">
                <a:off x="678" y="259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3" name="Rectangle 59"/>
              <p:cNvSpPr>
                <a:spLocks noChangeAspect="1" noChangeArrowheads="1"/>
              </p:cNvSpPr>
              <p:nvPr/>
            </p:nvSpPr>
            <p:spPr bwMode="auto">
              <a:xfrm flipV="1">
                <a:off x="634" y="2681"/>
                <a:ext cx="68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4" name="Rectangle 60"/>
              <p:cNvSpPr>
                <a:spLocks noChangeAspect="1" noChangeArrowheads="1"/>
              </p:cNvSpPr>
              <p:nvPr/>
            </p:nvSpPr>
            <p:spPr bwMode="auto">
              <a:xfrm flipV="1">
                <a:off x="566" y="289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5" name="Rectangle 61"/>
              <p:cNvSpPr>
                <a:spLocks noChangeAspect="1" noChangeArrowheads="1"/>
              </p:cNvSpPr>
              <p:nvPr/>
            </p:nvSpPr>
            <p:spPr bwMode="auto">
              <a:xfrm flipV="1">
                <a:off x="432" y="2939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6" name="Rectangle 62"/>
              <p:cNvSpPr>
                <a:spLocks noChangeAspect="1" noChangeArrowheads="1"/>
              </p:cNvSpPr>
              <p:nvPr/>
            </p:nvSpPr>
            <p:spPr bwMode="auto">
              <a:xfrm flipV="1">
                <a:off x="499" y="303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7" name="Rectangle 63"/>
              <p:cNvSpPr>
                <a:spLocks noChangeAspect="1" noChangeArrowheads="1"/>
              </p:cNvSpPr>
              <p:nvPr/>
            </p:nvSpPr>
            <p:spPr bwMode="auto">
              <a:xfrm flipV="1">
                <a:off x="936" y="270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8" name="Rectangle 64"/>
              <p:cNvSpPr>
                <a:spLocks noChangeAspect="1" noChangeArrowheads="1"/>
              </p:cNvSpPr>
              <p:nvPr/>
            </p:nvSpPr>
            <p:spPr bwMode="auto">
              <a:xfrm flipV="1">
                <a:off x="1115" y="278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9" name="Rectangle 65"/>
              <p:cNvSpPr>
                <a:spLocks noChangeAspect="1" noChangeArrowheads="1"/>
              </p:cNvSpPr>
              <p:nvPr/>
            </p:nvSpPr>
            <p:spPr bwMode="auto">
              <a:xfrm flipV="1">
                <a:off x="936" y="284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7113" name="Rectangle 89"/>
            <p:cNvSpPr>
              <a:spLocks noChangeArrowheads="1"/>
            </p:cNvSpPr>
            <p:nvPr/>
          </p:nvSpPr>
          <p:spPr bwMode="auto">
            <a:xfrm>
              <a:off x="624" y="3244"/>
              <a:ext cx="14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 b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Two Clusters</a:t>
              </a:r>
              <a:r>
                <a:rPr lang="en-US" altLang="en-US" sz="1600" b="0">
                  <a:latin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1537116" name="Group 92"/>
          <p:cNvGrpSpPr>
            <a:grpSpLocks/>
          </p:cNvGrpSpPr>
          <p:nvPr/>
        </p:nvGrpSpPr>
        <p:grpSpPr bwMode="auto">
          <a:xfrm>
            <a:off x="4957371" y="1376613"/>
            <a:ext cx="3771582" cy="1859079"/>
            <a:chOff x="3125" y="1200"/>
            <a:chExt cx="2107" cy="932"/>
          </a:xfrm>
        </p:grpSpPr>
        <p:grpSp>
          <p:nvGrpSpPr>
            <p:cNvPr id="1537048" name="Group 24"/>
            <p:cNvGrpSpPr>
              <a:grpSpLocks/>
            </p:cNvGrpSpPr>
            <p:nvPr/>
          </p:nvGrpSpPr>
          <p:grpSpPr bwMode="auto">
            <a:xfrm>
              <a:off x="3125" y="1200"/>
              <a:ext cx="2107" cy="518"/>
              <a:chOff x="3125" y="1200"/>
              <a:chExt cx="2107" cy="518"/>
            </a:xfrm>
          </p:grpSpPr>
          <p:sp>
            <p:nvSpPr>
              <p:cNvPr id="1537049" name="AutoShape 25"/>
              <p:cNvSpPr>
                <a:spLocks noChangeAspect="1" noChangeArrowheads="1"/>
              </p:cNvSpPr>
              <p:nvPr/>
            </p:nvSpPr>
            <p:spPr bwMode="auto">
              <a:xfrm>
                <a:off x="4805" y="154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0" name="AutoShape 26"/>
              <p:cNvSpPr>
                <a:spLocks noChangeAspect="1" noChangeArrowheads="1"/>
              </p:cNvSpPr>
              <p:nvPr/>
            </p:nvSpPr>
            <p:spPr bwMode="auto">
              <a:xfrm>
                <a:off x="4603" y="163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1" name="AutoShape 27"/>
              <p:cNvSpPr>
                <a:spLocks noChangeAspect="1" noChangeArrowheads="1"/>
              </p:cNvSpPr>
              <p:nvPr/>
            </p:nvSpPr>
            <p:spPr bwMode="auto">
              <a:xfrm>
                <a:off x="4726" y="1649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2" name="AutoShape 28"/>
              <p:cNvSpPr>
                <a:spLocks noChangeAspect="1" noChangeArrowheads="1"/>
              </p:cNvSpPr>
              <p:nvPr/>
            </p:nvSpPr>
            <p:spPr bwMode="auto">
              <a:xfrm>
                <a:off x="4682" y="1559"/>
                <a:ext cx="68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3" name="AutoShape 29"/>
              <p:cNvSpPr>
                <a:spLocks noChangeAspect="1" noChangeArrowheads="1"/>
              </p:cNvSpPr>
              <p:nvPr/>
            </p:nvSpPr>
            <p:spPr bwMode="auto">
              <a:xfrm>
                <a:off x="4614" y="1346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4" name="AutoShape 30"/>
              <p:cNvSpPr>
                <a:spLocks noChangeAspect="1" noChangeArrowheads="1"/>
              </p:cNvSpPr>
              <p:nvPr/>
            </p:nvSpPr>
            <p:spPr bwMode="auto">
              <a:xfrm>
                <a:off x="4480" y="1301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5" name="AutoShape 31"/>
              <p:cNvSpPr>
                <a:spLocks noChangeAspect="1" noChangeArrowheads="1"/>
              </p:cNvSpPr>
              <p:nvPr/>
            </p:nvSpPr>
            <p:spPr bwMode="auto">
              <a:xfrm>
                <a:off x="4547" y="1200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6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4984" y="1537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7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5163" y="1458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8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4984" y="1391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9" name="AutoShape 35"/>
              <p:cNvSpPr>
                <a:spLocks noChangeAspect="1" noChangeArrowheads="1"/>
              </p:cNvSpPr>
              <p:nvPr/>
            </p:nvSpPr>
            <p:spPr bwMode="auto">
              <a:xfrm flipV="1">
                <a:off x="3450" y="130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0" name="AutoShape 36"/>
              <p:cNvSpPr>
                <a:spLocks noChangeAspect="1" noChangeArrowheads="1"/>
              </p:cNvSpPr>
              <p:nvPr/>
            </p:nvSpPr>
            <p:spPr bwMode="auto">
              <a:xfrm flipV="1">
                <a:off x="3248" y="121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1" name="AutoShape 37"/>
              <p:cNvSpPr>
                <a:spLocks noChangeAspect="1" noChangeArrowheads="1"/>
              </p:cNvSpPr>
              <p:nvPr/>
            </p:nvSpPr>
            <p:spPr bwMode="auto">
              <a:xfrm flipV="1">
                <a:off x="3371" y="120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2" name="AutoShape 38"/>
              <p:cNvSpPr>
                <a:spLocks noChangeAspect="1" noChangeArrowheads="1"/>
              </p:cNvSpPr>
              <p:nvPr/>
            </p:nvSpPr>
            <p:spPr bwMode="auto">
              <a:xfrm flipV="1">
                <a:off x="3327" y="1290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3" name="AutoShape 39"/>
              <p:cNvSpPr>
                <a:spLocks noChangeAspect="1" noChangeArrowheads="1"/>
              </p:cNvSpPr>
              <p:nvPr/>
            </p:nvSpPr>
            <p:spPr bwMode="auto">
              <a:xfrm flipV="1">
                <a:off x="3259" y="1503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4" name="AutoShape 40"/>
              <p:cNvSpPr>
                <a:spLocks noChangeAspect="1" noChangeArrowheads="1"/>
              </p:cNvSpPr>
              <p:nvPr/>
            </p:nvSpPr>
            <p:spPr bwMode="auto">
              <a:xfrm flipV="1">
                <a:off x="3125" y="154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5" name="AutoShape 41"/>
              <p:cNvSpPr>
                <a:spLocks noChangeAspect="1" noChangeArrowheads="1"/>
              </p:cNvSpPr>
              <p:nvPr/>
            </p:nvSpPr>
            <p:spPr bwMode="auto">
              <a:xfrm flipV="1">
                <a:off x="3192" y="16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6" name="Oval 42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312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7" name="Oval 43"/>
              <p:cNvSpPr>
                <a:spLocks noChangeAspect="1" noChangeArrowheads="1"/>
              </p:cNvSpPr>
              <p:nvPr/>
            </p:nvSpPr>
            <p:spPr bwMode="auto">
              <a:xfrm flipV="1">
                <a:off x="3808" y="1391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8" name="Oval 4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458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7114" name="Rectangle 90"/>
            <p:cNvSpPr>
              <a:spLocks noChangeArrowheads="1"/>
            </p:cNvSpPr>
            <p:nvPr/>
          </p:nvSpPr>
          <p:spPr bwMode="auto">
            <a:xfrm>
              <a:off x="3413" y="1920"/>
              <a:ext cx="14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Six Clusters</a:t>
              </a:r>
              <a:r>
                <a:rPr lang="en-US" altLang="en-US" sz="1600" b="0" dirty="0">
                  <a:latin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26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646"/>
            <a:ext cx="9144000" cy="685801"/>
          </a:xfrm>
        </p:spPr>
        <p:txBody>
          <a:bodyPr/>
          <a:lstStyle/>
          <a:p>
            <a:r>
              <a:rPr lang="en-US" altLang="en-US" dirty="0"/>
              <a:t>Sums of Squares About the Mean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9154" y="851152"/>
            <a:ext cx="81904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Sum of squares about the mean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sum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prediction </a:t>
            </a:r>
            <a:r>
              <a:rPr lang="en-US" altLang="en-US" sz="2400" dirty="0"/>
              <a:t>errors for </a:t>
            </a:r>
            <a:r>
              <a:rPr lang="en-US" altLang="en-US" sz="2400" dirty="0" smtClean="0"/>
              <a:t>null </a:t>
            </a:r>
            <a:r>
              <a:rPr lang="en-US" altLang="en-US" sz="2400" dirty="0"/>
              <a:t>(mean model) hypothesis</a:t>
            </a:r>
            <a:r>
              <a:rPr lang="en-US" altLang="en-US" sz="2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M</a:t>
            </a:r>
            <a:r>
              <a:rPr lang="en-US" altLang="en-US" sz="2400" b="1" dirty="0" smtClean="0"/>
              <a:t>easure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variance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responses.</a:t>
            </a:r>
            <a:endParaRPr lang="en-US" altLang="en-US" sz="2400" b="1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2363788" y="1779588"/>
          <a:ext cx="40814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Equation" r:id="rId4" imgW="1511280" imgH="431640" progId="Equation.3">
                  <p:embed/>
                </p:oleObj>
              </mc:Choice>
              <mc:Fallback>
                <p:oleObj name="Equation" r:id="rId4" imgW="1511280" imgH="431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88" y="1779588"/>
                        <a:ext cx="4081462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483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Clusterings</a:t>
            </a:r>
          </a:p>
        </p:txBody>
      </p:sp>
      <p:sp>
        <p:nvSpPr>
          <p:cNvPr id="153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2336" y="832104"/>
            <a:ext cx="8001000" cy="5106988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A clustering is a set of </a:t>
            </a:r>
            <a:r>
              <a:rPr lang="en-US" altLang="en-US" sz="2400" b="1" dirty="0" smtClean="0"/>
              <a:t>clusters</a:t>
            </a:r>
            <a:endParaRPr lang="en-US" altLang="en-US" sz="2400" b="1" dirty="0"/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Important distinction between hierarchical and </a:t>
            </a:r>
            <a:r>
              <a:rPr lang="en-US" altLang="en-US" sz="2400" b="1" dirty="0" err="1" smtClean="0"/>
              <a:t>partitional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sets of clusters </a:t>
            </a:r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err="1"/>
              <a:t>Partitional</a:t>
            </a:r>
            <a:r>
              <a:rPr lang="en-US" altLang="en-US" sz="2400" b="1" dirty="0"/>
              <a:t> Clustering</a:t>
            </a:r>
          </a:p>
          <a:p>
            <a:pPr marL="742950" lvl="1" indent="-28575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D</a:t>
            </a:r>
            <a:r>
              <a:rPr lang="en-US" altLang="en-US" sz="2400" dirty="0" smtClean="0"/>
              <a:t>ivision </a:t>
            </a:r>
            <a:r>
              <a:rPr lang="en-US" altLang="en-US" sz="2400" dirty="0"/>
              <a:t>data objects into non-overlapping subsets (clusters) such that each data object is in exactly one </a:t>
            </a:r>
            <a:r>
              <a:rPr lang="en-US" altLang="en-US" sz="2400" dirty="0" smtClean="0"/>
              <a:t>subset</a:t>
            </a:r>
            <a:endParaRPr lang="en-US" altLang="en-US" sz="2400" dirty="0"/>
          </a:p>
          <a:p>
            <a:pPr marL="342900" indent="-342900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Hierarchical clustering</a:t>
            </a:r>
          </a:p>
          <a:p>
            <a:pPr marL="742950" lvl="1" indent="-28575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S</a:t>
            </a:r>
            <a:r>
              <a:rPr lang="en-US" altLang="en-US" sz="2400" dirty="0" smtClean="0"/>
              <a:t>et </a:t>
            </a:r>
            <a:r>
              <a:rPr lang="en-US" altLang="en-US" sz="2400" dirty="0"/>
              <a:t>of nested clusters organized as </a:t>
            </a:r>
            <a:r>
              <a:rPr lang="en-US" altLang="en-US" sz="2400" dirty="0" smtClean="0"/>
              <a:t>hierarchical </a:t>
            </a:r>
            <a:r>
              <a:rPr lang="en-US" altLang="en-US" sz="2400" dirty="0"/>
              <a:t>tree </a:t>
            </a:r>
          </a:p>
        </p:txBody>
      </p:sp>
    </p:spTree>
    <p:extLst>
      <p:ext uri="{BB962C8B-B14F-4D97-AF65-F5344CB8AC3E}">
        <p14:creationId xmlns:p14="http://schemas.microsoft.com/office/powerpoint/2010/main" val="7239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Partitional Clustering</a:t>
            </a:r>
          </a:p>
        </p:txBody>
      </p:sp>
      <p:sp>
        <p:nvSpPr>
          <p:cNvPr id="1539076" name="Freeform 4"/>
          <p:cNvSpPr>
            <a:spLocks/>
          </p:cNvSpPr>
          <p:nvPr/>
        </p:nvSpPr>
        <p:spPr bwMode="auto">
          <a:xfrm>
            <a:off x="1254125" y="2517775"/>
            <a:ext cx="96838" cy="101600"/>
          </a:xfrm>
          <a:custGeom>
            <a:avLst/>
            <a:gdLst>
              <a:gd name="T0" fmla="*/ 61 w 61"/>
              <a:gd name="T1" fmla="*/ 30 h 64"/>
              <a:gd name="T2" fmla="*/ 55 w 61"/>
              <a:gd name="T3" fmla="*/ 49 h 64"/>
              <a:gd name="T4" fmla="*/ 43 w 61"/>
              <a:gd name="T5" fmla="*/ 61 h 64"/>
              <a:gd name="T6" fmla="*/ 24 w 61"/>
              <a:gd name="T7" fmla="*/ 64 h 64"/>
              <a:gd name="T8" fmla="*/ 9 w 61"/>
              <a:gd name="T9" fmla="*/ 55 h 64"/>
              <a:gd name="T10" fmla="*/ 0 w 61"/>
              <a:gd name="T11" fmla="*/ 39 h 64"/>
              <a:gd name="T12" fmla="*/ 0 w 61"/>
              <a:gd name="T13" fmla="*/ 24 h 64"/>
              <a:gd name="T14" fmla="*/ 9 w 61"/>
              <a:gd name="T15" fmla="*/ 9 h 64"/>
              <a:gd name="T16" fmla="*/ 24 w 61"/>
              <a:gd name="T17" fmla="*/ 0 h 64"/>
              <a:gd name="T18" fmla="*/ 43 w 61"/>
              <a:gd name="T19" fmla="*/ 3 h 64"/>
              <a:gd name="T20" fmla="*/ 55 w 61"/>
              <a:gd name="T21" fmla="*/ 15 h 64"/>
              <a:gd name="T22" fmla="*/ 61 w 61"/>
              <a:gd name="T23" fmla="*/ 3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4">
                <a:moveTo>
                  <a:pt x="61" y="30"/>
                </a:moveTo>
                <a:lnTo>
                  <a:pt x="55" y="49"/>
                </a:lnTo>
                <a:lnTo>
                  <a:pt x="43" y="61"/>
                </a:lnTo>
                <a:lnTo>
                  <a:pt x="24" y="64"/>
                </a:lnTo>
                <a:lnTo>
                  <a:pt x="9" y="55"/>
                </a:lnTo>
                <a:lnTo>
                  <a:pt x="0" y="39"/>
                </a:lnTo>
                <a:lnTo>
                  <a:pt x="0" y="24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77" name="Freeform 5"/>
          <p:cNvSpPr>
            <a:spLocks/>
          </p:cNvSpPr>
          <p:nvPr/>
        </p:nvSpPr>
        <p:spPr bwMode="auto">
          <a:xfrm>
            <a:off x="1254125" y="2716213"/>
            <a:ext cx="96838" cy="98425"/>
          </a:xfrm>
          <a:custGeom>
            <a:avLst/>
            <a:gdLst>
              <a:gd name="T0" fmla="*/ 61 w 61"/>
              <a:gd name="T1" fmla="*/ 31 h 62"/>
              <a:gd name="T2" fmla="*/ 55 w 61"/>
              <a:gd name="T3" fmla="*/ 49 h 62"/>
              <a:gd name="T4" fmla="*/ 43 w 61"/>
              <a:gd name="T5" fmla="*/ 62 h 62"/>
              <a:gd name="T6" fmla="*/ 24 w 61"/>
              <a:gd name="T7" fmla="*/ 62 h 62"/>
              <a:gd name="T8" fmla="*/ 9 w 61"/>
              <a:gd name="T9" fmla="*/ 55 h 62"/>
              <a:gd name="T10" fmla="*/ 0 w 61"/>
              <a:gd name="T11" fmla="*/ 40 h 62"/>
              <a:gd name="T12" fmla="*/ 0 w 61"/>
              <a:gd name="T13" fmla="*/ 22 h 62"/>
              <a:gd name="T14" fmla="*/ 9 w 61"/>
              <a:gd name="T15" fmla="*/ 9 h 62"/>
              <a:gd name="T16" fmla="*/ 24 w 61"/>
              <a:gd name="T17" fmla="*/ 0 h 62"/>
              <a:gd name="T18" fmla="*/ 43 w 61"/>
              <a:gd name="T19" fmla="*/ 3 h 62"/>
              <a:gd name="T20" fmla="*/ 55 w 61"/>
              <a:gd name="T21" fmla="*/ 16 h 62"/>
              <a:gd name="T22" fmla="*/ 61 w 61"/>
              <a:gd name="T23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62"/>
                </a:lnTo>
                <a:lnTo>
                  <a:pt x="24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78" name="Freeform 6"/>
          <p:cNvSpPr>
            <a:spLocks/>
          </p:cNvSpPr>
          <p:nvPr/>
        </p:nvSpPr>
        <p:spPr bwMode="auto">
          <a:xfrm>
            <a:off x="1951038" y="4711700"/>
            <a:ext cx="96837" cy="98425"/>
          </a:xfrm>
          <a:custGeom>
            <a:avLst/>
            <a:gdLst>
              <a:gd name="T0" fmla="*/ 61 w 61"/>
              <a:gd name="T1" fmla="*/ 31 h 62"/>
              <a:gd name="T2" fmla="*/ 55 w 61"/>
              <a:gd name="T3" fmla="*/ 46 h 62"/>
              <a:gd name="T4" fmla="*/ 43 w 61"/>
              <a:gd name="T5" fmla="*/ 59 h 62"/>
              <a:gd name="T6" fmla="*/ 24 w 61"/>
              <a:gd name="T7" fmla="*/ 62 h 62"/>
              <a:gd name="T8" fmla="*/ 9 w 61"/>
              <a:gd name="T9" fmla="*/ 53 h 62"/>
              <a:gd name="T10" fmla="*/ 0 w 61"/>
              <a:gd name="T11" fmla="*/ 40 h 62"/>
              <a:gd name="T12" fmla="*/ 0 w 61"/>
              <a:gd name="T13" fmla="*/ 22 h 62"/>
              <a:gd name="T14" fmla="*/ 9 w 61"/>
              <a:gd name="T15" fmla="*/ 7 h 62"/>
              <a:gd name="T16" fmla="*/ 24 w 61"/>
              <a:gd name="T17" fmla="*/ 0 h 62"/>
              <a:gd name="T18" fmla="*/ 43 w 61"/>
              <a:gd name="T19" fmla="*/ 0 h 62"/>
              <a:gd name="T20" fmla="*/ 55 w 61"/>
              <a:gd name="T21" fmla="*/ 13 h 62"/>
              <a:gd name="T22" fmla="*/ 61 w 61"/>
              <a:gd name="T23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2">
                <a:moveTo>
                  <a:pt x="61" y="31"/>
                </a:moveTo>
                <a:lnTo>
                  <a:pt x="55" y="46"/>
                </a:lnTo>
                <a:lnTo>
                  <a:pt x="43" y="59"/>
                </a:lnTo>
                <a:lnTo>
                  <a:pt x="24" y="62"/>
                </a:lnTo>
                <a:lnTo>
                  <a:pt x="9" y="53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0"/>
                </a:lnTo>
                <a:lnTo>
                  <a:pt x="55" y="13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79" name="Freeform 7"/>
          <p:cNvSpPr>
            <a:spLocks/>
          </p:cNvSpPr>
          <p:nvPr/>
        </p:nvSpPr>
        <p:spPr bwMode="auto">
          <a:xfrm>
            <a:off x="1550988" y="2619375"/>
            <a:ext cx="96837" cy="96838"/>
          </a:xfrm>
          <a:custGeom>
            <a:avLst/>
            <a:gdLst>
              <a:gd name="T0" fmla="*/ 61 w 61"/>
              <a:gd name="T1" fmla="*/ 31 h 61"/>
              <a:gd name="T2" fmla="*/ 58 w 61"/>
              <a:gd name="T3" fmla="*/ 46 h 61"/>
              <a:gd name="T4" fmla="*/ 43 w 61"/>
              <a:gd name="T5" fmla="*/ 58 h 61"/>
              <a:gd name="T6" fmla="*/ 25 w 61"/>
              <a:gd name="T7" fmla="*/ 61 h 61"/>
              <a:gd name="T8" fmla="*/ 9 w 61"/>
              <a:gd name="T9" fmla="*/ 55 h 61"/>
              <a:gd name="T10" fmla="*/ 0 w 61"/>
              <a:gd name="T11" fmla="*/ 40 h 61"/>
              <a:gd name="T12" fmla="*/ 0 w 61"/>
              <a:gd name="T13" fmla="*/ 21 h 61"/>
              <a:gd name="T14" fmla="*/ 9 w 61"/>
              <a:gd name="T15" fmla="*/ 6 h 61"/>
              <a:gd name="T16" fmla="*/ 25 w 61"/>
              <a:gd name="T17" fmla="*/ 0 h 61"/>
              <a:gd name="T18" fmla="*/ 43 w 61"/>
              <a:gd name="T19" fmla="*/ 3 h 61"/>
              <a:gd name="T20" fmla="*/ 58 w 61"/>
              <a:gd name="T21" fmla="*/ 12 h 61"/>
              <a:gd name="T22" fmla="*/ 61 w 61"/>
              <a:gd name="T23" fmla="*/ 3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1">
                <a:moveTo>
                  <a:pt x="61" y="31"/>
                </a:moveTo>
                <a:lnTo>
                  <a:pt x="58" y="46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80" name="Freeform 8"/>
          <p:cNvSpPr>
            <a:spLocks/>
          </p:cNvSpPr>
          <p:nvPr/>
        </p:nvSpPr>
        <p:spPr bwMode="auto">
          <a:xfrm>
            <a:off x="1951038" y="3914775"/>
            <a:ext cx="96837" cy="96838"/>
          </a:xfrm>
          <a:custGeom>
            <a:avLst/>
            <a:gdLst>
              <a:gd name="T0" fmla="*/ 61 w 61"/>
              <a:gd name="T1" fmla="*/ 30 h 61"/>
              <a:gd name="T2" fmla="*/ 55 w 61"/>
              <a:gd name="T3" fmla="*/ 46 h 61"/>
              <a:gd name="T4" fmla="*/ 43 w 61"/>
              <a:gd name="T5" fmla="*/ 58 h 61"/>
              <a:gd name="T6" fmla="*/ 24 w 61"/>
              <a:gd name="T7" fmla="*/ 61 h 61"/>
              <a:gd name="T8" fmla="*/ 9 w 61"/>
              <a:gd name="T9" fmla="*/ 55 h 61"/>
              <a:gd name="T10" fmla="*/ 0 w 61"/>
              <a:gd name="T11" fmla="*/ 39 h 61"/>
              <a:gd name="T12" fmla="*/ 0 w 61"/>
              <a:gd name="T13" fmla="*/ 21 h 61"/>
              <a:gd name="T14" fmla="*/ 9 w 61"/>
              <a:gd name="T15" fmla="*/ 6 h 61"/>
              <a:gd name="T16" fmla="*/ 24 w 61"/>
              <a:gd name="T17" fmla="*/ 0 h 61"/>
              <a:gd name="T18" fmla="*/ 43 w 61"/>
              <a:gd name="T19" fmla="*/ 3 h 61"/>
              <a:gd name="T20" fmla="*/ 55 w 61"/>
              <a:gd name="T21" fmla="*/ 12 h 61"/>
              <a:gd name="T22" fmla="*/ 61 w 61"/>
              <a:gd name="T23" fmla="*/ 3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1">
                <a:moveTo>
                  <a:pt x="61" y="30"/>
                </a:moveTo>
                <a:lnTo>
                  <a:pt x="55" y="46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81" name="Freeform 9"/>
          <p:cNvSpPr>
            <a:spLocks/>
          </p:cNvSpPr>
          <p:nvPr/>
        </p:nvSpPr>
        <p:spPr bwMode="auto">
          <a:xfrm>
            <a:off x="2120900" y="1825625"/>
            <a:ext cx="98425" cy="98425"/>
          </a:xfrm>
          <a:custGeom>
            <a:avLst/>
            <a:gdLst>
              <a:gd name="T0" fmla="*/ 62 w 62"/>
              <a:gd name="T1" fmla="*/ 31 h 62"/>
              <a:gd name="T2" fmla="*/ 56 w 62"/>
              <a:gd name="T3" fmla="*/ 46 h 62"/>
              <a:gd name="T4" fmla="*/ 43 w 62"/>
              <a:gd name="T5" fmla="*/ 58 h 62"/>
              <a:gd name="T6" fmla="*/ 25 w 62"/>
              <a:gd name="T7" fmla="*/ 62 h 62"/>
              <a:gd name="T8" fmla="*/ 9 w 62"/>
              <a:gd name="T9" fmla="*/ 55 h 62"/>
              <a:gd name="T10" fmla="*/ 0 w 62"/>
              <a:gd name="T11" fmla="*/ 40 h 62"/>
              <a:gd name="T12" fmla="*/ 0 w 62"/>
              <a:gd name="T13" fmla="*/ 22 h 62"/>
              <a:gd name="T14" fmla="*/ 9 w 62"/>
              <a:gd name="T15" fmla="*/ 6 h 62"/>
              <a:gd name="T16" fmla="*/ 25 w 62"/>
              <a:gd name="T17" fmla="*/ 0 h 62"/>
              <a:gd name="T18" fmla="*/ 43 w 62"/>
              <a:gd name="T19" fmla="*/ 3 h 62"/>
              <a:gd name="T20" fmla="*/ 56 w 62"/>
              <a:gd name="T21" fmla="*/ 12 h 62"/>
              <a:gd name="T22" fmla="*/ 62 w 62"/>
              <a:gd name="T23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8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6" y="12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82" name="Freeform 10"/>
          <p:cNvSpPr>
            <a:spLocks/>
          </p:cNvSpPr>
          <p:nvPr/>
        </p:nvSpPr>
        <p:spPr bwMode="auto">
          <a:xfrm>
            <a:off x="2351088" y="2020888"/>
            <a:ext cx="96837" cy="96837"/>
          </a:xfrm>
          <a:custGeom>
            <a:avLst/>
            <a:gdLst>
              <a:gd name="T0" fmla="*/ 61 w 61"/>
              <a:gd name="T1" fmla="*/ 31 h 61"/>
              <a:gd name="T2" fmla="*/ 55 w 61"/>
              <a:gd name="T3" fmla="*/ 49 h 61"/>
              <a:gd name="T4" fmla="*/ 43 w 61"/>
              <a:gd name="T5" fmla="*/ 58 h 61"/>
              <a:gd name="T6" fmla="*/ 24 w 61"/>
              <a:gd name="T7" fmla="*/ 61 h 61"/>
              <a:gd name="T8" fmla="*/ 9 w 61"/>
              <a:gd name="T9" fmla="*/ 55 h 61"/>
              <a:gd name="T10" fmla="*/ 0 w 61"/>
              <a:gd name="T11" fmla="*/ 40 h 61"/>
              <a:gd name="T12" fmla="*/ 0 w 61"/>
              <a:gd name="T13" fmla="*/ 21 h 61"/>
              <a:gd name="T14" fmla="*/ 9 w 61"/>
              <a:gd name="T15" fmla="*/ 6 h 61"/>
              <a:gd name="T16" fmla="*/ 24 w 61"/>
              <a:gd name="T17" fmla="*/ 0 h 61"/>
              <a:gd name="T18" fmla="*/ 43 w 61"/>
              <a:gd name="T19" fmla="*/ 3 h 61"/>
              <a:gd name="T20" fmla="*/ 55 w 61"/>
              <a:gd name="T21" fmla="*/ 15 h 61"/>
              <a:gd name="T22" fmla="*/ 61 w 61"/>
              <a:gd name="T23" fmla="*/ 3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1">
                <a:moveTo>
                  <a:pt x="61" y="31"/>
                </a:moveTo>
                <a:lnTo>
                  <a:pt x="55" y="49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83" name="Freeform 11"/>
          <p:cNvSpPr>
            <a:spLocks/>
          </p:cNvSpPr>
          <p:nvPr/>
        </p:nvSpPr>
        <p:spPr bwMode="auto">
          <a:xfrm>
            <a:off x="2447925" y="2317750"/>
            <a:ext cx="96838" cy="101600"/>
          </a:xfrm>
          <a:custGeom>
            <a:avLst/>
            <a:gdLst>
              <a:gd name="T0" fmla="*/ 61 w 61"/>
              <a:gd name="T1" fmla="*/ 31 h 64"/>
              <a:gd name="T2" fmla="*/ 58 w 61"/>
              <a:gd name="T3" fmla="*/ 49 h 64"/>
              <a:gd name="T4" fmla="*/ 43 w 61"/>
              <a:gd name="T5" fmla="*/ 61 h 64"/>
              <a:gd name="T6" fmla="*/ 28 w 61"/>
              <a:gd name="T7" fmla="*/ 64 h 64"/>
              <a:gd name="T8" fmla="*/ 9 w 61"/>
              <a:gd name="T9" fmla="*/ 55 h 64"/>
              <a:gd name="T10" fmla="*/ 0 w 61"/>
              <a:gd name="T11" fmla="*/ 40 h 64"/>
              <a:gd name="T12" fmla="*/ 0 w 61"/>
              <a:gd name="T13" fmla="*/ 24 h 64"/>
              <a:gd name="T14" fmla="*/ 9 w 61"/>
              <a:gd name="T15" fmla="*/ 9 h 64"/>
              <a:gd name="T16" fmla="*/ 28 w 61"/>
              <a:gd name="T17" fmla="*/ 0 h 64"/>
              <a:gd name="T18" fmla="*/ 43 w 61"/>
              <a:gd name="T19" fmla="*/ 3 h 64"/>
              <a:gd name="T20" fmla="*/ 58 w 61"/>
              <a:gd name="T21" fmla="*/ 15 h 64"/>
              <a:gd name="T22" fmla="*/ 61 w 61"/>
              <a:gd name="T23" fmla="*/ 3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8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84" name="Freeform 12"/>
          <p:cNvSpPr>
            <a:spLocks/>
          </p:cNvSpPr>
          <p:nvPr/>
        </p:nvSpPr>
        <p:spPr bwMode="auto">
          <a:xfrm>
            <a:off x="2847975" y="2317750"/>
            <a:ext cx="96838" cy="101600"/>
          </a:xfrm>
          <a:custGeom>
            <a:avLst/>
            <a:gdLst>
              <a:gd name="T0" fmla="*/ 61 w 61"/>
              <a:gd name="T1" fmla="*/ 31 h 64"/>
              <a:gd name="T2" fmla="*/ 58 w 61"/>
              <a:gd name="T3" fmla="*/ 49 h 64"/>
              <a:gd name="T4" fmla="*/ 43 w 61"/>
              <a:gd name="T5" fmla="*/ 61 h 64"/>
              <a:gd name="T6" fmla="*/ 27 w 61"/>
              <a:gd name="T7" fmla="*/ 64 h 64"/>
              <a:gd name="T8" fmla="*/ 9 w 61"/>
              <a:gd name="T9" fmla="*/ 55 h 64"/>
              <a:gd name="T10" fmla="*/ 0 w 61"/>
              <a:gd name="T11" fmla="*/ 40 h 64"/>
              <a:gd name="T12" fmla="*/ 0 w 61"/>
              <a:gd name="T13" fmla="*/ 24 h 64"/>
              <a:gd name="T14" fmla="*/ 9 w 61"/>
              <a:gd name="T15" fmla="*/ 9 h 64"/>
              <a:gd name="T16" fmla="*/ 27 w 61"/>
              <a:gd name="T17" fmla="*/ 0 h 64"/>
              <a:gd name="T18" fmla="*/ 43 w 61"/>
              <a:gd name="T19" fmla="*/ 3 h 64"/>
              <a:gd name="T20" fmla="*/ 58 w 61"/>
              <a:gd name="T21" fmla="*/ 15 h 64"/>
              <a:gd name="T22" fmla="*/ 61 w 61"/>
              <a:gd name="T23" fmla="*/ 3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7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7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85" name="Freeform 13"/>
          <p:cNvSpPr>
            <a:spLocks/>
          </p:cNvSpPr>
          <p:nvPr/>
        </p:nvSpPr>
        <p:spPr bwMode="auto">
          <a:xfrm>
            <a:off x="2647950" y="2117725"/>
            <a:ext cx="96838" cy="103188"/>
          </a:xfrm>
          <a:custGeom>
            <a:avLst/>
            <a:gdLst>
              <a:gd name="T0" fmla="*/ 61 w 61"/>
              <a:gd name="T1" fmla="*/ 34 h 65"/>
              <a:gd name="T2" fmla="*/ 58 w 61"/>
              <a:gd name="T3" fmla="*/ 49 h 65"/>
              <a:gd name="T4" fmla="*/ 43 w 61"/>
              <a:gd name="T5" fmla="*/ 61 h 65"/>
              <a:gd name="T6" fmla="*/ 28 w 61"/>
              <a:gd name="T7" fmla="*/ 65 h 65"/>
              <a:gd name="T8" fmla="*/ 9 w 61"/>
              <a:gd name="T9" fmla="*/ 55 h 65"/>
              <a:gd name="T10" fmla="*/ 0 w 61"/>
              <a:gd name="T11" fmla="*/ 40 h 65"/>
              <a:gd name="T12" fmla="*/ 0 w 61"/>
              <a:gd name="T13" fmla="*/ 25 h 65"/>
              <a:gd name="T14" fmla="*/ 9 w 61"/>
              <a:gd name="T15" fmla="*/ 9 h 65"/>
              <a:gd name="T16" fmla="*/ 28 w 61"/>
              <a:gd name="T17" fmla="*/ 0 h 65"/>
              <a:gd name="T18" fmla="*/ 43 w 61"/>
              <a:gd name="T19" fmla="*/ 3 h 65"/>
              <a:gd name="T20" fmla="*/ 58 w 61"/>
              <a:gd name="T21" fmla="*/ 16 h 65"/>
              <a:gd name="T22" fmla="*/ 61 w 61"/>
              <a:gd name="T23" fmla="*/ 3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5">
                <a:moveTo>
                  <a:pt x="61" y="34"/>
                </a:moveTo>
                <a:lnTo>
                  <a:pt x="58" y="49"/>
                </a:lnTo>
                <a:lnTo>
                  <a:pt x="43" y="61"/>
                </a:lnTo>
                <a:lnTo>
                  <a:pt x="28" y="65"/>
                </a:lnTo>
                <a:lnTo>
                  <a:pt x="9" y="55"/>
                </a:lnTo>
                <a:lnTo>
                  <a:pt x="0" y="40"/>
                </a:lnTo>
                <a:lnTo>
                  <a:pt x="0" y="25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6"/>
                </a:lnTo>
                <a:lnTo>
                  <a:pt x="61" y="34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86" name="Freeform 14"/>
          <p:cNvSpPr>
            <a:spLocks/>
          </p:cNvSpPr>
          <p:nvPr/>
        </p:nvSpPr>
        <p:spPr bwMode="auto">
          <a:xfrm>
            <a:off x="2647950" y="1724025"/>
            <a:ext cx="96838" cy="96838"/>
          </a:xfrm>
          <a:custGeom>
            <a:avLst/>
            <a:gdLst>
              <a:gd name="T0" fmla="*/ 61 w 61"/>
              <a:gd name="T1" fmla="*/ 30 h 61"/>
              <a:gd name="T2" fmla="*/ 58 w 61"/>
              <a:gd name="T3" fmla="*/ 49 h 61"/>
              <a:gd name="T4" fmla="*/ 43 w 61"/>
              <a:gd name="T5" fmla="*/ 61 h 61"/>
              <a:gd name="T6" fmla="*/ 28 w 61"/>
              <a:gd name="T7" fmla="*/ 61 h 61"/>
              <a:gd name="T8" fmla="*/ 9 w 61"/>
              <a:gd name="T9" fmla="*/ 55 h 61"/>
              <a:gd name="T10" fmla="*/ 0 w 61"/>
              <a:gd name="T11" fmla="*/ 40 h 61"/>
              <a:gd name="T12" fmla="*/ 0 w 61"/>
              <a:gd name="T13" fmla="*/ 21 h 61"/>
              <a:gd name="T14" fmla="*/ 9 w 61"/>
              <a:gd name="T15" fmla="*/ 9 h 61"/>
              <a:gd name="T16" fmla="*/ 28 w 61"/>
              <a:gd name="T17" fmla="*/ 0 h 61"/>
              <a:gd name="T18" fmla="*/ 43 w 61"/>
              <a:gd name="T19" fmla="*/ 3 h 61"/>
              <a:gd name="T20" fmla="*/ 58 w 61"/>
              <a:gd name="T21" fmla="*/ 15 h 61"/>
              <a:gd name="T22" fmla="*/ 61 w 61"/>
              <a:gd name="T23" fmla="*/ 3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61"/>
                </a:lnTo>
                <a:lnTo>
                  <a:pt x="28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87" name="Freeform 15"/>
          <p:cNvSpPr>
            <a:spLocks/>
          </p:cNvSpPr>
          <p:nvPr/>
        </p:nvSpPr>
        <p:spPr bwMode="auto">
          <a:xfrm>
            <a:off x="3344863" y="4711700"/>
            <a:ext cx="103187" cy="98425"/>
          </a:xfrm>
          <a:custGeom>
            <a:avLst/>
            <a:gdLst>
              <a:gd name="T0" fmla="*/ 65 w 65"/>
              <a:gd name="T1" fmla="*/ 31 h 62"/>
              <a:gd name="T2" fmla="*/ 58 w 65"/>
              <a:gd name="T3" fmla="*/ 46 h 62"/>
              <a:gd name="T4" fmla="*/ 46 w 65"/>
              <a:gd name="T5" fmla="*/ 59 h 62"/>
              <a:gd name="T6" fmla="*/ 28 w 65"/>
              <a:gd name="T7" fmla="*/ 62 h 62"/>
              <a:gd name="T8" fmla="*/ 12 w 65"/>
              <a:gd name="T9" fmla="*/ 53 h 62"/>
              <a:gd name="T10" fmla="*/ 0 w 65"/>
              <a:gd name="T11" fmla="*/ 40 h 62"/>
              <a:gd name="T12" fmla="*/ 0 w 65"/>
              <a:gd name="T13" fmla="*/ 22 h 62"/>
              <a:gd name="T14" fmla="*/ 12 w 65"/>
              <a:gd name="T15" fmla="*/ 7 h 62"/>
              <a:gd name="T16" fmla="*/ 28 w 65"/>
              <a:gd name="T17" fmla="*/ 0 h 62"/>
              <a:gd name="T18" fmla="*/ 46 w 65"/>
              <a:gd name="T19" fmla="*/ 0 h 62"/>
              <a:gd name="T20" fmla="*/ 58 w 65"/>
              <a:gd name="T21" fmla="*/ 13 h 62"/>
              <a:gd name="T22" fmla="*/ 65 w 65"/>
              <a:gd name="T23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5" h="62">
                <a:moveTo>
                  <a:pt x="65" y="31"/>
                </a:moveTo>
                <a:lnTo>
                  <a:pt x="58" y="46"/>
                </a:lnTo>
                <a:lnTo>
                  <a:pt x="46" y="59"/>
                </a:lnTo>
                <a:lnTo>
                  <a:pt x="28" y="62"/>
                </a:lnTo>
                <a:lnTo>
                  <a:pt x="12" y="53"/>
                </a:lnTo>
                <a:lnTo>
                  <a:pt x="0" y="40"/>
                </a:lnTo>
                <a:lnTo>
                  <a:pt x="0" y="22"/>
                </a:lnTo>
                <a:lnTo>
                  <a:pt x="12" y="7"/>
                </a:lnTo>
                <a:lnTo>
                  <a:pt x="28" y="0"/>
                </a:lnTo>
                <a:lnTo>
                  <a:pt x="46" y="0"/>
                </a:lnTo>
                <a:lnTo>
                  <a:pt x="58" y="13"/>
                </a:lnTo>
                <a:lnTo>
                  <a:pt x="65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88" name="Freeform 16"/>
          <p:cNvSpPr>
            <a:spLocks/>
          </p:cNvSpPr>
          <p:nvPr/>
        </p:nvSpPr>
        <p:spPr bwMode="auto">
          <a:xfrm>
            <a:off x="1550988" y="2220913"/>
            <a:ext cx="96837" cy="96837"/>
          </a:xfrm>
          <a:custGeom>
            <a:avLst/>
            <a:gdLst>
              <a:gd name="T0" fmla="*/ 61 w 61"/>
              <a:gd name="T1" fmla="*/ 30 h 61"/>
              <a:gd name="T2" fmla="*/ 58 w 61"/>
              <a:gd name="T3" fmla="*/ 49 h 61"/>
              <a:gd name="T4" fmla="*/ 43 w 61"/>
              <a:gd name="T5" fmla="*/ 58 h 61"/>
              <a:gd name="T6" fmla="*/ 25 w 61"/>
              <a:gd name="T7" fmla="*/ 61 h 61"/>
              <a:gd name="T8" fmla="*/ 9 w 61"/>
              <a:gd name="T9" fmla="*/ 55 h 61"/>
              <a:gd name="T10" fmla="*/ 0 w 61"/>
              <a:gd name="T11" fmla="*/ 39 h 61"/>
              <a:gd name="T12" fmla="*/ 0 w 61"/>
              <a:gd name="T13" fmla="*/ 21 h 61"/>
              <a:gd name="T14" fmla="*/ 9 w 61"/>
              <a:gd name="T15" fmla="*/ 6 h 61"/>
              <a:gd name="T16" fmla="*/ 25 w 61"/>
              <a:gd name="T17" fmla="*/ 0 h 61"/>
              <a:gd name="T18" fmla="*/ 43 w 61"/>
              <a:gd name="T19" fmla="*/ 3 h 61"/>
              <a:gd name="T20" fmla="*/ 58 w 61"/>
              <a:gd name="T21" fmla="*/ 12 h 61"/>
              <a:gd name="T22" fmla="*/ 61 w 61"/>
              <a:gd name="T23" fmla="*/ 3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89" name="Freeform 17"/>
          <p:cNvSpPr>
            <a:spLocks/>
          </p:cNvSpPr>
          <p:nvPr/>
        </p:nvSpPr>
        <p:spPr bwMode="auto">
          <a:xfrm>
            <a:off x="1223963" y="4410075"/>
            <a:ext cx="98425" cy="98425"/>
          </a:xfrm>
          <a:custGeom>
            <a:avLst/>
            <a:gdLst>
              <a:gd name="T0" fmla="*/ 62 w 62"/>
              <a:gd name="T1" fmla="*/ 31 h 62"/>
              <a:gd name="T2" fmla="*/ 56 w 62"/>
              <a:gd name="T3" fmla="*/ 49 h 62"/>
              <a:gd name="T4" fmla="*/ 43 w 62"/>
              <a:gd name="T5" fmla="*/ 62 h 62"/>
              <a:gd name="T6" fmla="*/ 25 w 62"/>
              <a:gd name="T7" fmla="*/ 62 h 62"/>
              <a:gd name="T8" fmla="*/ 9 w 62"/>
              <a:gd name="T9" fmla="*/ 55 h 62"/>
              <a:gd name="T10" fmla="*/ 0 w 62"/>
              <a:gd name="T11" fmla="*/ 40 h 62"/>
              <a:gd name="T12" fmla="*/ 0 w 62"/>
              <a:gd name="T13" fmla="*/ 22 h 62"/>
              <a:gd name="T14" fmla="*/ 9 w 62"/>
              <a:gd name="T15" fmla="*/ 10 h 62"/>
              <a:gd name="T16" fmla="*/ 25 w 62"/>
              <a:gd name="T17" fmla="*/ 0 h 62"/>
              <a:gd name="T18" fmla="*/ 43 w 62"/>
              <a:gd name="T19" fmla="*/ 3 h 62"/>
              <a:gd name="T20" fmla="*/ 56 w 62"/>
              <a:gd name="T21" fmla="*/ 16 h 62"/>
              <a:gd name="T22" fmla="*/ 62 w 62"/>
              <a:gd name="T23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" h="62">
                <a:moveTo>
                  <a:pt x="62" y="31"/>
                </a:moveTo>
                <a:lnTo>
                  <a:pt x="56" y="49"/>
                </a:lnTo>
                <a:lnTo>
                  <a:pt x="43" y="62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10"/>
                </a:lnTo>
                <a:lnTo>
                  <a:pt x="25" y="0"/>
                </a:lnTo>
                <a:lnTo>
                  <a:pt x="43" y="3"/>
                </a:lnTo>
                <a:lnTo>
                  <a:pt x="56" y="16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90" name="Freeform 18"/>
          <p:cNvSpPr>
            <a:spLocks/>
          </p:cNvSpPr>
          <p:nvPr/>
        </p:nvSpPr>
        <p:spPr bwMode="auto">
          <a:xfrm>
            <a:off x="1254125" y="5008563"/>
            <a:ext cx="96838" cy="98425"/>
          </a:xfrm>
          <a:custGeom>
            <a:avLst/>
            <a:gdLst>
              <a:gd name="T0" fmla="*/ 61 w 61"/>
              <a:gd name="T1" fmla="*/ 31 h 62"/>
              <a:gd name="T2" fmla="*/ 55 w 61"/>
              <a:gd name="T3" fmla="*/ 49 h 62"/>
              <a:gd name="T4" fmla="*/ 43 w 61"/>
              <a:gd name="T5" fmla="*/ 59 h 62"/>
              <a:gd name="T6" fmla="*/ 24 w 61"/>
              <a:gd name="T7" fmla="*/ 62 h 62"/>
              <a:gd name="T8" fmla="*/ 9 w 61"/>
              <a:gd name="T9" fmla="*/ 56 h 62"/>
              <a:gd name="T10" fmla="*/ 0 w 61"/>
              <a:gd name="T11" fmla="*/ 40 h 62"/>
              <a:gd name="T12" fmla="*/ 0 w 61"/>
              <a:gd name="T13" fmla="*/ 22 h 62"/>
              <a:gd name="T14" fmla="*/ 9 w 61"/>
              <a:gd name="T15" fmla="*/ 7 h 62"/>
              <a:gd name="T16" fmla="*/ 24 w 61"/>
              <a:gd name="T17" fmla="*/ 0 h 62"/>
              <a:gd name="T18" fmla="*/ 43 w 61"/>
              <a:gd name="T19" fmla="*/ 3 h 62"/>
              <a:gd name="T20" fmla="*/ 55 w 61"/>
              <a:gd name="T21" fmla="*/ 16 h 62"/>
              <a:gd name="T22" fmla="*/ 61 w 61"/>
              <a:gd name="T23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59"/>
                </a:lnTo>
                <a:lnTo>
                  <a:pt x="24" y="62"/>
                </a:lnTo>
                <a:lnTo>
                  <a:pt x="9" y="56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91" name="Freeform 19"/>
          <p:cNvSpPr>
            <a:spLocks/>
          </p:cNvSpPr>
          <p:nvPr/>
        </p:nvSpPr>
        <p:spPr bwMode="auto">
          <a:xfrm>
            <a:off x="1720850" y="1990725"/>
            <a:ext cx="98425" cy="98425"/>
          </a:xfrm>
          <a:custGeom>
            <a:avLst/>
            <a:gdLst>
              <a:gd name="T0" fmla="*/ 62 w 62"/>
              <a:gd name="T1" fmla="*/ 31 h 62"/>
              <a:gd name="T2" fmla="*/ 56 w 62"/>
              <a:gd name="T3" fmla="*/ 46 h 62"/>
              <a:gd name="T4" fmla="*/ 43 w 62"/>
              <a:gd name="T5" fmla="*/ 59 h 62"/>
              <a:gd name="T6" fmla="*/ 25 w 62"/>
              <a:gd name="T7" fmla="*/ 62 h 62"/>
              <a:gd name="T8" fmla="*/ 10 w 62"/>
              <a:gd name="T9" fmla="*/ 56 h 62"/>
              <a:gd name="T10" fmla="*/ 0 w 62"/>
              <a:gd name="T11" fmla="*/ 40 h 62"/>
              <a:gd name="T12" fmla="*/ 0 w 62"/>
              <a:gd name="T13" fmla="*/ 22 h 62"/>
              <a:gd name="T14" fmla="*/ 10 w 62"/>
              <a:gd name="T15" fmla="*/ 7 h 62"/>
              <a:gd name="T16" fmla="*/ 25 w 62"/>
              <a:gd name="T17" fmla="*/ 0 h 62"/>
              <a:gd name="T18" fmla="*/ 43 w 62"/>
              <a:gd name="T19" fmla="*/ 4 h 62"/>
              <a:gd name="T20" fmla="*/ 56 w 62"/>
              <a:gd name="T21" fmla="*/ 13 h 62"/>
              <a:gd name="T22" fmla="*/ 62 w 62"/>
              <a:gd name="T23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9"/>
                </a:lnTo>
                <a:lnTo>
                  <a:pt x="25" y="62"/>
                </a:lnTo>
                <a:lnTo>
                  <a:pt x="10" y="56"/>
                </a:lnTo>
                <a:lnTo>
                  <a:pt x="0" y="40"/>
                </a:lnTo>
                <a:lnTo>
                  <a:pt x="0" y="22"/>
                </a:lnTo>
                <a:lnTo>
                  <a:pt x="10" y="7"/>
                </a:lnTo>
                <a:lnTo>
                  <a:pt x="25" y="0"/>
                </a:lnTo>
                <a:lnTo>
                  <a:pt x="43" y="4"/>
                </a:lnTo>
                <a:lnTo>
                  <a:pt x="56" y="13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092" name="Text Box 20"/>
          <p:cNvSpPr txBox="1">
            <a:spLocks noChangeArrowheads="1"/>
          </p:cNvSpPr>
          <p:nvPr/>
        </p:nvSpPr>
        <p:spPr bwMode="auto">
          <a:xfrm>
            <a:off x="990600" y="5562600"/>
            <a:ext cx="2362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grpSp>
        <p:nvGrpSpPr>
          <p:cNvPr id="1539094" name="Group 22"/>
          <p:cNvGrpSpPr>
            <a:grpSpLocks/>
          </p:cNvGrpSpPr>
          <p:nvPr/>
        </p:nvGrpSpPr>
        <p:grpSpPr bwMode="auto">
          <a:xfrm>
            <a:off x="4724400" y="1295400"/>
            <a:ext cx="3581400" cy="4633913"/>
            <a:chOff x="2976" y="816"/>
            <a:chExt cx="2256" cy="2919"/>
          </a:xfrm>
        </p:grpSpPr>
        <p:graphicFrame>
          <p:nvGraphicFramePr>
            <p:cNvPr id="1539075" name="Object 3"/>
            <p:cNvGraphicFramePr>
              <a:graphicFrameLocks noChangeAspect="1"/>
            </p:cNvGraphicFramePr>
            <p:nvPr/>
          </p:nvGraphicFramePr>
          <p:xfrm>
            <a:off x="2976" y="816"/>
            <a:ext cx="2125" cy="2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87" name="VISIO" r:id="rId3" imgW="1549800" imgH="2097000" progId="Visio.Drawing.6">
                    <p:embed/>
                  </p:oleObj>
                </mc:Choice>
                <mc:Fallback>
                  <p:oleObj name="VISIO" r:id="rId3" imgW="1549800" imgH="2097000" progId="Visio.Drawing.6">
                    <p:embed/>
                    <p:pic>
                      <p:nvPicPr>
                        <p:cNvPr id="153907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16"/>
                          <a:ext cx="2125" cy="2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9093" name="Text Box 21"/>
            <p:cNvSpPr txBox="1">
              <a:spLocks noChangeArrowheads="1"/>
            </p:cNvSpPr>
            <p:nvPr/>
          </p:nvSpPr>
          <p:spPr bwMode="auto">
            <a:xfrm>
              <a:off x="3456" y="3504"/>
              <a:ext cx="17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/>
                <a:t>A Partitional 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6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graphicFrame>
        <p:nvGraphicFramePr>
          <p:cNvPr id="1540099" name="Object 3"/>
          <p:cNvGraphicFramePr>
            <a:graphicFrameLocks noChangeAspect="1"/>
          </p:cNvGraphicFramePr>
          <p:nvPr/>
        </p:nvGraphicFramePr>
        <p:xfrm>
          <a:off x="990600" y="3962400"/>
          <a:ext cx="2752725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4" name="VISIO" r:id="rId3" imgW="2752560" imgH="1960200" progId="Visio.Drawing.6">
                  <p:embed/>
                </p:oleObj>
              </mc:Choice>
              <mc:Fallback>
                <p:oleObj name="VISIO" r:id="rId3" imgW="2752560" imgH="1960200" progId="Visio.Drawing.6">
                  <p:embed/>
                  <p:pic>
                    <p:nvPicPr>
                      <p:cNvPr id="1540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962400"/>
                        <a:ext cx="2752725" cy="196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100" name="Object 4"/>
          <p:cNvGraphicFramePr>
            <a:graphicFrameLocks noChangeAspect="1"/>
          </p:cNvGraphicFramePr>
          <p:nvPr/>
        </p:nvGraphicFramePr>
        <p:xfrm>
          <a:off x="914400" y="1447800"/>
          <a:ext cx="2760663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5" name="VISIO" r:id="rId5" imgW="2761200" imgH="1794600" progId="Visio.Drawing.6">
                  <p:embed/>
                </p:oleObj>
              </mc:Choice>
              <mc:Fallback>
                <p:oleObj name="VISIO" r:id="rId5" imgW="2761200" imgH="1794600" progId="Visio.Drawing.6">
                  <p:embed/>
                  <p:pic>
                    <p:nvPicPr>
                      <p:cNvPr id="1540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2760663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101" name="Object 5"/>
          <p:cNvGraphicFramePr>
            <a:graphicFrameLocks noChangeAspect="1"/>
          </p:cNvGraphicFramePr>
          <p:nvPr/>
        </p:nvGraphicFramePr>
        <p:xfrm>
          <a:off x="5400675" y="1066800"/>
          <a:ext cx="1773238" cy="228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6" name="VISIO" r:id="rId7" imgW="1380960" imgH="1779120" progId="Visio.Drawing.6">
                  <p:embed/>
                </p:oleObj>
              </mc:Choice>
              <mc:Fallback>
                <p:oleObj name="VISIO" r:id="rId7" imgW="1380960" imgH="1779120" progId="Visio.Drawing.6">
                  <p:embed/>
                  <p:pic>
                    <p:nvPicPr>
                      <p:cNvPr id="1540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1066800"/>
                        <a:ext cx="1773238" cy="228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102" name="Object 6"/>
          <p:cNvGraphicFramePr>
            <a:graphicFrameLocks noChangeAspect="1"/>
          </p:cNvGraphicFramePr>
          <p:nvPr/>
        </p:nvGraphicFramePr>
        <p:xfrm>
          <a:off x="5400675" y="3657600"/>
          <a:ext cx="1909763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7" name="VISIO" r:id="rId9" imgW="1473120" imgH="1760040" progId="Visio.Drawing.6">
                  <p:embed/>
                </p:oleObj>
              </mc:Choice>
              <mc:Fallback>
                <p:oleObj name="VISIO" r:id="rId9" imgW="1473120" imgH="1760040" progId="Visio.Drawing.6">
                  <p:embed/>
                  <p:pic>
                    <p:nvPicPr>
                      <p:cNvPr id="15401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3657600"/>
                        <a:ext cx="1909763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0103" name="Text Box 7"/>
          <p:cNvSpPr txBox="1">
            <a:spLocks noChangeArrowheads="1"/>
          </p:cNvSpPr>
          <p:nvPr/>
        </p:nvSpPr>
        <p:spPr bwMode="auto">
          <a:xfrm>
            <a:off x="914400" y="3200400"/>
            <a:ext cx="3352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Traditional Hierarchical Clustering</a:t>
            </a:r>
          </a:p>
        </p:txBody>
      </p:sp>
      <p:sp>
        <p:nvSpPr>
          <p:cNvPr id="1540104" name="Text Box 8"/>
          <p:cNvSpPr txBox="1">
            <a:spLocks noChangeArrowheads="1"/>
          </p:cNvSpPr>
          <p:nvPr/>
        </p:nvSpPr>
        <p:spPr bwMode="auto">
          <a:xfrm>
            <a:off x="914400" y="5791200"/>
            <a:ext cx="3581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Non-traditional Hierarchical Clustering</a:t>
            </a:r>
          </a:p>
        </p:txBody>
      </p:sp>
      <p:sp>
        <p:nvSpPr>
          <p:cNvPr id="1540105" name="Text Box 9"/>
          <p:cNvSpPr txBox="1">
            <a:spLocks noChangeArrowheads="1"/>
          </p:cNvSpPr>
          <p:nvPr/>
        </p:nvSpPr>
        <p:spPr bwMode="auto">
          <a:xfrm>
            <a:off x="4800600" y="5791200"/>
            <a:ext cx="381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Non-traditional Dendrogram</a:t>
            </a:r>
          </a:p>
        </p:txBody>
      </p:sp>
      <p:sp>
        <p:nvSpPr>
          <p:cNvPr id="1540106" name="Text Box 10"/>
          <p:cNvSpPr txBox="1">
            <a:spLocks noChangeArrowheads="1"/>
          </p:cNvSpPr>
          <p:nvPr/>
        </p:nvSpPr>
        <p:spPr bwMode="auto">
          <a:xfrm>
            <a:off x="4800600" y="3200400"/>
            <a:ext cx="3352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Traditional Dendrogram</a:t>
            </a:r>
          </a:p>
        </p:txBody>
      </p:sp>
    </p:spTree>
    <p:extLst>
      <p:ext uri="{BB962C8B-B14F-4D97-AF65-F5344CB8AC3E}">
        <p14:creationId xmlns:p14="http://schemas.microsoft.com/office/powerpoint/2010/main" val="353794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2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 Algorithms</a:t>
            </a:r>
          </a:p>
        </p:txBody>
      </p:sp>
      <p:sp>
        <p:nvSpPr>
          <p:cNvPr id="1591299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982345" y="4622981"/>
            <a:ext cx="4325112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K-means and its </a:t>
            </a:r>
            <a:r>
              <a:rPr lang="en-US" altLang="en-US" sz="2400" b="1" dirty="0" smtClean="0"/>
              <a:t>variants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Hierarchical </a:t>
            </a:r>
            <a:r>
              <a:rPr lang="en-US" altLang="en-US" sz="2400" b="1" dirty="0" smtClean="0"/>
              <a:t>clustering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Latent class analysis</a:t>
            </a:r>
            <a:endParaRPr lang="en-US" altLang="en-US" sz="2400" b="1" dirty="0"/>
          </a:p>
          <a:p>
            <a:pPr lvl="4"/>
            <a:endParaRPr lang="en-US" altLang="en-US" sz="2400" b="1" dirty="0"/>
          </a:p>
          <a:p>
            <a:pPr lvl="1"/>
            <a:endParaRPr lang="en-US" altLang="en-US" sz="2400" b="1" dirty="0"/>
          </a:p>
        </p:txBody>
      </p:sp>
      <p:pic>
        <p:nvPicPr>
          <p:cNvPr id="133122" name="Picture 2" descr="Image result for clustering algorith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17" y="787059"/>
            <a:ext cx="7470648" cy="320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9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K-means Clustering</a:t>
            </a:r>
          </a:p>
        </p:txBody>
      </p:sp>
      <p:sp>
        <p:nvSpPr>
          <p:cNvPr id="1592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5176" y="841247"/>
            <a:ext cx="8513064" cy="6016753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err="1"/>
              <a:t>Partitional</a:t>
            </a:r>
            <a:r>
              <a:rPr lang="en-US" altLang="en-US" sz="2400" b="1" dirty="0"/>
              <a:t> clustering approach 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Each cluster </a:t>
            </a:r>
            <a:r>
              <a:rPr lang="en-US" altLang="en-US" sz="2400" b="1" dirty="0" smtClean="0"/>
              <a:t>associated </a:t>
            </a:r>
            <a:r>
              <a:rPr lang="en-US" altLang="en-US" sz="2400" b="1" dirty="0"/>
              <a:t>with </a:t>
            </a:r>
            <a:r>
              <a:rPr lang="en-US" altLang="en-US" sz="2400" b="1" dirty="0" smtClean="0"/>
              <a:t>                                                      centroid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000" dirty="0" smtClean="0"/>
              <a:t>Initial </a:t>
            </a:r>
            <a:r>
              <a:rPr lang="en-US" altLang="en-US" sz="2000" dirty="0"/>
              <a:t>centroids </a:t>
            </a:r>
            <a:r>
              <a:rPr lang="en-US" altLang="en-US" sz="2000" dirty="0" smtClean="0"/>
              <a:t>chosen randomly.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000" dirty="0" smtClean="0"/>
              <a:t>Typically </a:t>
            </a:r>
            <a:r>
              <a:rPr lang="en-US" altLang="en-US" sz="2000" dirty="0"/>
              <a:t>mean of </a:t>
            </a:r>
            <a:r>
              <a:rPr lang="en-US" altLang="en-US" sz="2000" dirty="0" smtClean="0"/>
              <a:t>points </a:t>
            </a:r>
            <a:r>
              <a:rPr lang="en-US" altLang="en-US" sz="2000" dirty="0"/>
              <a:t>in </a:t>
            </a:r>
            <a:r>
              <a:rPr lang="en-US" altLang="en-US" sz="2000" dirty="0" smtClean="0"/>
              <a:t>cluster</a:t>
            </a:r>
            <a:endParaRPr lang="en-US" altLang="en-US" sz="2000" b="1" dirty="0" smtClean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Points assigned to cluster </a:t>
            </a:r>
            <a:r>
              <a:rPr lang="en-US" altLang="en-US" sz="2400" b="1" dirty="0"/>
              <a:t>with </a:t>
            </a:r>
            <a:r>
              <a:rPr lang="en-US" altLang="en-US" sz="2400" b="1" dirty="0" smtClean="0"/>
              <a:t>                                                  closest centroid.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US" altLang="en-US" sz="2000" dirty="0" smtClean="0"/>
              <a:t>Closeness</a:t>
            </a:r>
            <a:r>
              <a:rPr lang="en-US" altLang="en-US" sz="2000" dirty="0"/>
              <a:t>’ is measured by Euclidean </a:t>
            </a:r>
            <a:r>
              <a:rPr lang="en-US" altLang="en-US" sz="2000" dirty="0" smtClean="0"/>
              <a:t>                                                          distance</a:t>
            </a:r>
            <a:r>
              <a:rPr lang="en-US" altLang="en-US" sz="2000" dirty="0"/>
              <a:t>, cosine similarity, correlation, etc</a:t>
            </a:r>
            <a:r>
              <a:rPr lang="en-US" altLang="en-US" sz="2000" dirty="0" smtClean="0"/>
              <a:t>.</a:t>
            </a:r>
            <a:r>
              <a:rPr lang="en-US" altLang="en-US" sz="2000" dirty="0"/>
              <a:t> </a:t>
            </a:r>
            <a:endParaRPr lang="en-US" altLang="en-US" sz="2000" dirty="0" smtClean="0"/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US" altLang="en-US" sz="2000" dirty="0" smtClean="0"/>
              <a:t>Most </a:t>
            </a:r>
            <a:r>
              <a:rPr lang="en-US" altLang="en-US" sz="2000" dirty="0"/>
              <a:t>common measure is Sum of Squared Error (SSE)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</a:pPr>
            <a:r>
              <a:rPr lang="en-US" altLang="en-US" sz="2000" dirty="0" smtClean="0"/>
              <a:t>Given </a:t>
            </a:r>
            <a:r>
              <a:rPr lang="en-US" altLang="en-US" sz="2000" dirty="0"/>
              <a:t>two clusters, </a:t>
            </a:r>
            <a:r>
              <a:rPr lang="en-US" altLang="en-US" sz="2000" dirty="0" smtClean="0"/>
              <a:t>choose one </a:t>
            </a:r>
            <a:r>
              <a:rPr lang="en-US" altLang="en-US" sz="2000" dirty="0"/>
              <a:t>with </a:t>
            </a:r>
            <a:r>
              <a:rPr lang="en-US" altLang="en-US" sz="2000" dirty="0" smtClean="0"/>
              <a:t>smallest </a:t>
            </a:r>
            <a:r>
              <a:rPr lang="en-US" altLang="en-US" sz="2000" dirty="0"/>
              <a:t>error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Number </a:t>
            </a:r>
            <a:r>
              <a:rPr lang="en-US" altLang="en-US" sz="2400" b="1" dirty="0"/>
              <a:t>of clusters, K, must be </a:t>
            </a:r>
            <a:r>
              <a:rPr lang="en-US" altLang="en-US" sz="2400" b="1" dirty="0" smtClean="0"/>
              <a:t>specified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000" dirty="0" smtClean="0"/>
              <a:t>Can </a:t>
            </a:r>
            <a:r>
              <a:rPr lang="en-US" altLang="en-US" sz="2000" dirty="0"/>
              <a:t>reduce SSE </a:t>
            </a:r>
            <a:r>
              <a:rPr lang="en-US" altLang="en-US" sz="2000" dirty="0" smtClean="0"/>
              <a:t>by increasing K</a:t>
            </a:r>
            <a:endParaRPr lang="en-US" altLang="en-US" sz="20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endParaRPr lang="en-US" altLang="en-US" sz="2400" b="1" dirty="0"/>
          </a:p>
        </p:txBody>
      </p:sp>
      <p:pic>
        <p:nvPicPr>
          <p:cNvPr id="89097" name="Picture 9" descr="Image result for k-means cluster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2"/>
          <a:stretch/>
        </p:blipFill>
        <p:spPr bwMode="auto">
          <a:xfrm>
            <a:off x="5422788" y="777238"/>
            <a:ext cx="3501756" cy="339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7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Hierarchical Clustering </a:t>
            </a:r>
          </a:p>
        </p:txBody>
      </p:sp>
      <p:sp>
        <p:nvSpPr>
          <p:cNvPr id="161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118" y="867401"/>
            <a:ext cx="4969834" cy="566927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/>
              <a:t>Produces a set of nested clusters organized as a hierarchical tree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/>
              <a:t>Do not have to assume any particular number of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/>
              <a:t>Two main </a:t>
            </a:r>
            <a:r>
              <a:rPr lang="en-US" altLang="en-US" b="1" dirty="0" smtClean="0"/>
              <a:t>types</a:t>
            </a:r>
            <a:endParaRPr lang="en-US" altLang="en-US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/>
              <a:t>Agglomerative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Start </a:t>
            </a:r>
            <a:r>
              <a:rPr lang="en-US" altLang="en-US" sz="2400" dirty="0"/>
              <a:t>with </a:t>
            </a:r>
            <a:r>
              <a:rPr lang="en-US" altLang="en-US" sz="2400" dirty="0" smtClean="0"/>
              <a:t>points </a:t>
            </a:r>
            <a:r>
              <a:rPr lang="en-US" altLang="en-US" sz="2400" dirty="0"/>
              <a:t>as individual </a:t>
            </a:r>
            <a:r>
              <a:rPr lang="en-US" altLang="en-US" sz="2400" dirty="0" smtClean="0"/>
              <a:t>clusters and merge closest pair at each step until K clusters left</a:t>
            </a:r>
            <a:endParaRPr lang="en-US" alt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sz="2400" b="1" dirty="0"/>
              <a:t>Divisive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Start </a:t>
            </a:r>
            <a:r>
              <a:rPr lang="en-US" altLang="en-US" sz="2400" dirty="0"/>
              <a:t>with one, all-inclusive cluster </a:t>
            </a:r>
            <a:r>
              <a:rPr lang="en-US" altLang="en-US" sz="2400" dirty="0" smtClean="0"/>
              <a:t>and split cluster at each step until there are K clusters</a:t>
            </a:r>
            <a:endParaRPr lang="en-US" altLang="en-US" sz="2400" dirty="0"/>
          </a:p>
        </p:txBody>
      </p:sp>
      <p:pic>
        <p:nvPicPr>
          <p:cNvPr id="16189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r="7401"/>
          <a:stretch/>
        </p:blipFill>
        <p:spPr bwMode="auto">
          <a:xfrm>
            <a:off x="5330952" y="685799"/>
            <a:ext cx="3737645" cy="25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Image result for clustering algorith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952" y="3319272"/>
            <a:ext cx="3737645" cy="332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44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Hierarchical Clustering Methods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3" y="685799"/>
            <a:ext cx="9144793" cy="60965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794" y="6611779"/>
            <a:ext cx="91447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999999"/>
                </a:solidFill>
                <a:latin typeface="Open Sans"/>
              </a:rPr>
              <a:t>Single-link | Complete-link | Average-link | Centroid distance Image Credit:: http://slideplayer.com/slide/9336538/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4218638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Latent Class Analysis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813818"/>
            <a:ext cx="8622792" cy="588873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altLang="en-US" b="1" dirty="0" smtClean="0"/>
              <a:t>Categorical factors, indicator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altLang="en-US" b="1" dirty="0" smtClean="0"/>
              <a:t>Can </a:t>
            </a:r>
            <a:r>
              <a:rPr lang="en-GB" altLang="en-US" b="1" dirty="0"/>
              <a:t>deal with variables </a:t>
            </a:r>
            <a:r>
              <a:rPr lang="en-GB" altLang="en-US" b="1" dirty="0" smtClean="0"/>
              <a:t>with </a:t>
            </a:r>
            <a:r>
              <a:rPr lang="en-GB" altLang="en-US" b="1" dirty="0"/>
              <a:t>different scale </a:t>
            </a:r>
            <a:r>
              <a:rPr lang="en-GB" altLang="en-US" b="1" dirty="0" smtClean="0"/>
              <a:t>types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altLang="en-US" b="1" dirty="0" smtClean="0"/>
              <a:t>Allows </a:t>
            </a:r>
            <a:r>
              <a:rPr lang="en-GB" altLang="en-US" b="1" dirty="0"/>
              <a:t>for fractional cluster membership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altLang="en-US" b="1" dirty="0" smtClean="0"/>
              <a:t>Classify units </a:t>
            </a:r>
            <a:r>
              <a:rPr lang="en-GB" altLang="en-US" b="1" dirty="0"/>
              <a:t>to latent classes using posterior </a:t>
            </a:r>
            <a:r>
              <a:rPr lang="en-GB" altLang="en-US" b="1" dirty="0" smtClean="0"/>
              <a:t>probabilities (rather than distance)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altLang="en-US" b="1" dirty="0"/>
              <a:t>Can include covariates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altLang="en-US" b="1" dirty="0" smtClean="0"/>
              <a:t>Types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altLang="en-US" sz="2400" dirty="0" smtClean="0"/>
              <a:t>Exploratory LCA</a:t>
            </a:r>
            <a:endParaRPr lang="en-GB" alt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altLang="en-US" sz="2400" dirty="0"/>
              <a:t>Confirmatory </a:t>
            </a:r>
            <a:r>
              <a:rPr lang="en-GB" altLang="en-US" sz="2400" dirty="0" smtClean="0"/>
              <a:t>LCA</a:t>
            </a:r>
            <a:endParaRPr lang="en-GB" alt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altLang="en-US" sz="2400" dirty="0"/>
              <a:t>Latent Transition </a:t>
            </a:r>
            <a:r>
              <a:rPr lang="en-GB" altLang="en-US" sz="2400" dirty="0" smtClean="0"/>
              <a:t>                                                                 Analysis</a:t>
            </a:r>
            <a:endParaRPr lang="en-GB" alt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altLang="en-US" dirty="0"/>
          </a:p>
        </p:txBody>
      </p:sp>
      <p:pic>
        <p:nvPicPr>
          <p:cNvPr id="94212" name="Picture 4" descr="https://player.slideplayer.com/79/13067067/slides/slide_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t="27448" b="3996"/>
          <a:stretch/>
        </p:blipFill>
        <p:spPr bwMode="auto">
          <a:xfrm>
            <a:off x="3772172" y="3639312"/>
            <a:ext cx="5218157" cy="3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7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Factor </a:t>
            </a:r>
            <a:r>
              <a:rPr lang="en-US" altLang="en-US" b="1" dirty="0"/>
              <a:t>Analysis </a:t>
            </a:r>
            <a:r>
              <a:rPr lang="en-US" altLang="en-US" b="1" dirty="0" smtClean="0"/>
              <a:t>vs Cluster Analysis</a:t>
            </a:r>
            <a:endParaRPr lang="en-US" altLang="en-US" b="1" dirty="0"/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466344" y="957072"/>
            <a:ext cx="7772400" cy="410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B</a:t>
            </a:r>
            <a:r>
              <a:rPr lang="en-US" altLang="en-US" sz="2400" b="1" i="0" dirty="0" smtClean="0"/>
              <a:t>oth are </a:t>
            </a:r>
            <a:r>
              <a:rPr lang="en-US" altLang="en-US" sz="2400" b="1" i="0" dirty="0"/>
              <a:t>data reduction techniques. 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i="0" dirty="0"/>
              <a:t>Goal of Factor Analysis is to reduce original set of variables to smaller set of factors</a:t>
            </a:r>
            <a:r>
              <a:rPr lang="en-US" altLang="en-US" sz="2400" b="1" i="0" dirty="0" smtClean="0"/>
              <a:t>.</a:t>
            </a:r>
            <a:endParaRPr lang="en-US" altLang="en-US" sz="2400" b="1" i="0" dirty="0"/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i="0" dirty="0"/>
              <a:t>Goal of Cluster Analysis is to form groups from the people or objects, thus reducing original number of elements to fewer groups</a:t>
            </a:r>
            <a:r>
              <a:rPr lang="en-US" altLang="en-US" sz="2400" b="1" i="0" dirty="0" smtClean="0"/>
              <a:t>.</a:t>
            </a:r>
            <a:endParaRPr lang="en-US" altLang="en-US" sz="2400" b="1" i="0" dirty="0"/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i="0" dirty="0"/>
              <a:t>Factor Analysis can be seen as a clustering technique </a:t>
            </a:r>
            <a:r>
              <a:rPr lang="en-US" altLang="en-US" sz="2400" b="1" i="0" dirty="0" smtClean="0"/>
              <a:t>that </a:t>
            </a:r>
            <a:r>
              <a:rPr lang="en-US" altLang="en-US" sz="2400" b="1" i="0" dirty="0"/>
              <a:t>is focused on the columns of data matrix, rather than the rows.</a:t>
            </a:r>
          </a:p>
        </p:txBody>
      </p:sp>
    </p:spTree>
    <p:extLst>
      <p:ext uri="{BB962C8B-B14F-4D97-AF65-F5344CB8AC3E}">
        <p14:creationId xmlns:p14="http://schemas.microsoft.com/office/powerpoint/2010/main" val="371029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ependence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Regression Sums of Squares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2364" y="946947"/>
            <a:ext cx="796398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Sum of squares due to the regression</a:t>
            </a:r>
            <a:r>
              <a:rPr lang="en-US" altLang="en-US" sz="2400" dirty="0"/>
              <a:t>:  difference between TSS and SSE, i.e. SSR = TSS – SSE</a:t>
            </a:r>
            <a:r>
              <a:rPr lang="en-US" altLang="en-US" sz="2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endParaRPr lang="en-US" altLang="en-US" sz="2400" dirty="0" smtClean="0"/>
          </a:p>
          <a:p>
            <a:endParaRPr lang="en-US" altLang="en-US" sz="2400" dirty="0"/>
          </a:p>
          <a:p>
            <a:endParaRPr lang="en-US" altLang="en-US" sz="2400" dirty="0" smtClean="0"/>
          </a:p>
          <a:p>
            <a:endParaRPr lang="en-US" altLang="en-US" sz="2400" dirty="0"/>
          </a:p>
          <a:p>
            <a:endParaRPr lang="en-US" altLang="en-US" sz="2400" dirty="0" smtClean="0"/>
          </a:p>
          <a:p>
            <a:endParaRPr lang="en-US" altLang="en-US" sz="2400" dirty="0"/>
          </a:p>
          <a:p>
            <a:endParaRPr lang="en-US" altLang="en-US" sz="2400" dirty="0" smtClean="0"/>
          </a:p>
          <a:p>
            <a:endParaRPr lang="en-US" alt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400" dirty="0"/>
              <a:t>SSR measures how much variability in the response is explained by the regression</a:t>
            </a:r>
            <a:r>
              <a:rPr lang="en-US" altLang="en-US" sz="2400" dirty="0" smtClean="0"/>
              <a:t>.</a:t>
            </a:r>
            <a:endParaRPr lang="en-US" altLang="en-US" sz="2400" dirty="0"/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>
            <p:extLst/>
          </p:nvPr>
        </p:nvGraphicFramePr>
        <p:xfrm>
          <a:off x="1624739" y="2053046"/>
          <a:ext cx="5716587" cy="245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0" name="Equation" r:id="rId4" imgW="2070000" imgH="888840" progId="Equation.3">
                  <p:embed/>
                </p:oleObj>
              </mc:Choice>
              <mc:Fallback>
                <p:oleObj name="Equation" r:id="rId4" imgW="2070000" imgH="888840" progId="Equation.3">
                  <p:embed/>
                  <p:pic>
                    <p:nvPicPr>
                      <p:cNvPr id="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739" y="2053046"/>
                        <a:ext cx="5716587" cy="245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32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Discriminant Analysis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237" y="816801"/>
            <a:ext cx="8331708" cy="499268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Used </a:t>
            </a:r>
            <a:r>
              <a:rPr lang="en-US" altLang="en-US" b="1" dirty="0"/>
              <a:t>to classify </a:t>
            </a:r>
            <a:r>
              <a:rPr lang="en-US" altLang="en-US" b="1" dirty="0" smtClean="0"/>
              <a:t>individual </a:t>
            </a:r>
            <a:r>
              <a:rPr lang="en-US" altLang="en-US" b="1" dirty="0"/>
              <a:t>in one of two or more groups based on </a:t>
            </a:r>
            <a:r>
              <a:rPr lang="en-US" altLang="en-US" b="1" dirty="0" smtClean="0"/>
              <a:t>set </a:t>
            </a:r>
            <a:r>
              <a:rPr lang="en-US" altLang="en-US" b="1" dirty="0"/>
              <a:t>of measurements </a:t>
            </a:r>
            <a:endParaRPr lang="en-US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Criterion or dependent variable is categorical.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Similar to regression and MANOVA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Objectives:</a:t>
            </a:r>
            <a:endParaRPr lang="en-US" altLang="en-US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Develop </a:t>
            </a: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discriminant functions, or linear combinations of the predictor or independent variables, </a:t>
            </a:r>
            <a:r>
              <a:rPr lang="en-US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that </a:t>
            </a: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best discriminate </a:t>
            </a:r>
            <a:r>
              <a:rPr lang="en-US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between groups</a:t>
            </a:r>
            <a:endParaRPr lang="en-US" alt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Examine </a:t>
            </a: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whether significant differences exist </a:t>
            </a:r>
            <a:r>
              <a:rPr lang="en-US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among groups </a:t>
            </a: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in terms of </a:t>
            </a:r>
            <a:r>
              <a:rPr lang="en-US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predictor </a:t>
            </a: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variables.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Determine </a:t>
            </a: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which predictor variables contribute to most of </a:t>
            </a:r>
            <a:r>
              <a:rPr lang="en-US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intergroup </a:t>
            </a: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differences.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Create groups </a:t>
            </a: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based on </a:t>
            </a:r>
            <a:r>
              <a:rPr lang="en-US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values </a:t>
            </a: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of </a:t>
            </a:r>
            <a:r>
              <a:rPr lang="en-US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predictor </a:t>
            </a: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variables.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 smtClean="0">
                <a:cs typeface="Times New Roman" panose="02020603050405020304" pitchFamily="18" charset="0"/>
              </a:rPr>
              <a:t>Evaluate </a:t>
            </a:r>
            <a:r>
              <a:rPr lang="en-US" altLang="en-US" dirty="0">
                <a:cs typeface="Times New Roman" panose="02020603050405020304" pitchFamily="18" charset="0"/>
              </a:rPr>
              <a:t>a</a:t>
            </a:r>
            <a:r>
              <a:rPr lang="en-US" altLang="en-US" dirty="0" smtClean="0">
                <a:cs typeface="Times New Roman" panose="02020603050405020304" pitchFamily="18" charset="0"/>
              </a:rPr>
              <a:t>ccuracy </a:t>
            </a:r>
            <a:r>
              <a:rPr lang="en-US" altLang="en-US" dirty="0">
                <a:cs typeface="Times New Roman" panose="02020603050405020304" pitchFamily="18" charset="0"/>
              </a:rPr>
              <a:t>of classification.</a:t>
            </a:r>
            <a:r>
              <a:rPr lang="en-US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5589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Conducting Discriminant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396552" y="913412"/>
            <a:ext cx="835089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Identify </a:t>
            </a:r>
            <a:r>
              <a:rPr lang="en-US" altLang="en-US" sz="2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objectives</a:t>
            </a:r>
            <a:r>
              <a:rPr lang="en-US" alt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criterion </a:t>
            </a:r>
            <a:r>
              <a:rPr lang="en-US" alt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variable</a:t>
            </a:r>
            <a:r>
              <a:rPr lang="en-US" altLang="en-US" sz="2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alt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independent variables.  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C</a:t>
            </a:r>
            <a:r>
              <a:rPr lang="en-US" altLang="en-US" sz="2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riterion </a:t>
            </a:r>
            <a:r>
              <a:rPr lang="en-US" alt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variable must consist of two or more mutually exclusive and collectively exhaustive categories.  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P</a:t>
            </a:r>
            <a:r>
              <a:rPr lang="en-US" altLang="en-US" sz="2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redictor </a:t>
            </a:r>
            <a:r>
              <a:rPr lang="en-US" alt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variables should be selected based </a:t>
            </a:r>
            <a:r>
              <a:rPr lang="en-US" altLang="en-US" sz="2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on </a:t>
            </a:r>
            <a:r>
              <a:rPr lang="en-US" alt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theoretical </a:t>
            </a:r>
            <a:r>
              <a:rPr lang="en-US" altLang="en-US" sz="2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model, </a:t>
            </a:r>
            <a:r>
              <a:rPr lang="en-US" alt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previous research, </a:t>
            </a:r>
            <a:r>
              <a:rPr lang="en-US" altLang="en-US" sz="2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or experience. </a:t>
            </a:r>
            <a:endParaRPr lang="en-US" altLang="en-US" sz="22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Divide sample in two:</a:t>
            </a:r>
          </a:p>
          <a:p>
            <a:pPr marL="631825" lvl="1" indent="-3429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E</a:t>
            </a:r>
            <a:r>
              <a:rPr lang="en-US" altLang="en-US" sz="2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stimation sample for estimating discriminant </a:t>
            </a:r>
            <a:r>
              <a:rPr lang="en-US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function.  </a:t>
            </a:r>
          </a:p>
          <a:p>
            <a:pPr marL="631825" lvl="1" indent="-3429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200" i="1" dirty="0">
                <a:solidFill>
                  <a:srgbClr val="000000"/>
                </a:solidFill>
                <a:cs typeface="Times New Roman" panose="02020603050405020304" pitchFamily="18" charset="0"/>
              </a:rPr>
              <a:t>H</a:t>
            </a:r>
            <a:r>
              <a:rPr lang="en-US" altLang="en-US" sz="2200" i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oldout</a:t>
            </a:r>
            <a:r>
              <a:rPr lang="en-US" altLang="en-US" sz="2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or validation </a:t>
            </a:r>
            <a:r>
              <a:rPr lang="en-US" altLang="en-US" sz="2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sample reserved </a:t>
            </a:r>
            <a:r>
              <a:rPr lang="en-US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for </a:t>
            </a:r>
            <a:r>
              <a:rPr lang="en-US" altLang="en-US" sz="2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validating </a:t>
            </a:r>
            <a:r>
              <a:rPr lang="en-US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discriminant function.  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>
                <a:cs typeface="Times New Roman" panose="02020603050405020304" pitchFamily="18" charset="0"/>
              </a:rPr>
              <a:t>Often </a:t>
            </a:r>
            <a:r>
              <a:rPr lang="en-US" altLang="en-US" sz="2200" b="1" dirty="0" smtClean="0">
                <a:cs typeface="Times New Roman" panose="02020603050405020304" pitchFamily="18" charset="0"/>
              </a:rPr>
              <a:t>distribution of </a:t>
            </a:r>
            <a:r>
              <a:rPr lang="en-US" altLang="en-US" sz="2200" b="1" dirty="0">
                <a:cs typeface="Times New Roman" panose="02020603050405020304" pitchFamily="18" charset="0"/>
              </a:rPr>
              <a:t>cases in </a:t>
            </a:r>
            <a:r>
              <a:rPr lang="en-US" altLang="en-US" sz="2200" b="1" dirty="0" smtClean="0">
                <a:cs typeface="Times New Roman" panose="02020603050405020304" pitchFamily="18" charset="0"/>
              </a:rPr>
              <a:t>analysis </a:t>
            </a:r>
            <a:r>
              <a:rPr lang="en-US" altLang="en-US" sz="2200" b="1" dirty="0">
                <a:cs typeface="Times New Roman" panose="02020603050405020304" pitchFamily="18" charset="0"/>
              </a:rPr>
              <a:t>and validation samples follows </a:t>
            </a:r>
            <a:r>
              <a:rPr lang="en-US" altLang="en-US" sz="2200" b="1" dirty="0" smtClean="0">
                <a:cs typeface="Times New Roman" panose="02020603050405020304" pitchFamily="18" charset="0"/>
              </a:rPr>
              <a:t>distribution </a:t>
            </a:r>
            <a:r>
              <a:rPr lang="en-US" altLang="en-US" sz="2200" b="1" dirty="0">
                <a:cs typeface="Times New Roman" panose="02020603050405020304" pitchFamily="18" charset="0"/>
              </a:rPr>
              <a:t>in </a:t>
            </a:r>
            <a:r>
              <a:rPr lang="en-US" altLang="en-US" sz="2200" b="1" dirty="0" smtClean="0">
                <a:cs typeface="Times New Roman" panose="02020603050405020304" pitchFamily="18" charset="0"/>
              </a:rPr>
              <a:t>total </a:t>
            </a:r>
            <a:r>
              <a:rPr lang="en-US" altLang="en-US" sz="2200" b="1" dirty="0">
                <a:cs typeface="Times New Roman" panose="02020603050405020304" pitchFamily="18" charset="0"/>
              </a:rPr>
              <a:t>sample. </a:t>
            </a:r>
          </a:p>
        </p:txBody>
      </p:sp>
    </p:spTree>
    <p:extLst>
      <p:ext uri="{BB962C8B-B14F-4D97-AF65-F5344CB8AC3E}">
        <p14:creationId xmlns:p14="http://schemas.microsoft.com/office/powerpoint/2010/main" val="34297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Conducting Discriminant Analysis</a:t>
            </a:r>
            <a:endParaRPr lang="en-US" b="1" dirty="0"/>
          </a:p>
        </p:txBody>
      </p:sp>
      <p:pic>
        <p:nvPicPr>
          <p:cNvPr id="130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329" y="3444988"/>
            <a:ext cx="5530989" cy="31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6" name="Picture 8" descr="http://uc-r.github.io/public/images/analytics/discriminant_analysis/Q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1" y="866585"/>
            <a:ext cx="5669280" cy="257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5470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Discriminant Analysis vs Cluster Analysis  </a:t>
            </a:r>
            <a:endParaRPr lang="en-US" altLang="en-US" b="1" dirty="0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475488" y="1011936"/>
            <a:ext cx="8055864" cy="530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i="0" dirty="0"/>
              <a:t>In Discriminant Analysis, groups </a:t>
            </a:r>
            <a:r>
              <a:rPr lang="en-US" altLang="en-US" sz="2400" b="1" i="0" dirty="0" smtClean="0"/>
              <a:t>known </a:t>
            </a:r>
            <a:r>
              <a:rPr lang="en-US" altLang="en-US" sz="2400" b="1" i="0" dirty="0"/>
              <a:t>a </a:t>
            </a:r>
            <a:r>
              <a:rPr lang="en-US" altLang="en-US" sz="2400" b="1" i="0" dirty="0" smtClean="0"/>
              <a:t>priori</a:t>
            </a:r>
          </a:p>
          <a:p>
            <a:pPr marL="576263" lvl="1" indent="-2286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A</a:t>
            </a:r>
            <a:r>
              <a:rPr lang="en-US" altLang="en-US" sz="2400" i="0" dirty="0" smtClean="0"/>
              <a:t>ll observations </a:t>
            </a:r>
            <a:r>
              <a:rPr lang="en-US" altLang="en-US" sz="2400" i="0" dirty="0"/>
              <a:t>are supposed to be correctly classified at </a:t>
            </a:r>
            <a:r>
              <a:rPr lang="en-US" altLang="en-US" sz="2400" i="0" dirty="0" smtClean="0"/>
              <a:t>outset</a:t>
            </a:r>
            <a:r>
              <a:rPr lang="en-US" altLang="en-US" sz="2400" i="0" dirty="0"/>
              <a:t>. </a:t>
            </a:r>
            <a:endParaRPr lang="en-US" altLang="en-US" sz="2400" i="0" dirty="0" smtClean="0"/>
          </a:p>
          <a:p>
            <a:pPr marL="576263" lvl="1" indent="-2286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400" i="0" dirty="0" smtClean="0"/>
              <a:t>Objective is </a:t>
            </a:r>
            <a:r>
              <a:rPr lang="en-US" altLang="en-US" sz="2400" i="0" dirty="0"/>
              <a:t>to </a:t>
            </a:r>
            <a:r>
              <a:rPr lang="en-US" altLang="en-US" sz="2400" i="0" dirty="0" smtClean="0"/>
              <a:t>predict </a:t>
            </a:r>
            <a:r>
              <a:rPr lang="en-US" altLang="en-US" sz="2400" i="0" dirty="0"/>
              <a:t>classification from </a:t>
            </a:r>
            <a:r>
              <a:rPr lang="en-US" altLang="en-US" sz="2400" i="0" dirty="0" smtClean="0"/>
              <a:t>predictor </a:t>
            </a:r>
            <a:r>
              <a:rPr lang="en-US" altLang="en-US" sz="2400" i="0" dirty="0"/>
              <a:t>variables</a:t>
            </a:r>
            <a:r>
              <a:rPr lang="en-US" altLang="en-US" sz="2400" i="0" dirty="0" smtClean="0"/>
              <a:t>.</a:t>
            </a:r>
            <a:endParaRPr lang="en-US" altLang="en-US" sz="2400" b="1" i="0" dirty="0"/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i="0" dirty="0"/>
              <a:t>Cluster Analysis is used when </a:t>
            </a:r>
            <a:r>
              <a:rPr lang="en-US" altLang="en-US" sz="2400" b="1" i="0" dirty="0" smtClean="0"/>
              <a:t>natural </a:t>
            </a:r>
            <a:r>
              <a:rPr lang="en-US" altLang="en-US" sz="2400" b="1" i="0" dirty="0" err="1"/>
              <a:t>clusterings</a:t>
            </a:r>
            <a:r>
              <a:rPr lang="en-US" altLang="en-US" sz="2400" b="1" i="0" dirty="0"/>
              <a:t> are not known. </a:t>
            </a:r>
            <a:endParaRPr lang="en-US" altLang="en-US" sz="2400" b="1" dirty="0"/>
          </a:p>
          <a:p>
            <a:pPr marL="576263" lvl="1" indent="-2286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Begins with groups that are undifferentiated, and tries to form groups and subgroups.</a:t>
            </a:r>
          </a:p>
          <a:p>
            <a:pPr marL="576263" lvl="1" indent="-2286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400" i="0" dirty="0" smtClean="0"/>
              <a:t>Objective </a:t>
            </a:r>
            <a:r>
              <a:rPr lang="en-US" altLang="en-US" sz="2400" i="0" dirty="0"/>
              <a:t>is to discover is there are any natural </a:t>
            </a:r>
            <a:r>
              <a:rPr lang="en-US" altLang="en-US" sz="2400" i="0" dirty="0" smtClean="0"/>
              <a:t>groups.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708322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Discriminant Analysis vs PCA</a:t>
            </a:r>
            <a:endParaRPr lang="en-US" b="1" dirty="0"/>
          </a:p>
        </p:txBody>
      </p:sp>
      <p:pic>
        <p:nvPicPr>
          <p:cNvPr id="4" name="Picture 4" descr="Classification of NIR spectra by Linear Discriminant Analysis in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3" y="926870"/>
            <a:ext cx="8674455" cy="395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79307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441135" y="966534"/>
            <a:ext cx="8209089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zh-TW" sz="2400" b="1" dirty="0" smtClean="0">
                <a:ea typeface="新細明體" pitchFamily="18" charset="-120"/>
              </a:rPr>
              <a:t>Analysis of multiple dependent interval variables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zh-TW" sz="2400" b="1" dirty="0">
                <a:ea typeface="新細明體" pitchFamily="18" charset="-120"/>
              </a:rPr>
              <a:t>Goal is to determine if individual categorical independent variables have an effect on a group, or </a:t>
            </a:r>
            <a:r>
              <a:rPr lang="en-US" altLang="zh-TW" sz="2400" b="1" u="sng" dirty="0">
                <a:ea typeface="新細明體" pitchFamily="18" charset="-120"/>
              </a:rPr>
              <a:t>related</a:t>
            </a:r>
            <a:r>
              <a:rPr lang="en-US" altLang="zh-TW" sz="2400" b="1" dirty="0">
                <a:ea typeface="新細明體" pitchFamily="18" charset="-120"/>
              </a:rPr>
              <a:t> set of interval dependent variables.</a:t>
            </a:r>
          </a:p>
          <a:p>
            <a:pPr eaLnBrk="1" hangingPunct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zh-TW" sz="2400" b="1" dirty="0" smtClean="0">
                <a:ea typeface="新細明體" pitchFamily="18" charset="-120"/>
              </a:rPr>
              <a:t>Independent </a:t>
            </a:r>
            <a:r>
              <a:rPr lang="en-US" altLang="zh-TW" sz="2400" b="1" dirty="0">
                <a:ea typeface="新細明體" pitchFamily="18" charset="-120"/>
              </a:rPr>
              <a:t>variables are </a:t>
            </a:r>
            <a:r>
              <a:rPr lang="en-US" altLang="zh-TW" sz="2400" b="1" dirty="0" smtClean="0">
                <a:ea typeface="新細明體" pitchFamily="18" charset="-120"/>
              </a:rPr>
              <a:t>categorical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zh-TW" sz="2400" b="1" dirty="0">
                <a:ea typeface="新細明體" pitchFamily="18" charset="-120"/>
              </a:rPr>
              <a:t>Multiple dependent variables that are continuous and interval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zh-TW" sz="2400" b="1" dirty="0" smtClean="0">
                <a:ea typeface="新細明體" pitchFamily="18" charset="-120"/>
              </a:rPr>
              <a:t>Takes relationships </a:t>
            </a:r>
            <a:r>
              <a:rPr lang="en-US" altLang="zh-TW" sz="2400" b="1" dirty="0">
                <a:ea typeface="新細明體" pitchFamily="18" charset="-120"/>
              </a:rPr>
              <a:t>between dependent </a:t>
            </a:r>
            <a:r>
              <a:rPr lang="en-US" altLang="zh-TW" sz="2400" b="1" dirty="0" smtClean="0">
                <a:ea typeface="新細明體" pitchFamily="18" charset="-120"/>
              </a:rPr>
              <a:t>variables into account</a:t>
            </a:r>
            <a:endParaRPr lang="en-US" altLang="zh-TW" sz="2400" b="1" dirty="0">
              <a:ea typeface="新細明體" pitchFamily="18" charset="-120"/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zh-TW" sz="2400" b="1" dirty="0">
                <a:ea typeface="新細明體" pitchFamily="18" charset="-120"/>
              </a:rPr>
              <a:t>Number of observations for each combination of factor are same (balanced experiment</a:t>
            </a:r>
            <a:r>
              <a:rPr lang="en-US" altLang="zh-TW" sz="2400" b="1" dirty="0" smtClean="0">
                <a:ea typeface="新細明體" pitchFamily="18" charset="-120"/>
              </a:rPr>
              <a:t>)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Better than conducting multiple </a:t>
            </a:r>
            <a:r>
              <a:rPr lang="en-US" altLang="en-US" sz="2400" b="1" dirty="0"/>
              <a:t>ANOVAs</a:t>
            </a:r>
            <a:endParaRPr lang="en-US" altLang="zh-TW" sz="2400" b="1" dirty="0">
              <a:ea typeface="新細明體" pitchFamily="18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Analysis of Variance (MANOVA)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ANOVA vs MANOVA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99909"/>
            <a:ext cx="9057050" cy="56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4903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MANOVA Assumptions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8329" y="800190"/>
            <a:ext cx="846734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Multivariate normality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All </a:t>
            </a:r>
            <a:r>
              <a:rPr lang="en-US" altLang="en-US" sz="2400" dirty="0" smtClean="0"/>
              <a:t>DVs normally distributed</a:t>
            </a:r>
            <a:endParaRPr lang="en-US" altLang="en-US" sz="2400" dirty="0"/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L</a:t>
            </a:r>
            <a:r>
              <a:rPr lang="en-US" altLang="en-US" sz="2400" dirty="0" smtClean="0"/>
              <a:t>inear combinations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DVs normally distributed</a:t>
            </a:r>
            <a:endParaRPr lang="en-US" altLang="en-US" sz="2400" dirty="0"/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 smtClean="0"/>
              <a:t>All </a:t>
            </a:r>
            <a:r>
              <a:rPr lang="en-US" altLang="en-US" sz="2400" dirty="0"/>
              <a:t>subsets of </a:t>
            </a:r>
            <a:r>
              <a:rPr lang="en-US" altLang="en-US" sz="2400" dirty="0" smtClean="0"/>
              <a:t>variables have multivariate </a:t>
            </a:r>
            <a:r>
              <a:rPr lang="en-US" altLang="en-US" sz="2400" dirty="0"/>
              <a:t>normal </a:t>
            </a:r>
            <a:r>
              <a:rPr lang="en-US" altLang="en-US" sz="2400" dirty="0" smtClean="0"/>
              <a:t>distribution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Homogeneity of the covariance </a:t>
            </a:r>
            <a:r>
              <a:rPr lang="en-US" altLang="en-US" sz="2400" b="1" dirty="0" smtClean="0"/>
              <a:t>matrices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V</a:t>
            </a:r>
            <a:r>
              <a:rPr lang="en-US" altLang="en-US" sz="2400" dirty="0" smtClean="0"/>
              <a:t>ariance </a:t>
            </a:r>
            <a:r>
              <a:rPr lang="en-US" altLang="en-US" sz="2400" dirty="0"/>
              <a:t>shared between any two </a:t>
            </a:r>
            <a:r>
              <a:rPr lang="en-US" altLang="en-US" sz="2400" dirty="0" smtClean="0"/>
              <a:t>variables </a:t>
            </a:r>
            <a:r>
              <a:rPr lang="en-US" altLang="en-US" sz="2400" dirty="0"/>
              <a:t>equal across all levels of the independent </a:t>
            </a:r>
            <a:r>
              <a:rPr lang="en-US" altLang="en-US" sz="2400" dirty="0" smtClean="0"/>
              <a:t>variable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Independence </a:t>
            </a:r>
            <a:r>
              <a:rPr lang="en-US" altLang="en-US" sz="2400" b="1" dirty="0"/>
              <a:t>of observations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D</a:t>
            </a:r>
            <a:r>
              <a:rPr lang="en-US" altLang="en-US" sz="2400" dirty="0" smtClean="0"/>
              <a:t>ependent </a:t>
            </a:r>
            <a:r>
              <a:rPr lang="en-US" altLang="en-US" sz="2400" dirty="0"/>
              <a:t>measures </a:t>
            </a:r>
            <a:r>
              <a:rPr lang="en-US" altLang="en-US" sz="2400" dirty="0" smtClean="0"/>
              <a:t>not influenced </a:t>
            </a:r>
            <a:r>
              <a:rPr lang="en-US" altLang="en-US" sz="2400" dirty="0"/>
              <a:t>by or related to scores of other subjects in </a:t>
            </a:r>
            <a:r>
              <a:rPr lang="en-US" altLang="en-US" sz="2400" dirty="0" smtClean="0"/>
              <a:t>condition </a:t>
            </a:r>
            <a:r>
              <a:rPr lang="en-US" altLang="en-US" sz="2400" dirty="0"/>
              <a:t>or level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T</a:t>
            </a:r>
            <a:r>
              <a:rPr lang="en-US" altLang="en-US" sz="2400" dirty="0" smtClean="0"/>
              <a:t>ested </a:t>
            </a:r>
            <a:r>
              <a:rPr lang="en-US" altLang="en-US" sz="2400" dirty="0"/>
              <a:t>with an </a:t>
            </a:r>
            <a:r>
              <a:rPr lang="en-US" altLang="en-US" sz="2400" dirty="0" err="1"/>
              <a:t>intraclass</a:t>
            </a:r>
            <a:r>
              <a:rPr lang="en-US" altLang="en-US" sz="2400" dirty="0"/>
              <a:t> correlation </a:t>
            </a:r>
            <a:r>
              <a:rPr lang="en-US" altLang="en-US" sz="2400" dirty="0" smtClean="0"/>
              <a:t>coefficient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590517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Structural Equation Modeling (SEM)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193" y="850394"/>
            <a:ext cx="8357615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Combination </a:t>
            </a:r>
            <a:r>
              <a:rPr lang="en-US" altLang="en-US" b="1" dirty="0"/>
              <a:t>of factor analysis and regression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/>
              <a:t>Tests relationships variables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/>
              <a:t>Specify models that explain data with few parameters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/>
              <a:t>Flexible - Works with continuous and discrete variables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/>
              <a:t>Significance testing and model fit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Fits </a:t>
            </a:r>
            <a:r>
              <a:rPr lang="en-US" altLang="en-US" b="1" dirty="0"/>
              <a:t>specified causal structures (path models) that usually involve factors or latent </a:t>
            </a:r>
            <a:r>
              <a:rPr lang="en-US" altLang="en-US" b="1" dirty="0" smtClean="0"/>
              <a:t>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 smtClean="0"/>
              <a:t>Confirmatory approach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b="1" dirty="0"/>
              <a:t>N</a:t>
            </a:r>
            <a:r>
              <a:rPr lang="en-US" altLang="en-US" b="1" dirty="0" smtClean="0"/>
              <a:t>eeds large sample size </a:t>
            </a:r>
            <a:r>
              <a:rPr lang="en-US" altLang="en-US" b="1" dirty="0"/>
              <a:t>to get stable </a:t>
            </a:r>
            <a:r>
              <a:rPr lang="en-US" altLang="en-US" b="1" dirty="0" smtClean="0"/>
              <a:t>estimates</a:t>
            </a:r>
            <a:endParaRPr lang="en-US" altLang="en-US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/>
              <a:t>@ 200 subjects for small to medium sized model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/>
              <a:t>A minimum of 10 subjects per estimated parameter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en-US" dirty="0"/>
              <a:t>Also affected by effect size and </a:t>
            </a:r>
            <a:r>
              <a:rPr lang="en-US" altLang="en-US" dirty="0" smtClean="0"/>
              <a:t>power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776923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SEM Example</a:t>
            </a:r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23647" y="1074420"/>
            <a:ext cx="8636889" cy="5506591"/>
            <a:chOff x="251079" y="912876"/>
            <a:chExt cx="8678672" cy="5572125"/>
          </a:xfrm>
        </p:grpSpPr>
        <p:sp>
          <p:nvSpPr>
            <p:cNvPr id="8" name="Text Box 90"/>
            <p:cNvSpPr txBox="1">
              <a:spLocks noChangeArrowheads="1"/>
            </p:cNvSpPr>
            <p:nvPr/>
          </p:nvSpPr>
          <p:spPr bwMode="auto">
            <a:xfrm>
              <a:off x="251079" y="912876"/>
              <a:ext cx="8678672" cy="5572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2.  FINAL MODEL</a:t>
              </a:r>
              <a:endPara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Oval 89"/>
            <p:cNvSpPr>
              <a:spLocks noChangeArrowheads="1"/>
            </p:cNvSpPr>
            <p:nvPr/>
          </p:nvSpPr>
          <p:spPr bwMode="auto">
            <a:xfrm>
              <a:off x="5280279" y="3970401"/>
              <a:ext cx="1647825" cy="10763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Severe Illness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Oval 88"/>
            <p:cNvSpPr>
              <a:spLocks noChangeArrowheads="1"/>
            </p:cNvSpPr>
            <p:nvPr/>
          </p:nvSpPr>
          <p:spPr bwMode="auto">
            <a:xfrm>
              <a:off x="5327904" y="2379726"/>
              <a:ext cx="1600200" cy="10572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Mild/Moderate</a:t>
              </a:r>
              <a:endPara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Illness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Oval 87"/>
            <p:cNvSpPr>
              <a:spLocks noChangeArrowheads="1"/>
            </p:cNvSpPr>
            <p:nvPr/>
          </p:nvSpPr>
          <p:spPr bwMode="auto">
            <a:xfrm>
              <a:off x="2632329" y="1598676"/>
              <a:ext cx="1647825" cy="11239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Healthy/Fruit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Oval 86"/>
            <p:cNvSpPr>
              <a:spLocks noChangeArrowheads="1"/>
            </p:cNvSpPr>
            <p:nvPr/>
          </p:nvSpPr>
          <p:spPr bwMode="auto">
            <a:xfrm>
              <a:off x="2718053" y="3797063"/>
              <a:ext cx="1666875" cy="11239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Meat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Oval 85"/>
            <p:cNvSpPr>
              <a:spLocks noChangeArrowheads="1"/>
            </p:cNvSpPr>
            <p:nvPr/>
          </p:nvSpPr>
          <p:spPr bwMode="auto">
            <a:xfrm>
              <a:off x="2775204" y="5246751"/>
              <a:ext cx="1666875" cy="11239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Ice/Cafeteria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84"/>
            <p:cNvSpPr>
              <a:spLocks noChangeArrowheads="1"/>
            </p:cNvSpPr>
            <p:nvPr/>
          </p:nvSpPr>
          <p:spPr bwMode="auto">
            <a:xfrm>
              <a:off x="794004" y="1208151"/>
              <a:ext cx="87630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Cantaloupe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83"/>
            <p:cNvSpPr>
              <a:spLocks noChangeArrowheads="1"/>
            </p:cNvSpPr>
            <p:nvPr/>
          </p:nvSpPr>
          <p:spPr bwMode="auto">
            <a:xfrm>
              <a:off x="794004" y="1474851"/>
              <a:ext cx="876300" cy="2476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Pineapple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82"/>
            <p:cNvSpPr>
              <a:spLocks noChangeArrowheads="1"/>
            </p:cNvSpPr>
            <p:nvPr/>
          </p:nvSpPr>
          <p:spPr bwMode="auto">
            <a:xfrm>
              <a:off x="794004" y="1722501"/>
              <a:ext cx="876300" cy="238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Bake potato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81"/>
            <p:cNvSpPr>
              <a:spLocks noChangeArrowheads="1"/>
            </p:cNvSpPr>
            <p:nvPr/>
          </p:nvSpPr>
          <p:spPr bwMode="auto">
            <a:xfrm>
              <a:off x="794004" y="1960626"/>
              <a:ext cx="876300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Citrus Bowl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80"/>
            <p:cNvSpPr>
              <a:spLocks noChangeArrowheads="1"/>
            </p:cNvSpPr>
            <p:nvPr/>
          </p:nvSpPr>
          <p:spPr bwMode="auto">
            <a:xfrm>
              <a:off x="794004" y="2189226"/>
              <a:ext cx="876300" cy="2762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Veggie plate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79"/>
            <p:cNvSpPr>
              <a:spLocks noChangeArrowheads="1"/>
            </p:cNvSpPr>
            <p:nvPr/>
          </p:nvSpPr>
          <p:spPr bwMode="auto">
            <a:xfrm>
              <a:off x="708279" y="6008751"/>
              <a:ext cx="962025" cy="285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Any Cafeteria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78"/>
            <p:cNvSpPr>
              <a:spLocks noChangeArrowheads="1"/>
            </p:cNvSpPr>
            <p:nvPr/>
          </p:nvSpPr>
          <p:spPr bwMode="auto">
            <a:xfrm>
              <a:off x="708279" y="5446776"/>
              <a:ext cx="962025" cy="285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Bring Food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77"/>
            <p:cNvSpPr>
              <a:spLocks noChangeArrowheads="1"/>
            </p:cNvSpPr>
            <p:nvPr/>
          </p:nvSpPr>
          <p:spPr bwMode="auto">
            <a:xfrm>
              <a:off x="708279" y="5732526"/>
              <a:ext cx="962025" cy="2762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Cafeteria Ice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76"/>
            <p:cNvSpPr>
              <a:spLocks noChangeArrowheads="1"/>
            </p:cNvSpPr>
            <p:nvPr/>
          </p:nvSpPr>
          <p:spPr bwMode="auto">
            <a:xfrm>
              <a:off x="708279" y="4237101"/>
              <a:ext cx="123825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Any Beef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75"/>
            <p:cNvSpPr>
              <a:spLocks noChangeArrowheads="1"/>
            </p:cNvSpPr>
            <p:nvPr/>
          </p:nvSpPr>
          <p:spPr bwMode="auto">
            <a:xfrm>
              <a:off x="708279" y="4503801"/>
              <a:ext cx="1238250" cy="238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Chix Casserole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74"/>
            <p:cNvSpPr>
              <a:spLocks noChangeArrowheads="1"/>
            </p:cNvSpPr>
            <p:nvPr/>
          </p:nvSpPr>
          <p:spPr bwMode="auto">
            <a:xfrm>
              <a:off x="708279" y="4741926"/>
              <a:ext cx="1238250" cy="238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Chix Spaghetti Cass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73"/>
            <p:cNvSpPr>
              <a:spLocks noChangeArrowheads="1"/>
            </p:cNvSpPr>
            <p:nvPr/>
          </p:nvSpPr>
          <p:spPr bwMode="auto">
            <a:xfrm>
              <a:off x="708279" y="4980051"/>
              <a:ext cx="123825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Any Chicken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72"/>
            <p:cNvSpPr>
              <a:spLocks noChangeArrowheads="1"/>
            </p:cNvSpPr>
            <p:nvPr/>
          </p:nvSpPr>
          <p:spPr bwMode="auto">
            <a:xfrm>
              <a:off x="708279" y="3970401"/>
              <a:ext cx="1238250" cy="2571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Corndogs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71"/>
            <p:cNvSpPr>
              <a:spLocks noChangeArrowheads="1"/>
            </p:cNvSpPr>
            <p:nvPr/>
          </p:nvSpPr>
          <p:spPr bwMode="auto">
            <a:xfrm>
              <a:off x="794004" y="2408301"/>
              <a:ext cx="87630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Rice Krispie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794004" y="2675001"/>
              <a:ext cx="876300" cy="2190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Banana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69"/>
            <p:cNvSpPr>
              <a:spLocks noChangeArrowheads="1"/>
            </p:cNvSpPr>
            <p:nvPr/>
          </p:nvSpPr>
          <p:spPr bwMode="auto">
            <a:xfrm>
              <a:off x="794004" y="2894076"/>
              <a:ext cx="876300" cy="2762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Cob Corn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68"/>
            <p:cNvSpPr>
              <a:spLocks noChangeArrowheads="1"/>
            </p:cNvSpPr>
            <p:nvPr/>
          </p:nvSpPr>
          <p:spPr bwMode="auto">
            <a:xfrm>
              <a:off x="794004" y="3170301"/>
              <a:ext cx="87630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Any Fruit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67"/>
            <p:cNvSpPr>
              <a:spLocks noChangeArrowheads="1"/>
            </p:cNvSpPr>
            <p:nvPr/>
          </p:nvSpPr>
          <p:spPr bwMode="auto">
            <a:xfrm>
              <a:off x="794004" y="3437001"/>
              <a:ext cx="87630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French Toast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AutoShape 66"/>
            <p:cNvSpPr>
              <a:spLocks noChangeShapeType="1"/>
            </p:cNvSpPr>
            <p:nvPr/>
          </p:nvSpPr>
          <p:spPr bwMode="auto">
            <a:xfrm>
              <a:off x="1670304" y="1351026"/>
              <a:ext cx="1104900" cy="447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AutoShape 65"/>
            <p:cNvSpPr>
              <a:spLocks noChangeShapeType="1"/>
            </p:cNvSpPr>
            <p:nvPr/>
          </p:nvSpPr>
          <p:spPr bwMode="auto">
            <a:xfrm>
              <a:off x="1670304" y="1598676"/>
              <a:ext cx="1009650" cy="2952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AutoShape 64"/>
            <p:cNvSpPr>
              <a:spLocks noChangeShapeType="1"/>
            </p:cNvSpPr>
            <p:nvPr/>
          </p:nvSpPr>
          <p:spPr bwMode="auto">
            <a:xfrm>
              <a:off x="1670304" y="1846326"/>
              <a:ext cx="962025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AutoShape 63"/>
            <p:cNvSpPr>
              <a:spLocks noChangeShapeType="1"/>
            </p:cNvSpPr>
            <p:nvPr/>
          </p:nvSpPr>
          <p:spPr bwMode="auto">
            <a:xfrm>
              <a:off x="1670304" y="2074926"/>
              <a:ext cx="962025" cy="1143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AutoShape 62"/>
            <p:cNvSpPr>
              <a:spLocks noChangeShapeType="1"/>
            </p:cNvSpPr>
            <p:nvPr/>
          </p:nvSpPr>
          <p:spPr bwMode="auto">
            <a:xfrm>
              <a:off x="1670304" y="2303526"/>
              <a:ext cx="9620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AutoShape 61"/>
            <p:cNvSpPr>
              <a:spLocks noChangeShapeType="1"/>
            </p:cNvSpPr>
            <p:nvPr/>
          </p:nvSpPr>
          <p:spPr bwMode="auto">
            <a:xfrm flipV="1">
              <a:off x="1670304" y="2408301"/>
              <a:ext cx="1009650" cy="1428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AutoShape 60"/>
            <p:cNvSpPr>
              <a:spLocks noChangeShapeType="1"/>
            </p:cNvSpPr>
            <p:nvPr/>
          </p:nvSpPr>
          <p:spPr bwMode="auto">
            <a:xfrm flipV="1">
              <a:off x="1670304" y="2551176"/>
              <a:ext cx="1104900" cy="257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AutoShape 59"/>
            <p:cNvSpPr>
              <a:spLocks noChangeShapeType="1"/>
            </p:cNvSpPr>
            <p:nvPr/>
          </p:nvSpPr>
          <p:spPr bwMode="auto">
            <a:xfrm flipV="1">
              <a:off x="1670304" y="2675001"/>
              <a:ext cx="1295400" cy="3714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utoShape 58"/>
            <p:cNvSpPr>
              <a:spLocks noChangeShapeType="1"/>
            </p:cNvSpPr>
            <p:nvPr/>
          </p:nvSpPr>
          <p:spPr bwMode="auto">
            <a:xfrm flipV="1">
              <a:off x="1670304" y="2722626"/>
              <a:ext cx="1514475" cy="590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AutoShape 57"/>
            <p:cNvSpPr>
              <a:spLocks noChangeShapeType="1"/>
            </p:cNvSpPr>
            <p:nvPr/>
          </p:nvSpPr>
          <p:spPr bwMode="auto">
            <a:xfrm flipV="1">
              <a:off x="1670304" y="2722626"/>
              <a:ext cx="1724025" cy="8572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AutoShape 56"/>
            <p:cNvSpPr>
              <a:spLocks noChangeShapeType="1"/>
            </p:cNvSpPr>
            <p:nvPr/>
          </p:nvSpPr>
          <p:spPr bwMode="auto">
            <a:xfrm>
              <a:off x="4280154" y="2189226"/>
              <a:ext cx="1000125" cy="619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AutoShape 55"/>
            <p:cNvSpPr>
              <a:spLocks noChangeShapeType="1"/>
            </p:cNvSpPr>
            <p:nvPr/>
          </p:nvSpPr>
          <p:spPr bwMode="auto">
            <a:xfrm>
              <a:off x="4280154" y="2236851"/>
              <a:ext cx="1076325" cy="19907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AutoShape 54"/>
            <p:cNvSpPr>
              <a:spLocks noChangeShapeType="1"/>
            </p:cNvSpPr>
            <p:nvPr/>
          </p:nvSpPr>
          <p:spPr bwMode="auto">
            <a:xfrm flipV="1">
              <a:off x="4346829" y="3094101"/>
              <a:ext cx="933450" cy="1143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AutoShape 53"/>
            <p:cNvSpPr>
              <a:spLocks noChangeShapeType="1"/>
            </p:cNvSpPr>
            <p:nvPr/>
          </p:nvSpPr>
          <p:spPr bwMode="auto">
            <a:xfrm>
              <a:off x="4346829" y="4237101"/>
              <a:ext cx="933450" cy="1333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AutoShape 52"/>
            <p:cNvSpPr>
              <a:spLocks noChangeShapeType="1"/>
            </p:cNvSpPr>
            <p:nvPr/>
          </p:nvSpPr>
          <p:spPr bwMode="auto">
            <a:xfrm flipV="1">
              <a:off x="4442079" y="4980051"/>
              <a:ext cx="1133475" cy="819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AutoShape 51"/>
            <p:cNvSpPr>
              <a:spLocks noChangeShapeType="1"/>
            </p:cNvSpPr>
            <p:nvPr/>
          </p:nvSpPr>
          <p:spPr bwMode="auto">
            <a:xfrm flipV="1">
              <a:off x="4442079" y="3313176"/>
              <a:ext cx="962025" cy="24860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AutoShape 50"/>
            <p:cNvSpPr>
              <a:spLocks noChangeShapeType="1"/>
            </p:cNvSpPr>
            <p:nvPr/>
          </p:nvSpPr>
          <p:spPr bwMode="auto">
            <a:xfrm>
              <a:off x="1946529" y="4103751"/>
              <a:ext cx="781050" cy="1238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AutoShape 49"/>
            <p:cNvSpPr>
              <a:spLocks noChangeShapeType="1"/>
            </p:cNvSpPr>
            <p:nvPr/>
          </p:nvSpPr>
          <p:spPr bwMode="auto">
            <a:xfrm>
              <a:off x="1946529" y="4370451"/>
              <a:ext cx="7334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AutoShape 48"/>
            <p:cNvSpPr>
              <a:spLocks noChangeShapeType="1"/>
            </p:cNvSpPr>
            <p:nvPr/>
          </p:nvSpPr>
          <p:spPr bwMode="auto">
            <a:xfrm flipV="1">
              <a:off x="1946529" y="4503801"/>
              <a:ext cx="781050" cy="1333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AutoShape 47"/>
            <p:cNvSpPr>
              <a:spLocks noChangeShapeType="1"/>
            </p:cNvSpPr>
            <p:nvPr/>
          </p:nvSpPr>
          <p:spPr bwMode="auto">
            <a:xfrm flipV="1">
              <a:off x="1946529" y="4637151"/>
              <a:ext cx="828675" cy="238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AutoShape 46"/>
            <p:cNvSpPr>
              <a:spLocks noChangeShapeType="1"/>
            </p:cNvSpPr>
            <p:nvPr/>
          </p:nvSpPr>
          <p:spPr bwMode="auto">
            <a:xfrm flipV="1">
              <a:off x="1946529" y="4741926"/>
              <a:ext cx="971550" cy="3905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AutoShape 45"/>
            <p:cNvSpPr>
              <a:spLocks noChangeShapeType="1"/>
            </p:cNvSpPr>
            <p:nvPr/>
          </p:nvSpPr>
          <p:spPr bwMode="auto">
            <a:xfrm>
              <a:off x="1670304" y="5618226"/>
              <a:ext cx="1104900" cy="38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AutoShape 44"/>
            <p:cNvSpPr>
              <a:spLocks noChangeShapeType="1"/>
            </p:cNvSpPr>
            <p:nvPr/>
          </p:nvSpPr>
          <p:spPr bwMode="auto">
            <a:xfrm flipV="1">
              <a:off x="1670304" y="5865876"/>
              <a:ext cx="1104900" cy="28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AutoShape 43"/>
            <p:cNvSpPr>
              <a:spLocks noChangeShapeType="1"/>
            </p:cNvSpPr>
            <p:nvPr/>
          </p:nvSpPr>
          <p:spPr bwMode="auto">
            <a:xfrm flipV="1">
              <a:off x="1670304" y="6132576"/>
              <a:ext cx="1295400" cy="28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42"/>
            <p:cNvSpPr>
              <a:spLocks noChangeArrowheads="1"/>
            </p:cNvSpPr>
            <p:nvPr/>
          </p:nvSpPr>
          <p:spPr bwMode="auto">
            <a:xfrm>
              <a:off x="5727954" y="1131951"/>
              <a:ext cx="676275" cy="4000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Watery Diarrhea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41"/>
            <p:cNvSpPr>
              <a:spLocks noChangeArrowheads="1"/>
            </p:cNvSpPr>
            <p:nvPr/>
          </p:nvSpPr>
          <p:spPr bwMode="auto">
            <a:xfrm>
              <a:off x="6404229" y="1131951"/>
              <a:ext cx="771525" cy="4000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Headache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40"/>
            <p:cNvSpPr>
              <a:spLocks noChangeArrowheads="1"/>
            </p:cNvSpPr>
            <p:nvPr/>
          </p:nvSpPr>
          <p:spPr bwMode="auto">
            <a:xfrm>
              <a:off x="6899529" y="1341501"/>
              <a:ext cx="771525" cy="2571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Nausea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39"/>
            <p:cNvSpPr>
              <a:spLocks noChangeArrowheads="1"/>
            </p:cNvSpPr>
            <p:nvPr/>
          </p:nvSpPr>
          <p:spPr bwMode="auto">
            <a:xfrm>
              <a:off x="7070979" y="1598676"/>
              <a:ext cx="771525" cy="228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Vomit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38"/>
            <p:cNvSpPr>
              <a:spLocks noChangeArrowheads="1"/>
            </p:cNvSpPr>
            <p:nvPr/>
          </p:nvSpPr>
          <p:spPr bwMode="auto">
            <a:xfrm>
              <a:off x="5232654" y="1131951"/>
              <a:ext cx="495300" cy="4000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Days ill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37"/>
            <p:cNvSpPr>
              <a:spLocks noChangeArrowheads="1"/>
            </p:cNvSpPr>
            <p:nvPr/>
          </p:nvSpPr>
          <p:spPr bwMode="auto">
            <a:xfrm>
              <a:off x="4737354" y="1131951"/>
              <a:ext cx="495300" cy="4000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Fever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36"/>
            <p:cNvSpPr>
              <a:spLocks noChangeArrowheads="1"/>
            </p:cNvSpPr>
            <p:nvPr/>
          </p:nvSpPr>
          <p:spPr bwMode="auto">
            <a:xfrm>
              <a:off x="7290054" y="1827276"/>
              <a:ext cx="771525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Chills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35"/>
            <p:cNvSpPr>
              <a:spLocks noChangeArrowheads="1"/>
            </p:cNvSpPr>
            <p:nvPr/>
          </p:nvSpPr>
          <p:spPr bwMode="auto">
            <a:xfrm>
              <a:off x="6185154" y="5408676"/>
              <a:ext cx="1247775" cy="4191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Number of Diarrhea per day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34"/>
            <p:cNvSpPr>
              <a:spLocks noChangeArrowheads="1"/>
            </p:cNvSpPr>
            <p:nvPr/>
          </p:nvSpPr>
          <p:spPr bwMode="auto">
            <a:xfrm>
              <a:off x="5508879" y="5827776"/>
              <a:ext cx="1247775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Medical visit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33"/>
            <p:cNvSpPr>
              <a:spLocks noChangeArrowheads="1"/>
            </p:cNvSpPr>
            <p:nvPr/>
          </p:nvSpPr>
          <p:spPr bwMode="auto">
            <a:xfrm>
              <a:off x="7842504" y="2551176"/>
              <a:ext cx="91440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School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32"/>
            <p:cNvSpPr>
              <a:spLocks noChangeArrowheads="1"/>
            </p:cNvSpPr>
            <p:nvPr/>
          </p:nvSpPr>
          <p:spPr bwMode="auto">
            <a:xfrm>
              <a:off x="6528054" y="5132451"/>
              <a:ext cx="114300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Bloody Diarrhea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31"/>
            <p:cNvSpPr>
              <a:spLocks noChangeArrowheads="1"/>
            </p:cNvSpPr>
            <p:nvPr/>
          </p:nvSpPr>
          <p:spPr bwMode="auto">
            <a:xfrm>
              <a:off x="7842504" y="2817876"/>
              <a:ext cx="914400" cy="285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Age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30"/>
            <p:cNvSpPr>
              <a:spLocks noChangeArrowheads="1"/>
            </p:cNvSpPr>
            <p:nvPr/>
          </p:nvSpPr>
          <p:spPr bwMode="auto">
            <a:xfrm>
              <a:off x="7842504" y="3103626"/>
              <a:ext cx="91440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Sex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29"/>
            <p:cNvSpPr>
              <a:spLocks noChangeArrowheads="1"/>
            </p:cNvSpPr>
            <p:nvPr/>
          </p:nvSpPr>
          <p:spPr bwMode="auto">
            <a:xfrm>
              <a:off x="7842504" y="3370326"/>
              <a:ext cx="914400" cy="266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Diarmeds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28"/>
            <p:cNvSpPr>
              <a:spLocks noChangeArrowheads="1"/>
            </p:cNvSpPr>
            <p:nvPr/>
          </p:nvSpPr>
          <p:spPr bwMode="auto">
            <a:xfrm>
              <a:off x="7842504" y="3637026"/>
              <a:ext cx="914400" cy="285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Antibiotic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27"/>
            <p:cNvSpPr>
              <a:spLocks noChangeArrowheads="1"/>
            </p:cNvSpPr>
            <p:nvPr/>
          </p:nvSpPr>
          <p:spPr bwMode="auto">
            <a:xfrm>
              <a:off x="7842504" y="3922776"/>
              <a:ext cx="914400" cy="3238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Stool Sample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AutoShape 26"/>
            <p:cNvSpPr>
              <a:spLocks noChangeShapeType="1"/>
            </p:cNvSpPr>
            <p:nvPr/>
          </p:nvSpPr>
          <p:spPr bwMode="auto">
            <a:xfrm flipH="1" flipV="1">
              <a:off x="6604254" y="4922901"/>
              <a:ext cx="152400" cy="209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utoShape 25"/>
            <p:cNvSpPr>
              <a:spLocks noChangeShapeType="1"/>
            </p:cNvSpPr>
            <p:nvPr/>
          </p:nvSpPr>
          <p:spPr bwMode="auto">
            <a:xfrm flipH="1" flipV="1">
              <a:off x="6289929" y="5046726"/>
              <a:ext cx="9525" cy="3619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AutoShape 24"/>
            <p:cNvSpPr>
              <a:spLocks noChangeShapeType="1"/>
            </p:cNvSpPr>
            <p:nvPr/>
          </p:nvSpPr>
          <p:spPr bwMode="auto">
            <a:xfrm flipV="1">
              <a:off x="5880354" y="5046726"/>
              <a:ext cx="95250" cy="781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AutoShape 23"/>
            <p:cNvSpPr>
              <a:spLocks noChangeShapeType="1"/>
            </p:cNvSpPr>
            <p:nvPr/>
          </p:nvSpPr>
          <p:spPr bwMode="auto">
            <a:xfrm>
              <a:off x="5032629" y="1532001"/>
              <a:ext cx="695325" cy="8763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AutoShape 22"/>
            <p:cNvSpPr>
              <a:spLocks noChangeShapeType="1"/>
            </p:cNvSpPr>
            <p:nvPr/>
          </p:nvSpPr>
          <p:spPr bwMode="auto">
            <a:xfrm>
              <a:off x="5508879" y="1532001"/>
              <a:ext cx="276225" cy="8477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AutoShape 21"/>
            <p:cNvSpPr>
              <a:spLocks noChangeShapeType="1"/>
            </p:cNvSpPr>
            <p:nvPr/>
          </p:nvSpPr>
          <p:spPr bwMode="auto">
            <a:xfrm>
              <a:off x="5975604" y="1532001"/>
              <a:ext cx="0" cy="8477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AutoShape 20"/>
            <p:cNvSpPr>
              <a:spLocks noChangeShapeType="1"/>
            </p:cNvSpPr>
            <p:nvPr/>
          </p:nvSpPr>
          <p:spPr bwMode="auto">
            <a:xfrm flipH="1">
              <a:off x="6289929" y="1532001"/>
              <a:ext cx="314325" cy="8477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AutoShape 19"/>
            <p:cNvSpPr>
              <a:spLocks noChangeShapeType="1"/>
            </p:cNvSpPr>
            <p:nvPr/>
          </p:nvSpPr>
          <p:spPr bwMode="auto">
            <a:xfrm flipH="1">
              <a:off x="6470904" y="1598676"/>
              <a:ext cx="457200" cy="8096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AutoShape 18"/>
            <p:cNvSpPr>
              <a:spLocks noChangeShapeType="1"/>
            </p:cNvSpPr>
            <p:nvPr/>
          </p:nvSpPr>
          <p:spPr bwMode="auto">
            <a:xfrm flipH="1">
              <a:off x="6670929" y="1827276"/>
              <a:ext cx="400050" cy="638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AutoShape 17"/>
            <p:cNvSpPr>
              <a:spLocks noChangeShapeType="1"/>
            </p:cNvSpPr>
            <p:nvPr/>
          </p:nvSpPr>
          <p:spPr bwMode="auto">
            <a:xfrm flipH="1">
              <a:off x="6756654" y="2093976"/>
              <a:ext cx="53340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AutoShape 16"/>
            <p:cNvSpPr>
              <a:spLocks noChangeShapeType="1"/>
            </p:cNvSpPr>
            <p:nvPr/>
          </p:nvSpPr>
          <p:spPr bwMode="auto">
            <a:xfrm flipH="1">
              <a:off x="6928104" y="2722626"/>
              <a:ext cx="914400" cy="171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AutoShape 15"/>
            <p:cNvSpPr>
              <a:spLocks noChangeShapeType="1"/>
            </p:cNvSpPr>
            <p:nvPr/>
          </p:nvSpPr>
          <p:spPr bwMode="auto">
            <a:xfrm flipH="1">
              <a:off x="6899529" y="2960751"/>
              <a:ext cx="942975" cy="38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AutoShape 14"/>
            <p:cNvSpPr>
              <a:spLocks noChangeShapeType="1"/>
            </p:cNvSpPr>
            <p:nvPr/>
          </p:nvSpPr>
          <p:spPr bwMode="auto">
            <a:xfrm flipH="1">
              <a:off x="6804279" y="2998851"/>
              <a:ext cx="1038225" cy="12287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AutoShape 13"/>
            <p:cNvSpPr>
              <a:spLocks noChangeShapeType="1"/>
            </p:cNvSpPr>
            <p:nvPr/>
          </p:nvSpPr>
          <p:spPr bwMode="auto">
            <a:xfrm flipH="1">
              <a:off x="6404229" y="2722626"/>
              <a:ext cx="1438275" cy="1247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AutoShape 12"/>
            <p:cNvSpPr>
              <a:spLocks noChangeShapeType="1"/>
            </p:cNvSpPr>
            <p:nvPr/>
          </p:nvSpPr>
          <p:spPr bwMode="auto">
            <a:xfrm flipH="1" flipV="1">
              <a:off x="6899529" y="3170301"/>
              <a:ext cx="942975" cy="76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AutoShape 11"/>
            <p:cNvSpPr>
              <a:spLocks noChangeShapeType="1"/>
            </p:cNvSpPr>
            <p:nvPr/>
          </p:nvSpPr>
          <p:spPr bwMode="auto">
            <a:xfrm flipH="1">
              <a:off x="6899529" y="3246501"/>
              <a:ext cx="942975" cy="1066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AutoShape 10"/>
            <p:cNvSpPr>
              <a:spLocks noChangeShapeType="1"/>
            </p:cNvSpPr>
            <p:nvPr/>
          </p:nvSpPr>
          <p:spPr bwMode="auto">
            <a:xfrm flipH="1" flipV="1">
              <a:off x="6804279" y="3246501"/>
              <a:ext cx="1038225" cy="3333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AutoShape 9"/>
            <p:cNvSpPr>
              <a:spLocks noChangeShapeType="1"/>
            </p:cNvSpPr>
            <p:nvPr/>
          </p:nvSpPr>
          <p:spPr bwMode="auto">
            <a:xfrm flipH="1">
              <a:off x="6928104" y="3637026"/>
              <a:ext cx="914400" cy="800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AutoShape 8"/>
            <p:cNvSpPr>
              <a:spLocks noChangeShapeType="1"/>
            </p:cNvSpPr>
            <p:nvPr/>
          </p:nvSpPr>
          <p:spPr bwMode="auto">
            <a:xfrm flipH="1" flipV="1">
              <a:off x="6604254" y="3370326"/>
              <a:ext cx="1238250" cy="4286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AutoShape 7"/>
            <p:cNvSpPr>
              <a:spLocks noChangeShapeType="1"/>
            </p:cNvSpPr>
            <p:nvPr/>
          </p:nvSpPr>
          <p:spPr bwMode="auto">
            <a:xfrm flipH="1">
              <a:off x="6994779" y="3798951"/>
              <a:ext cx="847725" cy="704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AutoShape 6"/>
            <p:cNvSpPr>
              <a:spLocks noChangeShapeType="1"/>
            </p:cNvSpPr>
            <p:nvPr/>
          </p:nvSpPr>
          <p:spPr bwMode="auto">
            <a:xfrm flipH="1">
              <a:off x="6928104" y="4103751"/>
              <a:ext cx="9144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AutoShape 5"/>
            <p:cNvSpPr>
              <a:spLocks noChangeShapeType="1"/>
            </p:cNvSpPr>
            <p:nvPr/>
          </p:nvSpPr>
          <p:spPr bwMode="auto">
            <a:xfrm flipH="1" flipV="1">
              <a:off x="6470904" y="3437001"/>
              <a:ext cx="1371600" cy="6667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98" name="Straight Arrow Connector 97"/>
          <p:cNvCxnSpPr>
            <a:stCxn id="12" idx="0"/>
          </p:cNvCxnSpPr>
          <p:nvPr/>
        </p:nvCxnSpPr>
        <p:spPr bwMode="auto">
          <a:xfrm flipH="1" flipV="1">
            <a:off x="3451295" y="2861020"/>
            <a:ext cx="56874" cy="10636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00" name="Straight Arrow Connector 99"/>
          <p:cNvCxnSpPr/>
          <p:nvPr/>
        </p:nvCxnSpPr>
        <p:spPr bwMode="auto">
          <a:xfrm flipV="1">
            <a:off x="3508169" y="5093760"/>
            <a:ext cx="0" cy="26356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2" name="Straight Arrow Connector 101"/>
          <p:cNvCxnSpPr>
            <a:endCxn id="10" idx="4"/>
          </p:cNvCxnSpPr>
          <p:nvPr/>
        </p:nvCxnSpPr>
        <p:spPr bwMode="auto">
          <a:xfrm flipV="1">
            <a:off x="6053328" y="3568858"/>
            <a:ext cx="18950" cy="48006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21" name="Arc 120"/>
          <p:cNvSpPr/>
          <p:nvPr/>
        </p:nvSpPr>
        <p:spPr bwMode="auto">
          <a:xfrm>
            <a:off x="3844679" y="2608736"/>
            <a:ext cx="625623" cy="2899195"/>
          </a:xfrm>
          <a:prstGeom prst="arc">
            <a:avLst>
              <a:gd name="adj1" fmla="val 16218240"/>
              <a:gd name="adj2" fmla="val 54450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9702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Residual Sums of Squares</a:t>
            </a:r>
            <a:endParaRPr lang="en-US" dirty="0"/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529046" y="880654"/>
            <a:ext cx="78486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b="1" dirty="0"/>
              <a:t>Sum of squares for error</a:t>
            </a:r>
            <a:r>
              <a:rPr lang="en-US" altLang="en-US" sz="2400" dirty="0"/>
              <a:t>:  sum of the prediction errors for the alternative (linear regression model) hypothesis</a:t>
            </a:r>
            <a:r>
              <a:rPr lang="en-US" altLang="en-US" sz="2400" dirty="0" smtClean="0"/>
              <a:t>.</a:t>
            </a:r>
          </a:p>
          <a:p>
            <a:endParaRPr lang="en-US" altLang="en-US" sz="2400" dirty="0" smtClean="0"/>
          </a:p>
          <a:p>
            <a:endParaRPr lang="en-US" altLang="en-US" sz="2400" dirty="0"/>
          </a:p>
          <a:p>
            <a:endParaRPr lang="en-US" altLang="en-US" sz="2400" dirty="0" smtClean="0"/>
          </a:p>
          <a:p>
            <a:endParaRPr lang="en-US" altLang="en-US" sz="2400" dirty="0"/>
          </a:p>
          <a:p>
            <a:endParaRPr lang="en-US" altLang="en-US" sz="2400" dirty="0" smtClean="0"/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/>
              <a:t>SSE measures the variance of the residuals, the part of the response variation that is not explained by the model</a:t>
            </a:r>
            <a:r>
              <a:rPr lang="en-US" altLang="en-US" sz="2400" dirty="0" smtClean="0"/>
              <a:t>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Serves as measure </a:t>
            </a:r>
            <a:r>
              <a:rPr lang="en-US" altLang="en-US" sz="2400" dirty="0"/>
              <a:t>of how well the line fits the data.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400" dirty="0"/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>
            <p:extLst/>
          </p:nvPr>
        </p:nvGraphicFramePr>
        <p:xfrm>
          <a:off x="1100932" y="2167617"/>
          <a:ext cx="6942138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Equation" r:id="rId4" imgW="2514600" imgH="431640" progId="Equation.3">
                  <p:embed/>
                </p:oleObj>
              </mc:Choice>
              <mc:Fallback>
                <p:oleObj name="Equation" r:id="rId4" imgW="2514600" imgH="431640" progId="Equation.3">
                  <p:embed/>
                  <p:pic>
                    <p:nvPicPr>
                      <p:cNvPr id="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932" y="2167617"/>
                        <a:ext cx="6942138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669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 Structured Approach to Multivariate Model Building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0" indent="-1371600">
              <a:spcBef>
                <a:spcPts val="0"/>
              </a:spcBef>
              <a:spcAft>
                <a:spcPts val="1800"/>
              </a:spcAft>
              <a:buFontTx/>
              <a:buNone/>
            </a:pPr>
            <a:r>
              <a:rPr lang="en-US" altLang="zh-TW" b="1" dirty="0"/>
              <a:t>Stage 1: </a:t>
            </a:r>
            <a:r>
              <a:rPr lang="en-US" altLang="zh-TW" b="1" dirty="0" smtClean="0"/>
              <a:t> Define research </a:t>
            </a:r>
            <a:r>
              <a:rPr lang="en-US" altLang="zh-TW" b="1" dirty="0"/>
              <a:t>problem, objectives, and multivariate technique to be used</a:t>
            </a:r>
          </a:p>
          <a:p>
            <a:pPr marL="1371600" indent="-1371600">
              <a:spcBef>
                <a:spcPts val="0"/>
              </a:spcBef>
              <a:spcAft>
                <a:spcPts val="1800"/>
              </a:spcAft>
              <a:buFontTx/>
              <a:buNone/>
            </a:pPr>
            <a:r>
              <a:rPr lang="en-US" altLang="zh-TW" b="1" dirty="0"/>
              <a:t>Stage 2: </a:t>
            </a:r>
            <a:r>
              <a:rPr lang="en-US" altLang="zh-TW" b="1" dirty="0" smtClean="0"/>
              <a:t> Develop analysis </a:t>
            </a:r>
            <a:r>
              <a:rPr lang="en-US" altLang="zh-TW" b="1" dirty="0"/>
              <a:t>plan</a:t>
            </a:r>
          </a:p>
          <a:p>
            <a:pPr marL="1371600" indent="-1371600">
              <a:spcBef>
                <a:spcPts val="0"/>
              </a:spcBef>
              <a:spcAft>
                <a:spcPts val="1800"/>
              </a:spcAft>
              <a:buFontTx/>
              <a:buNone/>
            </a:pPr>
            <a:r>
              <a:rPr lang="en-US" altLang="zh-TW" b="1" dirty="0"/>
              <a:t>Stage 3: </a:t>
            </a:r>
            <a:r>
              <a:rPr lang="en-US" altLang="zh-TW" b="1" dirty="0" smtClean="0"/>
              <a:t> Evaluate assumptions </a:t>
            </a:r>
            <a:r>
              <a:rPr lang="en-US" altLang="zh-TW" b="1" dirty="0"/>
              <a:t>underlying </a:t>
            </a:r>
            <a:r>
              <a:rPr lang="en-US" altLang="zh-TW" b="1" dirty="0" smtClean="0"/>
              <a:t>multivariate </a:t>
            </a:r>
            <a:r>
              <a:rPr lang="en-US" altLang="zh-TW" b="1" dirty="0"/>
              <a:t>technique</a:t>
            </a:r>
          </a:p>
          <a:p>
            <a:pPr marL="1371600" indent="-1371600">
              <a:spcBef>
                <a:spcPts val="0"/>
              </a:spcBef>
              <a:spcAft>
                <a:spcPts val="1800"/>
              </a:spcAft>
              <a:buFontTx/>
              <a:buNone/>
            </a:pPr>
            <a:r>
              <a:rPr lang="en-US" altLang="zh-TW" b="1" dirty="0"/>
              <a:t>Stage 4: </a:t>
            </a:r>
            <a:r>
              <a:rPr lang="en-US" altLang="zh-TW" b="1" dirty="0" smtClean="0"/>
              <a:t> Estimate multivariate </a:t>
            </a:r>
            <a:r>
              <a:rPr lang="en-US" altLang="zh-TW" b="1" dirty="0"/>
              <a:t>model and assess overall model fit</a:t>
            </a:r>
          </a:p>
          <a:p>
            <a:pPr marL="1371600" indent="-1371600">
              <a:spcBef>
                <a:spcPts val="0"/>
              </a:spcBef>
              <a:spcAft>
                <a:spcPts val="1800"/>
              </a:spcAft>
              <a:buFontTx/>
              <a:buNone/>
            </a:pPr>
            <a:r>
              <a:rPr lang="en-US" altLang="zh-TW" b="1" dirty="0"/>
              <a:t>Stage 5: </a:t>
            </a:r>
            <a:r>
              <a:rPr lang="en-US" altLang="zh-TW" b="1" dirty="0" smtClean="0"/>
              <a:t> Interpret variate(s</a:t>
            </a:r>
            <a:r>
              <a:rPr lang="en-US" altLang="zh-TW" b="1" dirty="0"/>
              <a:t>)</a:t>
            </a:r>
          </a:p>
          <a:p>
            <a:pPr marL="1371600" indent="-1371600">
              <a:spcBef>
                <a:spcPts val="0"/>
              </a:spcBef>
              <a:spcAft>
                <a:spcPts val="1800"/>
              </a:spcAft>
              <a:buFontTx/>
              <a:buNone/>
            </a:pPr>
            <a:r>
              <a:rPr lang="en-US" altLang="zh-TW" b="1" dirty="0"/>
              <a:t>Stage 6: </a:t>
            </a:r>
            <a:r>
              <a:rPr lang="en-US" altLang="zh-TW" b="1" dirty="0" smtClean="0"/>
              <a:t> Validate multivariate model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58748258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0556"/>
          <a:stretch/>
        </p:blipFill>
        <p:spPr>
          <a:xfrm>
            <a:off x="3" y="685800"/>
            <a:ext cx="9143999" cy="61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-2" y="685799"/>
          <a:ext cx="9144002" cy="617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0288">
                  <a:extLst>
                    <a:ext uri="{9D8B030D-6E8A-4147-A177-3AD203B41FA5}">
                      <a16:colId xmlns:a16="http://schemas.microsoft.com/office/drawing/2014/main" val="1310441529"/>
                    </a:ext>
                  </a:extLst>
                </a:gridCol>
                <a:gridCol w="6313714">
                  <a:extLst>
                    <a:ext uri="{9D8B030D-6E8A-4147-A177-3AD203B41FA5}">
                      <a16:colId xmlns:a16="http://schemas.microsoft.com/office/drawing/2014/main" val="4233644518"/>
                    </a:ext>
                  </a:extLst>
                </a:gridCol>
              </a:tblGrid>
              <a:tr h="2057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/>
                        <a:t>Sums of squares of x.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870311"/>
                  </a:ext>
                </a:extLst>
              </a:tr>
              <a:tr h="2057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/>
                        <a:t>Sums of squares of y.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06858"/>
                  </a:ext>
                </a:extLst>
              </a:tr>
              <a:tr h="2057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/>
                        <a:t>Sums of cross products of x and y.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76376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Sums of Squares</a:t>
            </a:r>
            <a:endParaRPr lang="en-US" dirty="0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/>
          </p:nvPr>
        </p:nvGraphicFramePr>
        <p:xfrm>
          <a:off x="3134497" y="685799"/>
          <a:ext cx="4989512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4" name="Equation" r:id="rId4" imgW="2717640" imgH="1079280" progId="Equation.3">
                  <p:embed/>
                </p:oleObj>
              </mc:Choice>
              <mc:Fallback>
                <p:oleObj name="Equation" r:id="rId4" imgW="2717640" imgH="1079280" progId="Equation.3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4497" y="685799"/>
                        <a:ext cx="4989512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3134497" y="2805111"/>
          <a:ext cx="531495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5" name="Equation" r:id="rId6" imgW="2895480" imgH="1079280" progId="Equation.3">
                  <p:embed/>
                </p:oleObj>
              </mc:Choice>
              <mc:Fallback>
                <p:oleObj name="Equation" r:id="rId6" imgW="2895480" imgH="107928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4497" y="2805111"/>
                        <a:ext cx="531495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3134497" y="4867750"/>
          <a:ext cx="5502275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6" name="Equation" r:id="rId8" imgW="2997000" imgH="1054080" progId="Equation.3">
                  <p:embed/>
                </p:oleObj>
              </mc:Choice>
              <mc:Fallback>
                <p:oleObj name="Equation" r:id="rId8" imgW="2997000" imgH="105408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4497" y="4867750"/>
                        <a:ext cx="5502275" cy="193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03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Square Error (MSE)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8188" y="938546"/>
            <a:ext cx="81174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b="1" dirty="0" smtClean="0"/>
              <a:t>Mean </a:t>
            </a:r>
            <a:r>
              <a:rPr lang="en-US" altLang="en-US" b="1" dirty="0"/>
              <a:t>square error (MSE) provides </a:t>
            </a:r>
            <a:r>
              <a:rPr lang="en-US" altLang="en-US" b="1" dirty="0" smtClean="0"/>
              <a:t>estimate of </a:t>
            </a:r>
            <a:r>
              <a:rPr lang="en-US" altLang="en-US" b="1" i="1" dirty="0">
                <a:latin typeface="Symbol" panose="05050102010706020507" pitchFamily="18" charset="2"/>
              </a:rPr>
              <a:t>s</a:t>
            </a:r>
            <a:r>
              <a:rPr lang="en-US" altLang="en-US" b="1" dirty="0"/>
              <a:t> </a:t>
            </a:r>
            <a:r>
              <a:rPr lang="en-US" altLang="en-US" b="1" baseline="30000" dirty="0"/>
              <a:t>2</a:t>
            </a:r>
            <a:r>
              <a:rPr lang="en-US" altLang="en-US" b="1" dirty="0"/>
              <a:t>, and the notation </a:t>
            </a:r>
            <a:r>
              <a:rPr lang="en-US" altLang="en-US" b="1" i="1" dirty="0"/>
              <a:t>s</a:t>
            </a:r>
            <a:r>
              <a:rPr lang="en-US" altLang="en-US" b="1" baseline="30000" dirty="0"/>
              <a:t>2</a:t>
            </a:r>
            <a:r>
              <a:rPr lang="en-US" altLang="en-US" b="1" dirty="0"/>
              <a:t> is also used</a:t>
            </a:r>
            <a:r>
              <a:rPr lang="en-US" altLang="en-US" b="1" dirty="0" smtClean="0"/>
              <a:t>.</a:t>
            </a:r>
            <a:r>
              <a:rPr lang="en-US" altLang="en-US" b="1" dirty="0"/>
              <a:t> 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b="1" dirty="0" smtClean="0"/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b="1" dirty="0"/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b="1" dirty="0" smtClean="0"/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b="1" dirty="0" smtClean="0"/>
              <a:t>Root </a:t>
            </a:r>
            <a:r>
              <a:rPr lang="en-US" altLang="en-US" b="1" dirty="0"/>
              <a:t>mean square </a:t>
            </a:r>
            <a:r>
              <a:rPr lang="en-US" altLang="en-US" b="1" dirty="0" smtClean="0"/>
              <a:t>error (RMSE) provides </a:t>
            </a:r>
            <a:r>
              <a:rPr lang="en-US" altLang="en-US" b="1" dirty="0"/>
              <a:t>estimate </a:t>
            </a:r>
            <a:r>
              <a:rPr lang="en-US" altLang="en-US" b="1" i="1" dirty="0">
                <a:latin typeface="Symbol" panose="05050102010706020507" pitchFamily="18" charset="2"/>
              </a:rPr>
              <a:t>s</a:t>
            </a:r>
            <a:r>
              <a:rPr lang="en-US" altLang="en-US" b="1" dirty="0"/>
              <a:t> </a:t>
            </a:r>
            <a:r>
              <a:rPr lang="en-US" altLang="en-US" b="1" dirty="0" smtClean="0"/>
              <a:t>.</a:t>
            </a:r>
            <a:endParaRPr lang="en-US" altLang="en-US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810498" y="1920980"/>
            <a:ext cx="5272836" cy="712787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3600" i="1" dirty="0" smtClean="0">
                <a:solidFill>
                  <a:schemeClr val="bg1"/>
                </a:solidFill>
              </a:rPr>
              <a:t>s</a:t>
            </a:r>
            <a:r>
              <a:rPr lang="en-US" altLang="en-US" sz="3600" baseline="30000" dirty="0" smtClean="0">
                <a:solidFill>
                  <a:schemeClr val="bg1"/>
                </a:solidFill>
              </a:rPr>
              <a:t>2</a:t>
            </a:r>
            <a:r>
              <a:rPr lang="en-US" altLang="en-US" sz="3600" dirty="0" smtClean="0">
                <a:solidFill>
                  <a:schemeClr val="bg1"/>
                </a:solidFill>
              </a:rPr>
              <a:t> = MSE = SSE/(n-2)</a:t>
            </a:r>
            <a:endParaRPr lang="en-US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858622" y="4080025"/>
            <a:ext cx="3176587" cy="1243012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/>
          </p:nvPr>
        </p:nvGraphicFramePr>
        <p:xfrm>
          <a:off x="2948536" y="4210993"/>
          <a:ext cx="28432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Equation" r:id="rId3" imgW="1282680" imgH="444240" progId="Equation.3">
                  <p:embed/>
                </p:oleObj>
              </mc:Choice>
              <mc:Fallback>
                <p:oleObj name="Equation" r:id="rId3" imgW="1282680" imgH="44424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8536" y="4210993"/>
                        <a:ext cx="2843213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5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Modelling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3683" y="775880"/>
            <a:ext cx="8643667" cy="5986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altLang="en-US" sz="2200" b="1" dirty="0"/>
              <a:t>A model is a description of reality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200" dirty="0"/>
              <a:t>Models ≠ reality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200" dirty="0"/>
              <a:t>Usually a simplification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200" dirty="0"/>
              <a:t>Helps to understand reality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altLang="en-US" sz="2200" b="1" dirty="0"/>
              <a:t>“All models are wrong, but some are useful” (</a:t>
            </a:r>
            <a:r>
              <a:rPr lang="en-GB" altLang="en-US" sz="2200" b="1" i="1" dirty="0"/>
              <a:t>Box</a:t>
            </a:r>
            <a:r>
              <a:rPr lang="en-GB" altLang="en-US" sz="2200" b="1" dirty="0"/>
              <a:t>)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altLang="en-US" sz="2200" b="1" dirty="0"/>
              <a:t>C</a:t>
            </a:r>
            <a:r>
              <a:rPr lang="en-GB" altLang="en-US" sz="2200" b="1" dirty="0" smtClean="0"/>
              <a:t>omplexity </a:t>
            </a:r>
            <a:r>
              <a:rPr lang="en-GB" altLang="en-US" sz="2200" b="1" dirty="0"/>
              <a:t>of </a:t>
            </a:r>
            <a:r>
              <a:rPr lang="en-GB" altLang="en-US" sz="2200" b="1" dirty="0" smtClean="0"/>
              <a:t>model depends </a:t>
            </a:r>
            <a:r>
              <a:rPr lang="en-GB" altLang="en-US" sz="2200" b="1" dirty="0"/>
              <a:t>on </a:t>
            </a:r>
            <a:r>
              <a:rPr lang="en-GB" altLang="en-US" sz="2200" b="1" dirty="0" smtClean="0"/>
              <a:t>purpose </a:t>
            </a:r>
            <a:r>
              <a:rPr lang="en-GB" altLang="en-US" sz="2200" b="1" dirty="0"/>
              <a:t>(e.g. understanding, prediction)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altLang="en-US" sz="2200" b="1" u="sng" dirty="0"/>
              <a:t>D</a:t>
            </a:r>
            <a:r>
              <a:rPr lang="en-GB" altLang="en-US" sz="2200" b="1" u="sng" dirty="0" smtClean="0"/>
              <a:t>eterministic models</a:t>
            </a:r>
            <a:r>
              <a:rPr lang="en-GB" altLang="en-US" sz="2200" b="1" dirty="0" smtClean="0"/>
              <a:t> have </a:t>
            </a:r>
            <a:r>
              <a:rPr lang="en-GB" altLang="en-US" sz="2200" b="1" dirty="0"/>
              <a:t>no randomness </a:t>
            </a:r>
            <a:r>
              <a:rPr lang="en-GB" altLang="en-US" sz="2200" b="1" dirty="0" smtClean="0"/>
              <a:t>and </a:t>
            </a:r>
            <a:r>
              <a:rPr lang="en-GB" altLang="en-US" sz="2200" b="1" dirty="0"/>
              <a:t>outcome is totally </a:t>
            </a:r>
            <a:r>
              <a:rPr lang="en-GB" altLang="en-US" sz="2200" b="1" dirty="0" smtClean="0"/>
              <a:t>predictable.</a:t>
            </a:r>
            <a:endParaRPr lang="en-GB" altLang="en-US" sz="2200" b="1" dirty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altLang="en-US" sz="2200" b="1" u="sng" dirty="0"/>
              <a:t>Stochastic models</a:t>
            </a:r>
            <a:r>
              <a:rPr lang="en-GB" altLang="en-US" sz="2200" b="1" dirty="0"/>
              <a:t> include both deterministic and random (stochastic) </a:t>
            </a:r>
            <a:r>
              <a:rPr lang="en-GB" altLang="en-US" sz="2200" b="1" dirty="0" smtClean="0"/>
              <a:t>components</a:t>
            </a:r>
            <a:endParaRPr lang="en-GB" altLang="en-US" sz="2200" b="1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altLang="en-US" sz="2200" b="1" dirty="0"/>
              <a:t>Statistical inference based on </a:t>
            </a:r>
            <a:r>
              <a:rPr lang="en-GB" altLang="en-US" sz="2200" b="1" dirty="0" smtClean="0"/>
              <a:t>data</a:t>
            </a:r>
            <a:endParaRPr lang="en-GB" altLang="en-US" sz="2200" b="1" dirty="0"/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200" dirty="0"/>
              <a:t>Based on stochastic models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200" dirty="0"/>
              <a:t>Trying to quantify the role of </a:t>
            </a:r>
            <a:r>
              <a:rPr lang="en-GB" altLang="en-US" sz="2200" dirty="0" smtClean="0"/>
              <a:t>chance</a:t>
            </a:r>
            <a:endParaRPr lang="en-GB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7770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-17418" y="685799"/>
          <a:ext cx="9161418" cy="617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46172">
                  <a:extLst>
                    <a:ext uri="{9D8B030D-6E8A-4147-A177-3AD203B41FA5}">
                      <a16:colId xmlns:a16="http://schemas.microsoft.com/office/drawing/2014/main" val="2197041210"/>
                    </a:ext>
                  </a:extLst>
                </a:gridCol>
                <a:gridCol w="4415246">
                  <a:extLst>
                    <a:ext uri="{9D8B030D-6E8A-4147-A177-3AD203B41FA5}">
                      <a16:colId xmlns:a16="http://schemas.microsoft.com/office/drawing/2014/main" val="569088009"/>
                    </a:ext>
                  </a:extLst>
                </a:gridCol>
              </a:tblGrid>
              <a:tr h="2057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dirty="0" smtClean="0"/>
                        <a:t>Mean square total (Sample variance of y)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813129"/>
                  </a:ext>
                </a:extLst>
              </a:tr>
              <a:tr h="2057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dirty="0" smtClean="0"/>
                        <a:t>Regression Mean Square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023590"/>
                  </a:ext>
                </a:extLst>
              </a:tr>
              <a:tr h="2057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dirty="0" smtClean="0"/>
                        <a:t>Residual Mean Square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49719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Square Terms</a:t>
            </a:r>
            <a:endParaRPr lang="en-US" dirty="0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/>
          </p:nvPr>
        </p:nvGraphicFramePr>
        <p:xfrm>
          <a:off x="5034189" y="2905124"/>
          <a:ext cx="2111375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Equation" r:id="rId4" imgW="1218960" imgH="1002960" progId="Equation.3">
                  <p:embed/>
                </p:oleObj>
              </mc:Choice>
              <mc:Fallback>
                <p:oleObj name="Equation" r:id="rId4" imgW="1218960" imgH="1002960" progId="Equatio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4189" y="2905124"/>
                        <a:ext cx="2111375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>
            <p:extLst/>
          </p:nvPr>
        </p:nvGraphicFramePr>
        <p:xfrm>
          <a:off x="5034189" y="5046548"/>
          <a:ext cx="325755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3" name="Equation" r:id="rId6" imgW="1892160" imgH="965160" progId="Equation.3">
                  <p:embed/>
                </p:oleObj>
              </mc:Choice>
              <mc:Fallback>
                <p:oleObj name="Equation" r:id="rId6" imgW="1892160" imgH="965160" progId="Equation.3">
                  <p:embed/>
                  <p:pic>
                    <p:nvPicPr>
                      <p:cNvPr id="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4189" y="5046548"/>
                        <a:ext cx="3257550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5034189" y="839900"/>
          <a:ext cx="255905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4" name="Equation" r:id="rId8" imgW="1485720" imgH="965160" progId="Equation.3">
                  <p:embed/>
                </p:oleObj>
              </mc:Choice>
              <mc:Fallback>
                <p:oleObj name="Equation" r:id="rId8" imgW="1485720" imgH="96516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4189" y="839900"/>
                        <a:ext cx="2559050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527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4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5024" y="994678"/>
            <a:ext cx="811421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relationship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relationship between X and Y is linear</a:t>
            </a:r>
            <a:endParaRPr lang="en-US" alt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Normality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Y is distributed normally at each value of X</a:t>
            </a:r>
            <a:endParaRPr lang="en-US" alt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robability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distribution of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error term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normal.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ean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error term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zero: E(e) = 0.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tandard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deviation of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error term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s</a:t>
            </a:r>
            <a:r>
              <a:rPr lang="en-US" alt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all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values.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Homogeneity of variances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variance of Y is same at each value of X</a:t>
            </a:r>
            <a:endParaRPr lang="en-US" alt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Independent observations</a:t>
            </a:r>
          </a:p>
        </p:txBody>
      </p:sp>
    </p:spTree>
    <p:extLst>
      <p:ext uri="{BB962C8B-B14F-4D97-AF65-F5344CB8AC3E}">
        <p14:creationId xmlns:p14="http://schemas.microsoft.com/office/powerpoint/2010/main" val="18752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3656" y="938238"/>
            <a:ext cx="8495211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Assumes normality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sampling </a:t>
            </a:r>
            <a:r>
              <a:rPr lang="en-US" altLang="en-US" sz="2400" b="1" dirty="0"/>
              <a:t>distribution of </a:t>
            </a:r>
            <a:r>
              <a:rPr lang="en-US" altLang="en-US" sz="2400" b="1" dirty="0" smtClean="0"/>
              <a:t>means.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S</a:t>
            </a:r>
            <a:r>
              <a:rPr lang="en-US" altLang="en-US" sz="2400" b="1" dirty="0" smtClean="0"/>
              <a:t>ampling </a:t>
            </a:r>
            <a:r>
              <a:rPr lang="en-US" altLang="en-US" sz="2400" b="1" dirty="0"/>
              <a:t>distribution of each level of </a:t>
            </a:r>
            <a:r>
              <a:rPr lang="en-US" altLang="en-US" sz="2400" b="1" dirty="0" smtClean="0"/>
              <a:t>independent variable </a:t>
            </a:r>
            <a:r>
              <a:rPr lang="en-US" altLang="en-US" sz="2400" b="1" dirty="0"/>
              <a:t>is relatively </a:t>
            </a:r>
            <a:r>
              <a:rPr lang="en-US" altLang="en-US" sz="2400" b="1" dirty="0" smtClean="0"/>
              <a:t>normal.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Assumes y </a:t>
            </a:r>
            <a:r>
              <a:rPr lang="en-US" altLang="en-US" sz="2400" b="1" dirty="0"/>
              <a:t>is normally distributed with </a:t>
            </a:r>
            <a:r>
              <a:rPr lang="en-US" altLang="en-US" sz="2400" b="1" dirty="0" smtClean="0"/>
              <a:t>mean E(y</a:t>
            </a:r>
            <a:r>
              <a:rPr lang="en-US" altLang="en-US" sz="2400" b="1" dirty="0"/>
              <a:t>) = </a:t>
            </a:r>
            <a:r>
              <a:rPr lang="en-US" altLang="en-US" sz="2400" b="1" dirty="0">
                <a:latin typeface="Symbol" panose="05050102010706020507" pitchFamily="18" charset="2"/>
              </a:rPr>
              <a:t>b</a:t>
            </a:r>
            <a:r>
              <a:rPr lang="en-US" altLang="en-US" sz="2400" b="1" baseline="-25000" dirty="0"/>
              <a:t>0</a:t>
            </a:r>
            <a:r>
              <a:rPr lang="en-US" altLang="en-US" sz="2400" b="1" dirty="0"/>
              <a:t> + </a:t>
            </a:r>
            <a:r>
              <a:rPr lang="en-US" altLang="en-US" sz="2400" b="1" dirty="0">
                <a:latin typeface="Symbol" panose="05050102010706020507" pitchFamily="18" charset="2"/>
              </a:rPr>
              <a:t>b</a:t>
            </a:r>
            <a:r>
              <a:rPr lang="en-US" altLang="en-US" sz="2400" b="1" baseline="-25000" dirty="0"/>
              <a:t>1</a:t>
            </a:r>
            <a:r>
              <a:rPr lang="en-US" altLang="en-US" sz="2400" b="1" dirty="0"/>
              <a:t>x, and </a:t>
            </a:r>
            <a:r>
              <a:rPr lang="en-US" altLang="en-US" sz="2400" b="1" dirty="0" smtClean="0"/>
              <a:t>constant </a:t>
            </a:r>
            <a:r>
              <a:rPr lang="en-US" altLang="en-US" sz="2400" b="1" dirty="0"/>
              <a:t>standard deviation </a:t>
            </a:r>
            <a:r>
              <a:rPr lang="en-US" altLang="en-US" sz="2400" b="1" dirty="0">
                <a:latin typeface="Symbol" panose="05050102010706020507" pitchFamily="18" charset="2"/>
              </a:rPr>
              <a:t>s</a:t>
            </a:r>
            <a:r>
              <a:rPr lang="en-US" altLang="en-US" sz="2400" b="1" baseline="-25000" dirty="0">
                <a:latin typeface="Symbol" panose="05050102010706020507" pitchFamily="18" charset="2"/>
              </a:rPr>
              <a:t>e</a:t>
            </a:r>
            <a:endParaRPr lang="en-US" altLang="en-US" sz="2400" b="1" dirty="0"/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Individual </a:t>
            </a:r>
            <a:r>
              <a:rPr lang="en-US" altLang="en-US" sz="2400" b="1" dirty="0"/>
              <a:t>distributions should be checked for skewness and </a:t>
            </a:r>
            <a:r>
              <a:rPr lang="en-US" altLang="en-US" sz="2400" b="1" dirty="0" smtClean="0"/>
              <a:t>kurtosis </a:t>
            </a:r>
            <a:r>
              <a:rPr lang="en-US" altLang="en-US" sz="2400" b="1" dirty="0"/>
              <a:t>and </a:t>
            </a:r>
            <a:r>
              <a:rPr lang="en-US" altLang="en-US" sz="2400" b="1" dirty="0" smtClean="0"/>
              <a:t>presence </a:t>
            </a:r>
            <a:r>
              <a:rPr lang="en-US" altLang="en-US" sz="2400" b="1" dirty="0"/>
              <a:t>of outliers.  </a:t>
            </a: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If assumption not met, consider using transformations.</a:t>
            </a:r>
            <a:endParaRPr lang="en-US" altLang="en-US" sz="2400" b="1" dirty="0"/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9958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Homogeneity of Variances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1885" y="1071201"/>
            <a:ext cx="8473441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indent="-227013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Group variances are equal and reflect population variance. </a:t>
            </a:r>
          </a:p>
          <a:p>
            <a:pPr marL="227013" indent="-227013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Homoscedasticity = assumption met</a:t>
            </a:r>
          </a:p>
          <a:p>
            <a:pPr marL="227013" lvl="1" indent="-227013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altLang="en-US" sz="2400" b="1" dirty="0"/>
              <a:t>H</a:t>
            </a:r>
            <a:r>
              <a:rPr lang="en-US" altLang="en-US" sz="2400" b="1" dirty="0" smtClean="0"/>
              <a:t>eteroscedasticity = assumption not met</a:t>
            </a:r>
          </a:p>
          <a:p>
            <a:pPr marL="227013" lvl="1" indent="-227013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Diagnose </a:t>
            </a:r>
            <a:r>
              <a:rPr lang="en-US" altLang="en-US" sz="2400" b="1" dirty="0"/>
              <a:t>heteroscedasticity by plotting </a:t>
            </a:r>
            <a:r>
              <a:rPr lang="en-US" altLang="en-US" sz="2400" b="1" dirty="0" smtClean="0"/>
              <a:t>residuals </a:t>
            </a:r>
            <a:r>
              <a:rPr lang="en-US" altLang="en-US" sz="2400" b="1" dirty="0"/>
              <a:t>against </a:t>
            </a:r>
            <a:r>
              <a:rPr lang="en-US" altLang="en-US" sz="2400" b="1" dirty="0" smtClean="0"/>
              <a:t>predicted </a:t>
            </a:r>
            <a:r>
              <a:rPr lang="en-US" altLang="en-US" sz="2400" b="1" dirty="0"/>
              <a:t>y</a:t>
            </a:r>
            <a:r>
              <a:rPr lang="en-US" altLang="en-US" sz="2400" b="1" dirty="0" smtClean="0"/>
              <a:t>.</a:t>
            </a:r>
          </a:p>
          <a:p>
            <a:pPr marL="227013" lvl="1" indent="-227013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Can test with:</a:t>
            </a:r>
            <a:endParaRPr lang="en-US" altLang="en-US" sz="2400" b="1" dirty="0"/>
          </a:p>
          <a:p>
            <a:pPr marL="227013" lvl="1" indent="-227013">
              <a:spcBef>
                <a:spcPts val="1800"/>
              </a:spcBef>
              <a:buFont typeface="Wingdings" panose="05000000000000000000" pitchFamily="2" charset="2"/>
              <a:buChar char="§"/>
            </a:pPr>
            <a:endParaRPr lang="en-US" sz="2400" b="1" dirty="0"/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>
            <p:extLst/>
          </p:nvPr>
        </p:nvGraphicFramePr>
        <p:xfrm>
          <a:off x="809897" y="4554583"/>
          <a:ext cx="8055429" cy="2004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Equation" r:id="rId4" imgW="3327120" imgH="711000" progId="Equation.DSMT4">
                  <p:embed/>
                </p:oleObj>
              </mc:Choice>
              <mc:Fallback>
                <p:oleObj name="Equation" r:id="rId4" imgW="3327120" imgH="711000" progId="Equation.DSMT4">
                  <p:embed/>
                  <p:pic>
                    <p:nvPicPr>
                      <p:cNvPr id="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897" y="4554583"/>
                        <a:ext cx="8055429" cy="20042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97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1407" y="868350"/>
            <a:ext cx="842118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725" indent="-3397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>
                <a:cs typeface="Times New Roman" pitchFamily="18" charset="0"/>
              </a:rPr>
              <a:t>Independent observations</a:t>
            </a:r>
          </a:p>
          <a:p>
            <a:pPr marL="574675" lvl="2" indent="-23495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400" dirty="0">
                <a:cs typeface="Times New Roman" pitchFamily="18" charset="0"/>
              </a:rPr>
              <a:t>No correlation between error terms</a:t>
            </a:r>
          </a:p>
          <a:p>
            <a:pPr marL="574675" lvl="2" indent="-23495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400" dirty="0">
                <a:cs typeface="Times New Roman" pitchFamily="18" charset="0"/>
              </a:rPr>
              <a:t>No correlation between independent variables and error</a:t>
            </a:r>
          </a:p>
          <a:p>
            <a:pPr marL="339725" indent="-3397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Assume size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error </a:t>
            </a:r>
            <a:r>
              <a:rPr lang="en-US" altLang="en-US" sz="2400" b="1" dirty="0"/>
              <a:t>for one </a:t>
            </a:r>
            <a:r>
              <a:rPr lang="en-US" altLang="en-US" sz="2400" b="1" dirty="0" smtClean="0"/>
              <a:t>observation </a:t>
            </a:r>
            <a:r>
              <a:rPr lang="en-US" altLang="en-US" sz="2400" b="1" dirty="0"/>
              <a:t>is not related to </a:t>
            </a:r>
            <a:r>
              <a:rPr lang="en-US" altLang="en-US" sz="2400" b="1" dirty="0" smtClean="0"/>
              <a:t>size </a:t>
            </a:r>
            <a:r>
              <a:rPr lang="en-US" altLang="en-US" sz="2400" b="1" dirty="0"/>
              <a:t>of </a:t>
            </a:r>
            <a:r>
              <a:rPr lang="en-US" altLang="en-US" sz="2400" b="1" dirty="0" smtClean="0"/>
              <a:t>error </a:t>
            </a:r>
            <a:r>
              <a:rPr lang="en-US" altLang="en-US" sz="2400" b="1" dirty="0"/>
              <a:t>in another </a:t>
            </a:r>
            <a:r>
              <a:rPr lang="en-US" altLang="en-US" sz="2400" b="1" dirty="0" smtClean="0"/>
              <a:t>observation</a:t>
            </a:r>
          </a:p>
          <a:p>
            <a:pPr marL="339725" indent="-3397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Violation (autocorrelation)</a:t>
            </a:r>
          </a:p>
          <a:p>
            <a:pPr marL="574675" lvl="1" indent="-23495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S</a:t>
            </a:r>
            <a:r>
              <a:rPr lang="en-US" altLang="en-US" sz="2400" dirty="0" smtClean="0"/>
              <a:t>ubject used </a:t>
            </a:r>
            <a:r>
              <a:rPr lang="en-US" altLang="en-US" sz="2400" dirty="0"/>
              <a:t>more than once (repeated </a:t>
            </a:r>
            <a:r>
              <a:rPr lang="en-US" altLang="en-US" sz="2400" dirty="0" smtClean="0"/>
              <a:t>measures)</a:t>
            </a:r>
          </a:p>
          <a:p>
            <a:pPr marL="574675" lvl="1" indent="-234950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400" dirty="0"/>
              <a:t>S</a:t>
            </a:r>
            <a:r>
              <a:rPr lang="en-US" altLang="en-US" sz="2400" dirty="0" smtClean="0"/>
              <a:t>ubjects </a:t>
            </a:r>
            <a:r>
              <a:rPr lang="en-US" altLang="en-US" sz="2400" dirty="0"/>
              <a:t>are ran in </a:t>
            </a:r>
            <a:r>
              <a:rPr lang="en-US" altLang="en-US" sz="2400" dirty="0" smtClean="0"/>
              <a:t>groups</a:t>
            </a:r>
            <a:endParaRPr lang="en-US" altLang="en-US" sz="2400" dirty="0"/>
          </a:p>
          <a:p>
            <a:pPr marL="339725" lvl="1" indent="-3397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Graph residuals </a:t>
            </a:r>
            <a:r>
              <a:rPr lang="en-US" altLang="en-US" sz="2400" b="1" dirty="0"/>
              <a:t>against time.</a:t>
            </a:r>
          </a:p>
          <a:p>
            <a:pPr marL="339725" lvl="1" indent="-3397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N</a:t>
            </a:r>
            <a:r>
              <a:rPr lang="en-US" altLang="en-US" sz="2400" b="1" dirty="0" smtClean="0"/>
              <a:t>o </a:t>
            </a:r>
            <a:r>
              <a:rPr lang="en-US" altLang="en-US" sz="2400" b="1" dirty="0"/>
              <a:t>pattern </a:t>
            </a:r>
            <a:r>
              <a:rPr lang="en-US" altLang="en-US" sz="2400" b="1" dirty="0" smtClean="0"/>
              <a:t>observed </a:t>
            </a:r>
            <a:r>
              <a:rPr lang="en-US" altLang="en-US" sz="2400" b="1" dirty="0"/>
              <a:t>if </a:t>
            </a:r>
            <a:r>
              <a:rPr lang="en-US" altLang="en-US" sz="2400" b="1" dirty="0" smtClean="0"/>
              <a:t>errors </a:t>
            </a:r>
            <a:r>
              <a:rPr lang="en-US" altLang="en-US" sz="2400" b="1" dirty="0"/>
              <a:t>are independent</a:t>
            </a:r>
            <a:r>
              <a:rPr lang="en-US" altLang="en-US" sz="2400" b="1" dirty="0" smtClean="0"/>
              <a:t>.</a:t>
            </a:r>
            <a:endParaRPr lang="en-US" altLang="en-US" sz="2400" b="1" dirty="0"/>
          </a:p>
          <a:p>
            <a:pPr marL="339725" indent="-3397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>
                <a:cs typeface="Times New Roman" pitchFamily="18" charset="0"/>
              </a:rPr>
              <a:t>Positively </a:t>
            </a:r>
            <a:r>
              <a:rPr lang="en-US" sz="2400" b="1" dirty="0">
                <a:cs typeface="Times New Roman" pitchFamily="18" charset="0"/>
              </a:rPr>
              <a:t>correlated data inflates standard </a:t>
            </a:r>
            <a:r>
              <a:rPr lang="en-US" sz="2400" b="1" dirty="0" smtClean="0">
                <a:cs typeface="Times New Roman" pitchFamily="18" charset="0"/>
              </a:rPr>
              <a:t>error</a:t>
            </a:r>
            <a:endParaRPr lang="en-US" sz="2400" b="1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5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7201" y="992777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kern="0" dirty="0" smtClean="0"/>
              <a:t>An outlier is unusually small or large observation.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kern="0" dirty="0" smtClean="0"/>
              <a:t>Several possibilities need to be investigated when an outlier is observed:</a:t>
            </a:r>
          </a:p>
          <a:p>
            <a:pPr marL="574675"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kern="0" dirty="0"/>
              <a:t>E</a:t>
            </a:r>
            <a:r>
              <a:rPr lang="en-US" altLang="en-US" sz="2400" kern="0" dirty="0" smtClean="0"/>
              <a:t>rror in recording the value.</a:t>
            </a:r>
          </a:p>
          <a:p>
            <a:pPr marL="574675"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kern="0" dirty="0"/>
              <a:t>D</a:t>
            </a:r>
            <a:r>
              <a:rPr lang="en-US" altLang="en-US" sz="2400" kern="0" dirty="0" smtClean="0"/>
              <a:t>oes not belong in the sample.</a:t>
            </a:r>
          </a:p>
          <a:p>
            <a:pPr marL="574675" lvl="1">
              <a:spcBef>
                <a:spcPts val="0"/>
              </a:spcBef>
              <a:spcAft>
                <a:spcPts val="1800"/>
              </a:spcAft>
            </a:pPr>
            <a:r>
              <a:rPr lang="en-US" altLang="en-US" sz="2400" kern="0" dirty="0"/>
              <a:t>O</a:t>
            </a:r>
            <a:r>
              <a:rPr lang="en-US" altLang="en-US" sz="2400" kern="0" dirty="0" smtClean="0"/>
              <a:t>bservation is valid.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kern="0" dirty="0" smtClean="0"/>
              <a:t>Identify outliers from scatter diagram.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kern="0" dirty="0" smtClean="0"/>
              <a:t>It is customary to suspect observation is outlier if its |standard residual| &gt; 2</a:t>
            </a:r>
            <a:endParaRPr lang="en-US" altLang="en-US" sz="2400" b="1" kern="0" dirty="0"/>
          </a:p>
        </p:txBody>
      </p:sp>
    </p:spTree>
    <p:extLst>
      <p:ext uri="{BB962C8B-B14F-4D97-AF65-F5344CB8AC3E}">
        <p14:creationId xmlns:p14="http://schemas.microsoft.com/office/powerpoint/2010/main" val="303978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Assumptions – Diagnostics 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7201" y="1003662"/>
            <a:ext cx="8229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kern="0" dirty="0" smtClean="0"/>
              <a:t>Develop model with theoretical basis.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kern="0" dirty="0" smtClean="0"/>
              <a:t>Gather data for variables in the model.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kern="0" dirty="0" smtClean="0"/>
              <a:t>Use scatter diagram to determine if linear model appears to be appropriate.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kern="0" dirty="0" smtClean="0"/>
              <a:t>Determine regression equation.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kern="0" dirty="0" smtClean="0"/>
              <a:t>Check required conditions for errors.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kern="0" dirty="0" smtClean="0"/>
              <a:t>Check for outliers and influential observations.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kern="0" dirty="0" smtClean="0"/>
              <a:t>Assess model fit.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kern="0" dirty="0" smtClean="0"/>
              <a:t>If model fits data, use regression equation.</a:t>
            </a:r>
            <a:endParaRPr lang="en-US" altLang="en-US" sz="2400" b="1" kern="0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7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Residual </a:t>
            </a:r>
            <a:r>
              <a:rPr lang="en-US" altLang="en-US" dirty="0" smtClean="0"/>
              <a:t>Analysis</a:t>
            </a:r>
            <a:endParaRPr lang="en-US" altLang="en-US" dirty="0"/>
          </a:p>
        </p:txBody>
      </p:sp>
      <p:sp>
        <p:nvSpPr>
          <p:cNvPr id="10147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3434" y="900702"/>
            <a:ext cx="8636726" cy="5632311"/>
          </a:xfrm>
          <a:noFill/>
        </p:spPr>
        <p:txBody>
          <a:bodyPr wrap="square">
            <a:spAutoFit/>
          </a:bodyPr>
          <a:lstStyle/>
          <a:p>
            <a:pPr marL="339725" indent="-33972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2400" b="1" dirty="0"/>
              <a:t>Violations </a:t>
            </a:r>
            <a:r>
              <a:rPr lang="en-US" sz="2400" b="1" dirty="0" smtClean="0"/>
              <a:t>of </a:t>
            </a:r>
            <a:r>
              <a:rPr lang="en-US" sz="2400" b="1" dirty="0"/>
              <a:t>assumptions and model adequacy can be easily investigated by </a:t>
            </a:r>
            <a:r>
              <a:rPr lang="en-US" sz="2400" b="1" dirty="0" smtClean="0"/>
              <a:t>examining </a:t>
            </a:r>
            <a:r>
              <a:rPr lang="en-US" sz="2400" b="1" dirty="0"/>
              <a:t>residuals.</a:t>
            </a:r>
          </a:p>
          <a:p>
            <a:pPr marL="687388" lvl="1" indent="-22542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/>
              <a:t>Examine for linearity assumption</a:t>
            </a:r>
          </a:p>
          <a:p>
            <a:pPr marL="687388" lvl="1" indent="-22542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/>
              <a:t>Examine for constant variance for all levels of </a:t>
            </a:r>
            <a:r>
              <a:rPr lang="en-US" altLang="en-US" sz="2200" dirty="0" smtClean="0"/>
              <a:t>X  </a:t>
            </a:r>
            <a:endParaRPr lang="en-US" altLang="en-US" sz="2200" dirty="0"/>
          </a:p>
          <a:p>
            <a:pPr marL="687388" lvl="1" indent="-22542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/>
              <a:t>Evaluate normal distribution assumption</a:t>
            </a:r>
          </a:p>
          <a:p>
            <a:pPr marL="687388" lvl="1" indent="-22542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/>
              <a:t>Evaluate independence assumption</a:t>
            </a:r>
          </a:p>
          <a:p>
            <a:pPr marL="339725" indent="-33972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2400" b="1" dirty="0" smtClean="0"/>
              <a:t>Residual for an observation is difference between observed and predicted values:</a:t>
            </a:r>
          </a:p>
          <a:p>
            <a:pPr marL="339725" indent="-339725">
              <a:spcBef>
                <a:spcPts val="0"/>
              </a:spcBef>
              <a:spcAft>
                <a:spcPts val="1200"/>
              </a:spcAft>
              <a:buSzPct val="100000"/>
            </a:pPr>
            <a:endParaRPr lang="en-US" sz="2400" dirty="0" smtClean="0"/>
          </a:p>
          <a:p>
            <a:pPr marL="339725" indent="-339725">
              <a:spcBef>
                <a:spcPts val="0"/>
              </a:spcBef>
              <a:spcAft>
                <a:spcPts val="1200"/>
              </a:spcAft>
              <a:buSzPct val="100000"/>
            </a:pPr>
            <a:endParaRPr lang="en-US" sz="2400" dirty="0"/>
          </a:p>
          <a:p>
            <a:pPr marL="339725" indent="-33972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2400" b="1" dirty="0" smtClean="0"/>
              <a:t>If model </a:t>
            </a:r>
            <a:r>
              <a:rPr lang="en-US" sz="2400" b="1" dirty="0"/>
              <a:t>is adequate, </a:t>
            </a:r>
            <a:r>
              <a:rPr lang="en-US" sz="2400" b="1" dirty="0" smtClean="0"/>
              <a:t>residuals should </a:t>
            </a:r>
            <a:r>
              <a:rPr lang="en-US" sz="2400" b="1" dirty="0"/>
              <a:t>contain no obvious patterns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graphicFrame>
        <p:nvGraphicFramePr>
          <p:cNvPr id="1014788" name="Object 4"/>
          <p:cNvGraphicFramePr>
            <a:graphicFrameLocks noChangeAspect="1"/>
          </p:cNvGraphicFramePr>
          <p:nvPr>
            <p:extLst/>
          </p:nvPr>
        </p:nvGraphicFramePr>
        <p:xfrm>
          <a:off x="3017747" y="4743948"/>
          <a:ext cx="1773237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4" name="Equation" r:id="rId4" imgW="647640" imgH="253800" progId="Equation.3">
                  <p:embed/>
                </p:oleObj>
              </mc:Choice>
              <mc:Fallback>
                <p:oleObj name="Equation" r:id="rId4" imgW="647640" imgH="253800" progId="Equation.3">
                  <p:embed/>
                  <p:pic>
                    <p:nvPicPr>
                      <p:cNvPr id="10147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747" y="4743948"/>
                        <a:ext cx="1773237" cy="693737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72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Residual Analysis for Linearity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7383" y="1251857"/>
            <a:ext cx="8705850" cy="4953000"/>
            <a:chOff x="304800" y="1905000"/>
            <a:chExt cx="8705850" cy="4953000"/>
          </a:xfrm>
        </p:grpSpPr>
        <p:graphicFrame>
          <p:nvGraphicFramePr>
            <p:cNvPr id="1015811" name="Object 3">
              <a:hlinkClick r:id="" action="ppaction://ole?verb=0"/>
            </p:cNvPr>
            <p:cNvGraphicFramePr>
              <a:graphicFrameLocks/>
            </p:cNvGraphicFramePr>
            <p:nvPr>
              <p:extLst/>
            </p:nvPr>
          </p:nvGraphicFramePr>
          <p:xfrm>
            <a:off x="523875" y="5943600"/>
            <a:ext cx="5334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8" name="Clip" r:id="rId4" imgW="1044360" imgH="1001520" progId="MS_ClipArt_Gallery.5">
                    <p:embed/>
                  </p:oleObj>
                </mc:Choice>
                <mc:Fallback>
                  <p:oleObj name="Clip" r:id="rId4" imgW="1044360" imgH="1001520" progId="MS_ClipArt_Gallery.5">
                    <p:embed/>
                    <p:pic>
                      <p:nvPicPr>
                        <p:cNvPr id="1015811" name="Object 3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875" y="5943600"/>
                          <a:ext cx="533400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5812" name="Rectangle 4"/>
            <p:cNvSpPr>
              <a:spLocks noChangeArrowheads="1"/>
            </p:cNvSpPr>
            <p:nvPr/>
          </p:nvSpPr>
          <p:spPr bwMode="auto">
            <a:xfrm>
              <a:off x="1662113" y="5946775"/>
              <a:ext cx="1843087" cy="466725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Not Linear</a:t>
              </a:r>
            </a:p>
          </p:txBody>
        </p:sp>
        <p:sp>
          <p:nvSpPr>
            <p:cNvPr id="1015813" name="Rectangle 5"/>
            <p:cNvSpPr>
              <a:spLocks noChangeArrowheads="1"/>
            </p:cNvSpPr>
            <p:nvPr/>
          </p:nvSpPr>
          <p:spPr bwMode="auto">
            <a:xfrm>
              <a:off x="6234113" y="6022975"/>
              <a:ext cx="1262062" cy="466725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Linear</a:t>
              </a:r>
            </a:p>
          </p:txBody>
        </p:sp>
        <p:sp>
          <p:nvSpPr>
            <p:cNvPr id="1015814" name="Rectangle 6"/>
            <p:cNvSpPr>
              <a:spLocks noChangeArrowheads="1"/>
            </p:cNvSpPr>
            <p:nvPr/>
          </p:nvSpPr>
          <p:spPr bwMode="auto">
            <a:xfrm>
              <a:off x="5167313" y="5867400"/>
              <a:ext cx="1304925" cy="911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5400" b="0" baseline="0">
                  <a:solidFill>
                    <a:srgbClr val="FF0000"/>
                  </a:solidFill>
                  <a:latin typeface="Wingdings" panose="05000000000000000000" pitchFamily="2" charset="2"/>
                </a:rPr>
                <a:t></a:t>
              </a:r>
            </a:p>
          </p:txBody>
        </p:sp>
        <p:sp>
          <p:nvSpPr>
            <p:cNvPr id="1015815" name="Line 7"/>
            <p:cNvSpPr>
              <a:spLocks noChangeShapeType="1"/>
            </p:cNvSpPr>
            <p:nvPr/>
          </p:nvSpPr>
          <p:spPr bwMode="auto">
            <a:xfrm>
              <a:off x="752475" y="4576763"/>
              <a:ext cx="0" cy="11382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16" name="Line 8"/>
            <p:cNvSpPr>
              <a:spLocks noChangeShapeType="1"/>
            </p:cNvSpPr>
            <p:nvPr/>
          </p:nvSpPr>
          <p:spPr bwMode="auto">
            <a:xfrm>
              <a:off x="752475" y="5029200"/>
              <a:ext cx="35147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17" name="Arc 9"/>
            <p:cNvSpPr>
              <a:spLocks/>
            </p:cNvSpPr>
            <p:nvPr/>
          </p:nvSpPr>
          <p:spPr bwMode="auto">
            <a:xfrm rot="12394748">
              <a:off x="1117600" y="4222750"/>
              <a:ext cx="3024188" cy="1798638"/>
            </a:xfrm>
            <a:custGeom>
              <a:avLst/>
              <a:gdLst>
                <a:gd name="G0" fmla="+- 3578 0 0"/>
                <a:gd name="G1" fmla="+- 0 0 0"/>
                <a:gd name="G2" fmla="+- 21600 0 0"/>
                <a:gd name="T0" fmla="*/ 25178 w 25178"/>
                <a:gd name="T1" fmla="*/ 19 h 21600"/>
                <a:gd name="T2" fmla="*/ 0 w 25178"/>
                <a:gd name="T3" fmla="*/ 21302 h 21600"/>
                <a:gd name="T4" fmla="*/ 3578 w 2517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78" h="21600" fill="none" extrusionOk="0">
                  <a:moveTo>
                    <a:pt x="25177" y="18"/>
                  </a:moveTo>
                  <a:cubicBezTo>
                    <a:pt x="25167" y="11940"/>
                    <a:pt x="15499" y="21599"/>
                    <a:pt x="3578" y="21599"/>
                  </a:cubicBezTo>
                  <a:cubicBezTo>
                    <a:pt x="2379" y="21599"/>
                    <a:pt x="1182" y="21500"/>
                    <a:pt x="0" y="21301"/>
                  </a:cubicBezTo>
                </a:path>
                <a:path w="25178" h="21600" stroke="0" extrusionOk="0">
                  <a:moveTo>
                    <a:pt x="25177" y="18"/>
                  </a:moveTo>
                  <a:cubicBezTo>
                    <a:pt x="25167" y="11940"/>
                    <a:pt x="15499" y="21599"/>
                    <a:pt x="3578" y="21599"/>
                  </a:cubicBezTo>
                  <a:cubicBezTo>
                    <a:pt x="2379" y="21599"/>
                    <a:pt x="1182" y="21500"/>
                    <a:pt x="0" y="21301"/>
                  </a:cubicBezTo>
                  <a:lnTo>
                    <a:pt x="3578" y="0"/>
                  </a:lnTo>
                  <a:close/>
                </a:path>
              </a:pathLst>
            </a:custGeom>
            <a:noFill/>
            <a:ln w="25400" cap="rnd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18" name="Arc 10"/>
            <p:cNvSpPr>
              <a:spLocks/>
            </p:cNvSpPr>
            <p:nvPr/>
          </p:nvSpPr>
          <p:spPr bwMode="auto">
            <a:xfrm rot="12394774">
              <a:off x="1295400" y="5059363"/>
              <a:ext cx="2835275" cy="1798637"/>
            </a:xfrm>
            <a:custGeom>
              <a:avLst/>
              <a:gdLst>
                <a:gd name="G0" fmla="+- 2009 0 0"/>
                <a:gd name="G1" fmla="+- 0 0 0"/>
                <a:gd name="G2" fmla="+- 21600 0 0"/>
                <a:gd name="T0" fmla="*/ 23609 w 23609"/>
                <a:gd name="T1" fmla="*/ 19 h 21600"/>
                <a:gd name="T2" fmla="*/ 0 w 23609"/>
                <a:gd name="T3" fmla="*/ 21506 h 21600"/>
                <a:gd name="T4" fmla="*/ 2009 w 23609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609" h="21600" fill="none" extrusionOk="0">
                  <a:moveTo>
                    <a:pt x="23608" y="18"/>
                  </a:moveTo>
                  <a:cubicBezTo>
                    <a:pt x="23598" y="11940"/>
                    <a:pt x="13930" y="21599"/>
                    <a:pt x="2009" y="21599"/>
                  </a:cubicBezTo>
                  <a:cubicBezTo>
                    <a:pt x="1338" y="21599"/>
                    <a:pt x="667" y="21568"/>
                    <a:pt x="-1" y="21506"/>
                  </a:cubicBezTo>
                </a:path>
                <a:path w="23609" h="21600" stroke="0" extrusionOk="0">
                  <a:moveTo>
                    <a:pt x="23608" y="18"/>
                  </a:moveTo>
                  <a:cubicBezTo>
                    <a:pt x="23598" y="11940"/>
                    <a:pt x="13930" y="21599"/>
                    <a:pt x="2009" y="21599"/>
                  </a:cubicBezTo>
                  <a:cubicBezTo>
                    <a:pt x="1338" y="21599"/>
                    <a:pt x="667" y="21568"/>
                    <a:pt x="-1" y="21506"/>
                  </a:cubicBezTo>
                  <a:lnTo>
                    <a:pt x="2009" y="0"/>
                  </a:lnTo>
                  <a:close/>
                </a:path>
              </a:pathLst>
            </a:custGeom>
            <a:noFill/>
            <a:ln w="25400" cap="rnd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19" name="Oval 11"/>
            <p:cNvSpPr>
              <a:spLocks noChangeArrowheads="1"/>
            </p:cNvSpPr>
            <p:nvPr/>
          </p:nvSpPr>
          <p:spPr bwMode="auto">
            <a:xfrm>
              <a:off x="981075" y="5334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20" name="Oval 12"/>
            <p:cNvSpPr>
              <a:spLocks noChangeArrowheads="1"/>
            </p:cNvSpPr>
            <p:nvPr/>
          </p:nvSpPr>
          <p:spPr bwMode="auto">
            <a:xfrm>
              <a:off x="1285875" y="5334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21" name="Oval 13"/>
            <p:cNvSpPr>
              <a:spLocks noChangeArrowheads="1"/>
            </p:cNvSpPr>
            <p:nvPr/>
          </p:nvSpPr>
          <p:spPr bwMode="auto">
            <a:xfrm>
              <a:off x="2733675" y="4648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22" name="Oval 14"/>
            <p:cNvSpPr>
              <a:spLocks noChangeArrowheads="1"/>
            </p:cNvSpPr>
            <p:nvPr/>
          </p:nvSpPr>
          <p:spPr bwMode="auto">
            <a:xfrm>
              <a:off x="2962275" y="4495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23" name="Oval 15"/>
            <p:cNvSpPr>
              <a:spLocks noChangeArrowheads="1"/>
            </p:cNvSpPr>
            <p:nvPr/>
          </p:nvSpPr>
          <p:spPr bwMode="auto">
            <a:xfrm>
              <a:off x="3267075" y="4953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24" name="Oval 16"/>
            <p:cNvSpPr>
              <a:spLocks noChangeArrowheads="1"/>
            </p:cNvSpPr>
            <p:nvPr/>
          </p:nvSpPr>
          <p:spPr bwMode="auto">
            <a:xfrm>
              <a:off x="1666875" y="5181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25" name="Oval 17"/>
            <p:cNvSpPr>
              <a:spLocks noChangeArrowheads="1"/>
            </p:cNvSpPr>
            <p:nvPr/>
          </p:nvSpPr>
          <p:spPr bwMode="auto">
            <a:xfrm>
              <a:off x="3352800" y="4648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26" name="Oval 18"/>
            <p:cNvSpPr>
              <a:spLocks noChangeArrowheads="1"/>
            </p:cNvSpPr>
            <p:nvPr/>
          </p:nvSpPr>
          <p:spPr bwMode="auto">
            <a:xfrm>
              <a:off x="3581400" y="5181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27" name="Oval 19"/>
            <p:cNvSpPr>
              <a:spLocks noChangeArrowheads="1"/>
            </p:cNvSpPr>
            <p:nvPr/>
          </p:nvSpPr>
          <p:spPr bwMode="auto">
            <a:xfrm>
              <a:off x="3581400" y="4876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28" name="Oval 20"/>
            <p:cNvSpPr>
              <a:spLocks noChangeArrowheads="1"/>
            </p:cNvSpPr>
            <p:nvPr/>
          </p:nvSpPr>
          <p:spPr bwMode="auto">
            <a:xfrm>
              <a:off x="3886200" y="5029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29" name="Oval 21"/>
            <p:cNvSpPr>
              <a:spLocks noChangeArrowheads="1"/>
            </p:cNvSpPr>
            <p:nvPr/>
          </p:nvSpPr>
          <p:spPr bwMode="auto">
            <a:xfrm>
              <a:off x="2962275" y="4876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30" name="Oval 22"/>
            <p:cNvSpPr>
              <a:spLocks noChangeArrowheads="1"/>
            </p:cNvSpPr>
            <p:nvPr/>
          </p:nvSpPr>
          <p:spPr bwMode="auto">
            <a:xfrm>
              <a:off x="2276475" y="4876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31" name="Oval 23"/>
            <p:cNvSpPr>
              <a:spLocks noChangeArrowheads="1"/>
            </p:cNvSpPr>
            <p:nvPr/>
          </p:nvSpPr>
          <p:spPr bwMode="auto">
            <a:xfrm>
              <a:off x="2505075" y="4572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32" name="Oval 24"/>
            <p:cNvSpPr>
              <a:spLocks noChangeArrowheads="1"/>
            </p:cNvSpPr>
            <p:nvPr/>
          </p:nvSpPr>
          <p:spPr bwMode="auto">
            <a:xfrm>
              <a:off x="2124075" y="4572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33" name="Oval 25"/>
            <p:cNvSpPr>
              <a:spLocks noChangeArrowheads="1"/>
            </p:cNvSpPr>
            <p:nvPr/>
          </p:nvSpPr>
          <p:spPr bwMode="auto">
            <a:xfrm>
              <a:off x="1209675" y="5029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34" name="Oval 26"/>
            <p:cNvSpPr>
              <a:spLocks noChangeArrowheads="1"/>
            </p:cNvSpPr>
            <p:nvPr/>
          </p:nvSpPr>
          <p:spPr bwMode="auto">
            <a:xfrm>
              <a:off x="1438275" y="4876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35" name="Oval 27"/>
            <p:cNvSpPr>
              <a:spLocks noChangeArrowheads="1"/>
            </p:cNvSpPr>
            <p:nvPr/>
          </p:nvSpPr>
          <p:spPr bwMode="auto">
            <a:xfrm>
              <a:off x="1743075" y="4953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36" name="Oval 28"/>
            <p:cNvSpPr>
              <a:spLocks noChangeArrowheads="1"/>
            </p:cNvSpPr>
            <p:nvPr/>
          </p:nvSpPr>
          <p:spPr bwMode="auto">
            <a:xfrm>
              <a:off x="2581275" y="4876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37" name="Oval 29"/>
            <p:cNvSpPr>
              <a:spLocks noChangeArrowheads="1"/>
            </p:cNvSpPr>
            <p:nvPr/>
          </p:nvSpPr>
          <p:spPr bwMode="auto">
            <a:xfrm>
              <a:off x="1819275" y="4648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38" name="Oval 30"/>
            <p:cNvSpPr>
              <a:spLocks noChangeArrowheads="1"/>
            </p:cNvSpPr>
            <p:nvPr/>
          </p:nvSpPr>
          <p:spPr bwMode="auto">
            <a:xfrm>
              <a:off x="4038600" y="5334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39" name="Oval 31"/>
            <p:cNvSpPr>
              <a:spLocks noChangeArrowheads="1"/>
            </p:cNvSpPr>
            <p:nvPr/>
          </p:nvSpPr>
          <p:spPr bwMode="auto">
            <a:xfrm>
              <a:off x="2047875" y="5029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40" name="Rectangle 32"/>
            <p:cNvSpPr>
              <a:spLocks noChangeArrowheads="1"/>
            </p:cNvSpPr>
            <p:nvPr/>
          </p:nvSpPr>
          <p:spPr bwMode="auto">
            <a:xfrm>
              <a:off x="4267200" y="4800600"/>
              <a:ext cx="381000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15841" name="Rectangle 33"/>
            <p:cNvSpPr>
              <a:spLocks noChangeArrowheads="1"/>
            </p:cNvSpPr>
            <p:nvPr/>
          </p:nvSpPr>
          <p:spPr bwMode="auto">
            <a:xfrm rot="16200000">
              <a:off x="-150813" y="4875213"/>
              <a:ext cx="1304925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b="0" baseline="0">
                  <a:solidFill>
                    <a:schemeClr val="tx1"/>
                  </a:solidFill>
                  <a:latin typeface="Arial" panose="020B0604020202020204" pitchFamily="34" charset="0"/>
                </a:rPr>
                <a:t>residuals</a:t>
              </a:r>
            </a:p>
          </p:txBody>
        </p:sp>
        <p:sp>
          <p:nvSpPr>
            <p:cNvPr id="1015842" name="Line 34"/>
            <p:cNvSpPr>
              <a:spLocks noChangeShapeType="1"/>
            </p:cNvSpPr>
            <p:nvPr/>
          </p:nvSpPr>
          <p:spPr bwMode="auto">
            <a:xfrm>
              <a:off x="5172075" y="5033963"/>
              <a:ext cx="3505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43" name="Line 35"/>
            <p:cNvSpPr>
              <a:spLocks noChangeShapeType="1"/>
            </p:cNvSpPr>
            <p:nvPr/>
          </p:nvSpPr>
          <p:spPr bwMode="auto">
            <a:xfrm>
              <a:off x="5172075" y="4419600"/>
              <a:ext cx="0" cy="1295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44" name="Rectangle 36"/>
            <p:cNvSpPr>
              <a:spLocks noChangeArrowheads="1"/>
            </p:cNvSpPr>
            <p:nvPr/>
          </p:nvSpPr>
          <p:spPr bwMode="auto">
            <a:xfrm>
              <a:off x="8610600" y="4800600"/>
              <a:ext cx="400050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15845" name="Line 37"/>
            <p:cNvSpPr>
              <a:spLocks noChangeShapeType="1"/>
            </p:cNvSpPr>
            <p:nvPr/>
          </p:nvSpPr>
          <p:spPr bwMode="auto">
            <a:xfrm>
              <a:off x="5214938" y="4576763"/>
              <a:ext cx="3195637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46" name="Line 38"/>
            <p:cNvSpPr>
              <a:spLocks noChangeShapeType="1"/>
            </p:cNvSpPr>
            <p:nvPr/>
          </p:nvSpPr>
          <p:spPr bwMode="auto">
            <a:xfrm>
              <a:off x="5291138" y="5491163"/>
              <a:ext cx="3119437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47" name="Oval 39"/>
            <p:cNvSpPr>
              <a:spLocks noChangeArrowheads="1"/>
            </p:cNvSpPr>
            <p:nvPr/>
          </p:nvSpPr>
          <p:spPr bwMode="auto">
            <a:xfrm>
              <a:off x="5857875" y="48053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48" name="Oval 40"/>
            <p:cNvSpPr>
              <a:spLocks noChangeArrowheads="1"/>
            </p:cNvSpPr>
            <p:nvPr/>
          </p:nvSpPr>
          <p:spPr bwMode="auto">
            <a:xfrm>
              <a:off x="5553075" y="46529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49" name="Oval 41"/>
            <p:cNvSpPr>
              <a:spLocks noChangeArrowheads="1"/>
            </p:cNvSpPr>
            <p:nvPr/>
          </p:nvSpPr>
          <p:spPr bwMode="auto">
            <a:xfrm>
              <a:off x="5172075" y="51863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50" name="Oval 42"/>
            <p:cNvSpPr>
              <a:spLocks noChangeArrowheads="1"/>
            </p:cNvSpPr>
            <p:nvPr/>
          </p:nvSpPr>
          <p:spPr bwMode="auto">
            <a:xfrm>
              <a:off x="5324475" y="49577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51" name="Oval 43"/>
            <p:cNvSpPr>
              <a:spLocks noChangeArrowheads="1"/>
            </p:cNvSpPr>
            <p:nvPr/>
          </p:nvSpPr>
          <p:spPr bwMode="auto">
            <a:xfrm>
              <a:off x="5248275" y="46529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52" name="Oval 44"/>
            <p:cNvSpPr>
              <a:spLocks noChangeArrowheads="1"/>
            </p:cNvSpPr>
            <p:nvPr/>
          </p:nvSpPr>
          <p:spPr bwMode="auto">
            <a:xfrm>
              <a:off x="6238875" y="49577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53" name="Oval 45"/>
            <p:cNvSpPr>
              <a:spLocks noChangeArrowheads="1"/>
            </p:cNvSpPr>
            <p:nvPr/>
          </p:nvSpPr>
          <p:spPr bwMode="auto">
            <a:xfrm>
              <a:off x="6238875" y="45767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54" name="Oval 46"/>
            <p:cNvSpPr>
              <a:spLocks noChangeArrowheads="1"/>
            </p:cNvSpPr>
            <p:nvPr/>
          </p:nvSpPr>
          <p:spPr bwMode="auto">
            <a:xfrm>
              <a:off x="5553075" y="51863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55" name="Oval 47"/>
            <p:cNvSpPr>
              <a:spLocks noChangeArrowheads="1"/>
            </p:cNvSpPr>
            <p:nvPr/>
          </p:nvSpPr>
          <p:spPr bwMode="auto">
            <a:xfrm>
              <a:off x="7000875" y="45767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56" name="Oval 48"/>
            <p:cNvSpPr>
              <a:spLocks noChangeArrowheads="1"/>
            </p:cNvSpPr>
            <p:nvPr/>
          </p:nvSpPr>
          <p:spPr bwMode="auto">
            <a:xfrm>
              <a:off x="6543675" y="47291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57" name="Oval 49"/>
            <p:cNvSpPr>
              <a:spLocks noChangeArrowheads="1"/>
            </p:cNvSpPr>
            <p:nvPr/>
          </p:nvSpPr>
          <p:spPr bwMode="auto">
            <a:xfrm>
              <a:off x="6391275" y="52625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58" name="Oval 50"/>
            <p:cNvSpPr>
              <a:spLocks noChangeArrowheads="1"/>
            </p:cNvSpPr>
            <p:nvPr/>
          </p:nvSpPr>
          <p:spPr bwMode="auto">
            <a:xfrm>
              <a:off x="5934075" y="51863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59" name="Oval 51"/>
            <p:cNvSpPr>
              <a:spLocks noChangeArrowheads="1"/>
            </p:cNvSpPr>
            <p:nvPr/>
          </p:nvSpPr>
          <p:spPr bwMode="auto">
            <a:xfrm>
              <a:off x="7686675" y="48053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60" name="Oval 52"/>
            <p:cNvSpPr>
              <a:spLocks noChangeArrowheads="1"/>
            </p:cNvSpPr>
            <p:nvPr/>
          </p:nvSpPr>
          <p:spPr bwMode="auto">
            <a:xfrm>
              <a:off x="7000875" y="51863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61" name="Oval 53"/>
            <p:cNvSpPr>
              <a:spLocks noChangeArrowheads="1"/>
            </p:cNvSpPr>
            <p:nvPr/>
          </p:nvSpPr>
          <p:spPr bwMode="auto">
            <a:xfrm>
              <a:off x="6696075" y="50339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62" name="Oval 54"/>
            <p:cNvSpPr>
              <a:spLocks noChangeArrowheads="1"/>
            </p:cNvSpPr>
            <p:nvPr/>
          </p:nvSpPr>
          <p:spPr bwMode="auto">
            <a:xfrm>
              <a:off x="7686675" y="51101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63" name="Oval 55"/>
            <p:cNvSpPr>
              <a:spLocks noChangeArrowheads="1"/>
            </p:cNvSpPr>
            <p:nvPr/>
          </p:nvSpPr>
          <p:spPr bwMode="auto">
            <a:xfrm>
              <a:off x="7153275" y="49577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64" name="Oval 56"/>
            <p:cNvSpPr>
              <a:spLocks noChangeArrowheads="1"/>
            </p:cNvSpPr>
            <p:nvPr/>
          </p:nvSpPr>
          <p:spPr bwMode="auto">
            <a:xfrm>
              <a:off x="7305675" y="52625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65" name="Oval 57"/>
            <p:cNvSpPr>
              <a:spLocks noChangeArrowheads="1"/>
            </p:cNvSpPr>
            <p:nvPr/>
          </p:nvSpPr>
          <p:spPr bwMode="auto">
            <a:xfrm>
              <a:off x="7381875" y="47291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66" name="Oval 58"/>
            <p:cNvSpPr>
              <a:spLocks noChangeArrowheads="1"/>
            </p:cNvSpPr>
            <p:nvPr/>
          </p:nvSpPr>
          <p:spPr bwMode="auto">
            <a:xfrm>
              <a:off x="8067675" y="52625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67" name="Oval 59"/>
            <p:cNvSpPr>
              <a:spLocks noChangeArrowheads="1"/>
            </p:cNvSpPr>
            <p:nvPr/>
          </p:nvSpPr>
          <p:spPr bwMode="auto">
            <a:xfrm>
              <a:off x="7915275" y="46529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68" name="Oval 60"/>
            <p:cNvSpPr>
              <a:spLocks noChangeArrowheads="1"/>
            </p:cNvSpPr>
            <p:nvPr/>
          </p:nvSpPr>
          <p:spPr bwMode="auto">
            <a:xfrm>
              <a:off x="8296275" y="48815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69" name="Oval 61"/>
            <p:cNvSpPr>
              <a:spLocks noChangeArrowheads="1"/>
            </p:cNvSpPr>
            <p:nvPr/>
          </p:nvSpPr>
          <p:spPr bwMode="auto">
            <a:xfrm>
              <a:off x="7915275" y="4957763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70" name="Line 62"/>
            <p:cNvSpPr>
              <a:spLocks noChangeShapeType="1"/>
            </p:cNvSpPr>
            <p:nvPr/>
          </p:nvSpPr>
          <p:spPr bwMode="auto">
            <a:xfrm>
              <a:off x="752475" y="2366963"/>
              <a:ext cx="0" cy="15192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71" name="Line 63"/>
            <p:cNvSpPr>
              <a:spLocks noChangeShapeType="1"/>
            </p:cNvSpPr>
            <p:nvPr/>
          </p:nvSpPr>
          <p:spPr bwMode="auto">
            <a:xfrm>
              <a:off x="752475" y="3886200"/>
              <a:ext cx="3352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72" name="Line 64"/>
            <p:cNvSpPr>
              <a:spLocks noChangeShapeType="1"/>
            </p:cNvSpPr>
            <p:nvPr/>
          </p:nvSpPr>
          <p:spPr bwMode="auto">
            <a:xfrm flipV="1">
              <a:off x="752475" y="2286000"/>
              <a:ext cx="3429000" cy="1143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73" name="Oval 65"/>
            <p:cNvSpPr>
              <a:spLocks noChangeArrowheads="1"/>
            </p:cNvSpPr>
            <p:nvPr/>
          </p:nvSpPr>
          <p:spPr bwMode="auto">
            <a:xfrm rot="14317620">
              <a:off x="1133475" y="3581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74" name="Oval 66"/>
            <p:cNvSpPr>
              <a:spLocks noChangeArrowheads="1"/>
            </p:cNvSpPr>
            <p:nvPr/>
          </p:nvSpPr>
          <p:spPr bwMode="auto">
            <a:xfrm rot="14317620">
              <a:off x="1514475" y="3429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75" name="Oval 67"/>
            <p:cNvSpPr>
              <a:spLocks noChangeArrowheads="1"/>
            </p:cNvSpPr>
            <p:nvPr/>
          </p:nvSpPr>
          <p:spPr bwMode="auto">
            <a:xfrm rot="14317620">
              <a:off x="2886075" y="2286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76" name="Oval 68"/>
            <p:cNvSpPr>
              <a:spLocks noChangeArrowheads="1"/>
            </p:cNvSpPr>
            <p:nvPr/>
          </p:nvSpPr>
          <p:spPr bwMode="auto">
            <a:xfrm rot="14317620">
              <a:off x="3114675" y="2514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77" name="Oval 69"/>
            <p:cNvSpPr>
              <a:spLocks noChangeArrowheads="1"/>
            </p:cNvSpPr>
            <p:nvPr/>
          </p:nvSpPr>
          <p:spPr bwMode="auto">
            <a:xfrm rot="14317620">
              <a:off x="3581400" y="2133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78" name="Oval 70"/>
            <p:cNvSpPr>
              <a:spLocks noChangeArrowheads="1"/>
            </p:cNvSpPr>
            <p:nvPr/>
          </p:nvSpPr>
          <p:spPr bwMode="auto">
            <a:xfrm rot="14317620">
              <a:off x="1819275" y="3200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79" name="Oval 71"/>
            <p:cNvSpPr>
              <a:spLocks noChangeArrowheads="1"/>
            </p:cNvSpPr>
            <p:nvPr/>
          </p:nvSpPr>
          <p:spPr bwMode="auto">
            <a:xfrm rot="14317620">
              <a:off x="3419475" y="2438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80" name="Oval 72"/>
            <p:cNvSpPr>
              <a:spLocks noChangeArrowheads="1"/>
            </p:cNvSpPr>
            <p:nvPr/>
          </p:nvSpPr>
          <p:spPr bwMode="auto">
            <a:xfrm rot="14317620">
              <a:off x="3810000" y="2514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81" name="Oval 73"/>
            <p:cNvSpPr>
              <a:spLocks noChangeArrowheads="1"/>
            </p:cNvSpPr>
            <p:nvPr/>
          </p:nvSpPr>
          <p:spPr bwMode="auto">
            <a:xfrm rot="14317620">
              <a:off x="3810000" y="2209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82" name="Oval 74"/>
            <p:cNvSpPr>
              <a:spLocks noChangeArrowheads="1"/>
            </p:cNvSpPr>
            <p:nvPr/>
          </p:nvSpPr>
          <p:spPr bwMode="auto">
            <a:xfrm rot="14317620">
              <a:off x="4114800" y="2286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83" name="Oval 75"/>
            <p:cNvSpPr>
              <a:spLocks noChangeArrowheads="1"/>
            </p:cNvSpPr>
            <p:nvPr/>
          </p:nvSpPr>
          <p:spPr bwMode="auto">
            <a:xfrm rot="14317620">
              <a:off x="3276600" y="2057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84" name="Oval 76"/>
            <p:cNvSpPr>
              <a:spLocks noChangeArrowheads="1"/>
            </p:cNvSpPr>
            <p:nvPr/>
          </p:nvSpPr>
          <p:spPr bwMode="auto">
            <a:xfrm rot="14317620">
              <a:off x="2428875" y="2667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85" name="Oval 77"/>
            <p:cNvSpPr>
              <a:spLocks noChangeArrowheads="1"/>
            </p:cNvSpPr>
            <p:nvPr/>
          </p:nvSpPr>
          <p:spPr bwMode="auto">
            <a:xfrm rot="14317620">
              <a:off x="2581275" y="2286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86" name="Oval 78"/>
            <p:cNvSpPr>
              <a:spLocks noChangeArrowheads="1"/>
            </p:cNvSpPr>
            <p:nvPr/>
          </p:nvSpPr>
          <p:spPr bwMode="auto">
            <a:xfrm rot="14317620">
              <a:off x="2286000" y="2362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87" name="Oval 79"/>
            <p:cNvSpPr>
              <a:spLocks noChangeArrowheads="1"/>
            </p:cNvSpPr>
            <p:nvPr/>
          </p:nvSpPr>
          <p:spPr bwMode="auto">
            <a:xfrm rot="14317620">
              <a:off x="1362075" y="3200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88" name="Oval 80"/>
            <p:cNvSpPr>
              <a:spLocks noChangeArrowheads="1"/>
            </p:cNvSpPr>
            <p:nvPr/>
          </p:nvSpPr>
          <p:spPr bwMode="auto">
            <a:xfrm rot="14317620">
              <a:off x="1590675" y="2971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89" name="Oval 81"/>
            <p:cNvSpPr>
              <a:spLocks noChangeArrowheads="1"/>
            </p:cNvSpPr>
            <p:nvPr/>
          </p:nvSpPr>
          <p:spPr bwMode="auto">
            <a:xfrm rot="14317620">
              <a:off x="1895475" y="2971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90" name="Oval 82"/>
            <p:cNvSpPr>
              <a:spLocks noChangeArrowheads="1"/>
            </p:cNvSpPr>
            <p:nvPr/>
          </p:nvSpPr>
          <p:spPr bwMode="auto">
            <a:xfrm rot="14317620">
              <a:off x="2733675" y="2590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91" name="Oval 83"/>
            <p:cNvSpPr>
              <a:spLocks noChangeArrowheads="1"/>
            </p:cNvSpPr>
            <p:nvPr/>
          </p:nvSpPr>
          <p:spPr bwMode="auto">
            <a:xfrm rot="14317620">
              <a:off x="1971675" y="2514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92" name="Oval 84"/>
            <p:cNvSpPr>
              <a:spLocks noChangeArrowheads="1"/>
            </p:cNvSpPr>
            <p:nvPr/>
          </p:nvSpPr>
          <p:spPr bwMode="auto">
            <a:xfrm rot="14317620">
              <a:off x="4191000" y="2590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93" name="Oval 85"/>
            <p:cNvSpPr>
              <a:spLocks noChangeArrowheads="1"/>
            </p:cNvSpPr>
            <p:nvPr/>
          </p:nvSpPr>
          <p:spPr bwMode="auto">
            <a:xfrm rot="14317620">
              <a:off x="2200275" y="2895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94" name="Text Box 86"/>
            <p:cNvSpPr txBox="1">
              <a:spLocks noChangeArrowheads="1"/>
            </p:cNvSpPr>
            <p:nvPr/>
          </p:nvSpPr>
          <p:spPr bwMode="auto">
            <a:xfrm>
              <a:off x="533400" y="1905000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1015895" name="Rectangle 87"/>
            <p:cNvSpPr>
              <a:spLocks noChangeArrowheads="1"/>
            </p:cNvSpPr>
            <p:nvPr/>
          </p:nvSpPr>
          <p:spPr bwMode="auto">
            <a:xfrm>
              <a:off x="4038600" y="3657600"/>
              <a:ext cx="46672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15896" name="Line 88"/>
            <p:cNvSpPr>
              <a:spLocks noChangeShapeType="1"/>
            </p:cNvSpPr>
            <p:nvPr/>
          </p:nvSpPr>
          <p:spPr bwMode="auto">
            <a:xfrm flipH="1">
              <a:off x="5105400" y="2325688"/>
              <a:ext cx="6350" cy="15605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97" name="Line 89"/>
            <p:cNvSpPr>
              <a:spLocks noChangeShapeType="1"/>
            </p:cNvSpPr>
            <p:nvPr/>
          </p:nvSpPr>
          <p:spPr bwMode="auto">
            <a:xfrm flipV="1">
              <a:off x="5111750" y="2244725"/>
              <a:ext cx="3429000" cy="1143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98" name="Oval 90"/>
            <p:cNvSpPr>
              <a:spLocks noChangeArrowheads="1"/>
            </p:cNvSpPr>
            <p:nvPr/>
          </p:nvSpPr>
          <p:spPr bwMode="auto">
            <a:xfrm rot="14317620">
              <a:off x="5172075" y="3505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899" name="Oval 91"/>
            <p:cNvSpPr>
              <a:spLocks noChangeArrowheads="1"/>
            </p:cNvSpPr>
            <p:nvPr/>
          </p:nvSpPr>
          <p:spPr bwMode="auto">
            <a:xfrm rot="14317620">
              <a:off x="5400675" y="3200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00" name="Oval 92"/>
            <p:cNvSpPr>
              <a:spLocks noChangeArrowheads="1"/>
            </p:cNvSpPr>
            <p:nvPr/>
          </p:nvSpPr>
          <p:spPr bwMode="auto">
            <a:xfrm rot="14317620">
              <a:off x="7077075" y="2133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01" name="Oval 93"/>
            <p:cNvSpPr>
              <a:spLocks noChangeArrowheads="1"/>
            </p:cNvSpPr>
            <p:nvPr/>
          </p:nvSpPr>
          <p:spPr bwMode="auto">
            <a:xfrm rot="14317620">
              <a:off x="7229475" y="2514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02" name="Oval 94"/>
            <p:cNvSpPr>
              <a:spLocks noChangeArrowheads="1"/>
            </p:cNvSpPr>
            <p:nvPr/>
          </p:nvSpPr>
          <p:spPr bwMode="auto">
            <a:xfrm rot="14317620">
              <a:off x="7839075" y="2209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03" name="Oval 95"/>
            <p:cNvSpPr>
              <a:spLocks noChangeArrowheads="1"/>
            </p:cNvSpPr>
            <p:nvPr/>
          </p:nvSpPr>
          <p:spPr bwMode="auto">
            <a:xfrm rot="14317620">
              <a:off x="5629275" y="3352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04" name="Oval 96"/>
            <p:cNvSpPr>
              <a:spLocks noChangeArrowheads="1"/>
            </p:cNvSpPr>
            <p:nvPr/>
          </p:nvSpPr>
          <p:spPr bwMode="auto">
            <a:xfrm rot="14317620">
              <a:off x="7381875" y="2819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05" name="Oval 97"/>
            <p:cNvSpPr>
              <a:spLocks noChangeArrowheads="1"/>
            </p:cNvSpPr>
            <p:nvPr/>
          </p:nvSpPr>
          <p:spPr bwMode="auto">
            <a:xfrm rot="14317620">
              <a:off x="7839075" y="2514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06" name="Oval 98"/>
            <p:cNvSpPr>
              <a:spLocks noChangeArrowheads="1"/>
            </p:cNvSpPr>
            <p:nvPr/>
          </p:nvSpPr>
          <p:spPr bwMode="auto">
            <a:xfrm rot="14317620">
              <a:off x="7991475" y="19399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07" name="Oval 99"/>
            <p:cNvSpPr>
              <a:spLocks noChangeArrowheads="1"/>
            </p:cNvSpPr>
            <p:nvPr/>
          </p:nvSpPr>
          <p:spPr bwMode="auto">
            <a:xfrm rot="14317620">
              <a:off x="7534275" y="2209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08" name="Oval 100"/>
            <p:cNvSpPr>
              <a:spLocks noChangeArrowheads="1"/>
            </p:cNvSpPr>
            <p:nvPr/>
          </p:nvSpPr>
          <p:spPr bwMode="auto">
            <a:xfrm rot="14317620">
              <a:off x="6467475" y="3124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09" name="Oval 101"/>
            <p:cNvSpPr>
              <a:spLocks noChangeArrowheads="1"/>
            </p:cNvSpPr>
            <p:nvPr/>
          </p:nvSpPr>
          <p:spPr bwMode="auto">
            <a:xfrm rot="14317620">
              <a:off x="6543675" y="2514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10" name="Oval 102"/>
            <p:cNvSpPr>
              <a:spLocks noChangeArrowheads="1"/>
            </p:cNvSpPr>
            <p:nvPr/>
          </p:nvSpPr>
          <p:spPr bwMode="auto">
            <a:xfrm rot="14317620">
              <a:off x="6162675" y="2362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11" name="Oval 103"/>
            <p:cNvSpPr>
              <a:spLocks noChangeArrowheads="1"/>
            </p:cNvSpPr>
            <p:nvPr/>
          </p:nvSpPr>
          <p:spPr bwMode="auto">
            <a:xfrm rot="14317620">
              <a:off x="5248275" y="2895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12" name="Oval 104"/>
            <p:cNvSpPr>
              <a:spLocks noChangeArrowheads="1"/>
            </p:cNvSpPr>
            <p:nvPr/>
          </p:nvSpPr>
          <p:spPr bwMode="auto">
            <a:xfrm rot="14317620">
              <a:off x="5553075" y="2743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13" name="Oval 105"/>
            <p:cNvSpPr>
              <a:spLocks noChangeArrowheads="1"/>
            </p:cNvSpPr>
            <p:nvPr/>
          </p:nvSpPr>
          <p:spPr bwMode="auto">
            <a:xfrm rot="14317620">
              <a:off x="5857875" y="29305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altLang="en-US" sz="2400" b="0" baseline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5914" name="Oval 106"/>
            <p:cNvSpPr>
              <a:spLocks noChangeArrowheads="1"/>
            </p:cNvSpPr>
            <p:nvPr/>
          </p:nvSpPr>
          <p:spPr bwMode="auto">
            <a:xfrm rot="14317620">
              <a:off x="6772275" y="2819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15" name="Oval 107"/>
            <p:cNvSpPr>
              <a:spLocks noChangeArrowheads="1"/>
            </p:cNvSpPr>
            <p:nvPr/>
          </p:nvSpPr>
          <p:spPr bwMode="auto">
            <a:xfrm rot="14317620">
              <a:off x="6238875" y="2895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16" name="Oval 108"/>
            <p:cNvSpPr>
              <a:spLocks noChangeArrowheads="1"/>
            </p:cNvSpPr>
            <p:nvPr/>
          </p:nvSpPr>
          <p:spPr bwMode="auto">
            <a:xfrm rot="14317620">
              <a:off x="8220075" y="2667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17" name="Oval 109"/>
            <p:cNvSpPr>
              <a:spLocks noChangeArrowheads="1"/>
            </p:cNvSpPr>
            <p:nvPr/>
          </p:nvSpPr>
          <p:spPr bwMode="auto">
            <a:xfrm rot="14317620">
              <a:off x="6010275" y="3200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18" name="Oval 110"/>
            <p:cNvSpPr>
              <a:spLocks noChangeArrowheads="1"/>
            </p:cNvSpPr>
            <p:nvPr/>
          </p:nvSpPr>
          <p:spPr bwMode="auto">
            <a:xfrm rot="14317620">
              <a:off x="8372475" y="2133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19" name="Text Box 111"/>
            <p:cNvSpPr txBox="1">
              <a:spLocks noChangeArrowheads="1"/>
            </p:cNvSpPr>
            <p:nvPr/>
          </p:nvSpPr>
          <p:spPr bwMode="auto">
            <a:xfrm>
              <a:off x="4876800" y="1905000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1015920" name="Rectangle 112"/>
            <p:cNvSpPr>
              <a:spLocks noChangeArrowheads="1"/>
            </p:cNvSpPr>
            <p:nvPr/>
          </p:nvSpPr>
          <p:spPr bwMode="auto">
            <a:xfrm>
              <a:off x="8382000" y="3657600"/>
              <a:ext cx="39052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15921" name="Line 113"/>
            <p:cNvSpPr>
              <a:spLocks noChangeShapeType="1"/>
            </p:cNvSpPr>
            <p:nvPr/>
          </p:nvSpPr>
          <p:spPr bwMode="auto">
            <a:xfrm>
              <a:off x="5095875" y="3886200"/>
              <a:ext cx="3352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22" name="Oval 114"/>
            <p:cNvSpPr>
              <a:spLocks noChangeArrowheads="1"/>
            </p:cNvSpPr>
            <p:nvPr/>
          </p:nvSpPr>
          <p:spPr bwMode="auto">
            <a:xfrm rot="14317620">
              <a:off x="7077075" y="2819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923" name="Rectangle 115"/>
            <p:cNvSpPr>
              <a:spLocks noChangeArrowheads="1"/>
            </p:cNvSpPr>
            <p:nvPr/>
          </p:nvSpPr>
          <p:spPr bwMode="auto">
            <a:xfrm rot="16200000">
              <a:off x="4268787" y="4875213"/>
              <a:ext cx="1304925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b="0" baseline="0">
                  <a:solidFill>
                    <a:schemeClr val="tx1"/>
                  </a:solidFill>
                  <a:latin typeface="Arial" panose="020B0604020202020204" pitchFamily="34" charset="0"/>
                </a:rPr>
                <a:t>residuals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Statistical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6" y="806111"/>
            <a:ext cx="8751569" cy="589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Residual Analysis for </a:t>
            </a:r>
            <a:r>
              <a:rPr lang="en-US" altLang="en-US" dirty="0" smtClean="0"/>
              <a:t>Homoscedasticity </a:t>
            </a:r>
            <a:endParaRPr lang="en-US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61938" y="1066800"/>
            <a:ext cx="8620125" cy="4800600"/>
            <a:chOff x="381000" y="1676400"/>
            <a:chExt cx="8620125" cy="4800600"/>
          </a:xfrm>
        </p:grpSpPr>
        <p:graphicFrame>
          <p:nvGraphicFramePr>
            <p:cNvPr id="1016835" name="Object 3">
              <a:hlinkClick r:id="" action="ppaction://ole?verb=0"/>
            </p:cNvPr>
            <p:cNvGraphicFramePr>
              <a:graphicFrameLocks/>
            </p:cNvGraphicFramePr>
            <p:nvPr>
              <p:extLst/>
            </p:nvPr>
          </p:nvGraphicFramePr>
          <p:xfrm>
            <a:off x="452438" y="5715000"/>
            <a:ext cx="576262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42" name="Clip" r:id="rId4" imgW="1031760" imgH="988920" progId="MS_ClipArt_Gallery.5">
                    <p:embed/>
                  </p:oleObj>
                </mc:Choice>
                <mc:Fallback>
                  <p:oleObj name="Clip" r:id="rId4" imgW="1031760" imgH="988920" progId="MS_ClipArt_Gallery.5">
                    <p:embed/>
                    <p:pic>
                      <p:nvPicPr>
                        <p:cNvPr id="1016835" name="Object 3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438" y="5715000"/>
                          <a:ext cx="576262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6836" name="Rectangle 4"/>
            <p:cNvSpPr>
              <a:spLocks noChangeArrowheads="1"/>
            </p:cNvSpPr>
            <p:nvPr/>
          </p:nvSpPr>
          <p:spPr bwMode="auto">
            <a:xfrm>
              <a:off x="1138238" y="5791200"/>
              <a:ext cx="3357562" cy="466725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0" baseline="0">
                  <a:solidFill>
                    <a:schemeClr val="tx1"/>
                  </a:solidFill>
                  <a:latin typeface="Arial" panose="020B0604020202020204" pitchFamily="34" charset="0"/>
                </a:rPr>
                <a:t>Non-constant variance</a:t>
              </a:r>
            </a:p>
          </p:txBody>
        </p:sp>
        <p:sp>
          <p:nvSpPr>
            <p:cNvPr id="1016837" name="Rectangle 5"/>
            <p:cNvSpPr>
              <a:spLocks noChangeArrowheads="1"/>
            </p:cNvSpPr>
            <p:nvPr/>
          </p:nvSpPr>
          <p:spPr bwMode="auto">
            <a:xfrm>
              <a:off x="5181600" y="5565775"/>
              <a:ext cx="914400" cy="911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5400" b="0" baseline="0">
                  <a:solidFill>
                    <a:srgbClr val="FF0000"/>
                  </a:solidFill>
                  <a:latin typeface="Wingdings" panose="05000000000000000000" pitchFamily="2" charset="2"/>
                </a:rPr>
                <a:t></a:t>
              </a:r>
            </a:p>
          </p:txBody>
        </p:sp>
        <p:sp>
          <p:nvSpPr>
            <p:cNvPr id="1016838" name="Rectangle 6"/>
            <p:cNvSpPr>
              <a:spLocks noChangeArrowheads="1"/>
            </p:cNvSpPr>
            <p:nvPr/>
          </p:nvSpPr>
          <p:spPr bwMode="auto">
            <a:xfrm>
              <a:off x="5864225" y="5732463"/>
              <a:ext cx="2974975" cy="466725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="0" baseline="0">
                  <a:solidFill>
                    <a:schemeClr val="tx1"/>
                  </a:solidFill>
                  <a:latin typeface="Arial" panose="020B0604020202020204" pitchFamily="34" charset="0"/>
                </a:rPr>
                <a:t>Constant variance</a:t>
              </a:r>
            </a:p>
          </p:txBody>
        </p:sp>
        <p:sp>
          <p:nvSpPr>
            <p:cNvPr id="1016839" name="Line 7"/>
            <p:cNvSpPr>
              <a:spLocks noChangeShapeType="1"/>
            </p:cNvSpPr>
            <p:nvPr/>
          </p:nvSpPr>
          <p:spPr bwMode="auto">
            <a:xfrm>
              <a:off x="909638" y="4424363"/>
              <a:ext cx="0" cy="1366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40" name="Line 8"/>
            <p:cNvSpPr>
              <a:spLocks noChangeShapeType="1"/>
            </p:cNvSpPr>
            <p:nvPr/>
          </p:nvSpPr>
          <p:spPr bwMode="auto">
            <a:xfrm flipV="1">
              <a:off x="914400" y="5029200"/>
              <a:ext cx="327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41" name="Line 9"/>
            <p:cNvSpPr>
              <a:spLocks noChangeShapeType="1"/>
            </p:cNvSpPr>
            <p:nvPr/>
          </p:nvSpPr>
          <p:spPr bwMode="auto">
            <a:xfrm flipV="1">
              <a:off x="1219200" y="4114800"/>
              <a:ext cx="2738438" cy="757238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42" name="Line 10"/>
            <p:cNvSpPr>
              <a:spLocks noChangeShapeType="1"/>
            </p:cNvSpPr>
            <p:nvPr/>
          </p:nvSpPr>
          <p:spPr bwMode="auto">
            <a:xfrm>
              <a:off x="1219200" y="5257800"/>
              <a:ext cx="2662238" cy="452438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43" name="Oval 11"/>
            <p:cNvSpPr>
              <a:spLocks noChangeArrowheads="1"/>
            </p:cNvSpPr>
            <p:nvPr/>
          </p:nvSpPr>
          <p:spPr bwMode="auto">
            <a:xfrm>
              <a:off x="1290638" y="49149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44" name="Oval 12"/>
            <p:cNvSpPr>
              <a:spLocks noChangeArrowheads="1"/>
            </p:cNvSpPr>
            <p:nvPr/>
          </p:nvSpPr>
          <p:spPr bwMode="auto">
            <a:xfrm>
              <a:off x="2509838" y="46101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45" name="Oval 13"/>
            <p:cNvSpPr>
              <a:spLocks noChangeArrowheads="1"/>
            </p:cNvSpPr>
            <p:nvPr/>
          </p:nvSpPr>
          <p:spPr bwMode="auto">
            <a:xfrm>
              <a:off x="1519238" y="50673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46" name="Oval 14"/>
            <p:cNvSpPr>
              <a:spLocks noChangeArrowheads="1"/>
            </p:cNvSpPr>
            <p:nvPr/>
          </p:nvSpPr>
          <p:spPr bwMode="auto">
            <a:xfrm>
              <a:off x="1671638" y="47625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47" name="Oval 15"/>
            <p:cNvSpPr>
              <a:spLocks noChangeArrowheads="1"/>
            </p:cNvSpPr>
            <p:nvPr/>
          </p:nvSpPr>
          <p:spPr bwMode="auto">
            <a:xfrm>
              <a:off x="2052638" y="47625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48" name="Oval 16"/>
            <p:cNvSpPr>
              <a:spLocks noChangeArrowheads="1"/>
            </p:cNvSpPr>
            <p:nvPr/>
          </p:nvSpPr>
          <p:spPr bwMode="auto">
            <a:xfrm>
              <a:off x="2128838" y="51435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49" name="Oval 17"/>
            <p:cNvSpPr>
              <a:spLocks noChangeArrowheads="1"/>
            </p:cNvSpPr>
            <p:nvPr/>
          </p:nvSpPr>
          <p:spPr bwMode="auto">
            <a:xfrm>
              <a:off x="2433638" y="49149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50" name="Oval 18"/>
            <p:cNvSpPr>
              <a:spLocks noChangeArrowheads="1"/>
            </p:cNvSpPr>
            <p:nvPr/>
          </p:nvSpPr>
          <p:spPr bwMode="auto">
            <a:xfrm>
              <a:off x="1824038" y="50673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51" name="Oval 19"/>
            <p:cNvSpPr>
              <a:spLocks noChangeArrowheads="1"/>
            </p:cNvSpPr>
            <p:nvPr/>
          </p:nvSpPr>
          <p:spPr bwMode="auto">
            <a:xfrm>
              <a:off x="3729038" y="51435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52" name="Oval 20"/>
            <p:cNvSpPr>
              <a:spLocks noChangeArrowheads="1"/>
            </p:cNvSpPr>
            <p:nvPr/>
          </p:nvSpPr>
          <p:spPr bwMode="auto">
            <a:xfrm>
              <a:off x="3043238" y="53721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53" name="Oval 21"/>
            <p:cNvSpPr>
              <a:spLocks noChangeArrowheads="1"/>
            </p:cNvSpPr>
            <p:nvPr/>
          </p:nvSpPr>
          <p:spPr bwMode="auto">
            <a:xfrm>
              <a:off x="3195638" y="47625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54" name="Oval 22"/>
            <p:cNvSpPr>
              <a:spLocks noChangeArrowheads="1"/>
            </p:cNvSpPr>
            <p:nvPr/>
          </p:nvSpPr>
          <p:spPr bwMode="auto">
            <a:xfrm>
              <a:off x="2967038" y="44577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55" name="Oval 23"/>
            <p:cNvSpPr>
              <a:spLocks noChangeArrowheads="1"/>
            </p:cNvSpPr>
            <p:nvPr/>
          </p:nvSpPr>
          <p:spPr bwMode="auto">
            <a:xfrm>
              <a:off x="2814638" y="48387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56" name="Oval 24"/>
            <p:cNvSpPr>
              <a:spLocks noChangeArrowheads="1"/>
            </p:cNvSpPr>
            <p:nvPr/>
          </p:nvSpPr>
          <p:spPr bwMode="auto">
            <a:xfrm>
              <a:off x="2738438" y="50673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57" name="Oval 25"/>
            <p:cNvSpPr>
              <a:spLocks noChangeArrowheads="1"/>
            </p:cNvSpPr>
            <p:nvPr/>
          </p:nvSpPr>
          <p:spPr bwMode="auto">
            <a:xfrm>
              <a:off x="2509838" y="52197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58" name="Oval 26"/>
            <p:cNvSpPr>
              <a:spLocks noChangeArrowheads="1"/>
            </p:cNvSpPr>
            <p:nvPr/>
          </p:nvSpPr>
          <p:spPr bwMode="auto">
            <a:xfrm>
              <a:off x="3429000" y="4572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59" name="Oval 27"/>
            <p:cNvSpPr>
              <a:spLocks noChangeArrowheads="1"/>
            </p:cNvSpPr>
            <p:nvPr/>
          </p:nvSpPr>
          <p:spPr bwMode="auto">
            <a:xfrm>
              <a:off x="3652838" y="48387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60" name="Oval 28"/>
            <p:cNvSpPr>
              <a:spLocks noChangeArrowheads="1"/>
            </p:cNvSpPr>
            <p:nvPr/>
          </p:nvSpPr>
          <p:spPr bwMode="auto">
            <a:xfrm>
              <a:off x="3581400" y="4267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61" name="Oval 29"/>
            <p:cNvSpPr>
              <a:spLocks noChangeArrowheads="1"/>
            </p:cNvSpPr>
            <p:nvPr/>
          </p:nvSpPr>
          <p:spPr bwMode="auto">
            <a:xfrm>
              <a:off x="3576638" y="54483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62" name="Oval 30"/>
            <p:cNvSpPr>
              <a:spLocks noChangeArrowheads="1"/>
            </p:cNvSpPr>
            <p:nvPr/>
          </p:nvSpPr>
          <p:spPr bwMode="auto">
            <a:xfrm>
              <a:off x="3271838" y="51435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63" name="Rectangle 31"/>
            <p:cNvSpPr>
              <a:spLocks noChangeArrowheads="1"/>
            </p:cNvSpPr>
            <p:nvPr/>
          </p:nvSpPr>
          <p:spPr bwMode="auto">
            <a:xfrm>
              <a:off x="4114800" y="4800600"/>
              <a:ext cx="46672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16864" name="Line 32"/>
            <p:cNvSpPr>
              <a:spLocks noChangeShapeType="1"/>
            </p:cNvSpPr>
            <p:nvPr/>
          </p:nvSpPr>
          <p:spPr bwMode="auto">
            <a:xfrm>
              <a:off x="5253038" y="5029200"/>
              <a:ext cx="327183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65" name="Line 33"/>
            <p:cNvSpPr>
              <a:spLocks noChangeShapeType="1"/>
            </p:cNvSpPr>
            <p:nvPr/>
          </p:nvSpPr>
          <p:spPr bwMode="auto">
            <a:xfrm>
              <a:off x="5253038" y="4391025"/>
              <a:ext cx="0" cy="13668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66" name="Rectangle 34"/>
            <p:cNvSpPr>
              <a:spLocks noChangeArrowheads="1"/>
            </p:cNvSpPr>
            <p:nvPr/>
          </p:nvSpPr>
          <p:spPr bwMode="auto">
            <a:xfrm>
              <a:off x="8458200" y="4800600"/>
              <a:ext cx="46672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16867" name="Line 35"/>
            <p:cNvSpPr>
              <a:spLocks noChangeShapeType="1"/>
            </p:cNvSpPr>
            <p:nvPr/>
          </p:nvSpPr>
          <p:spPr bwMode="auto">
            <a:xfrm>
              <a:off x="5524500" y="4572000"/>
              <a:ext cx="2967038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68" name="Line 36"/>
            <p:cNvSpPr>
              <a:spLocks noChangeShapeType="1"/>
            </p:cNvSpPr>
            <p:nvPr/>
          </p:nvSpPr>
          <p:spPr bwMode="auto">
            <a:xfrm>
              <a:off x="5524500" y="5410200"/>
              <a:ext cx="2967038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69" name="Oval 37"/>
            <p:cNvSpPr>
              <a:spLocks noChangeArrowheads="1"/>
            </p:cNvSpPr>
            <p:nvPr/>
          </p:nvSpPr>
          <p:spPr bwMode="auto">
            <a:xfrm>
              <a:off x="5481638" y="4648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70" name="Oval 38"/>
            <p:cNvSpPr>
              <a:spLocks noChangeArrowheads="1"/>
            </p:cNvSpPr>
            <p:nvPr/>
          </p:nvSpPr>
          <p:spPr bwMode="auto">
            <a:xfrm>
              <a:off x="6091238" y="5029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71" name="Oval 39"/>
            <p:cNvSpPr>
              <a:spLocks noChangeArrowheads="1"/>
            </p:cNvSpPr>
            <p:nvPr/>
          </p:nvSpPr>
          <p:spPr bwMode="auto">
            <a:xfrm>
              <a:off x="5710238" y="4953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72" name="Oval 40"/>
            <p:cNvSpPr>
              <a:spLocks noChangeArrowheads="1"/>
            </p:cNvSpPr>
            <p:nvPr/>
          </p:nvSpPr>
          <p:spPr bwMode="auto">
            <a:xfrm>
              <a:off x="5862638" y="4648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73" name="Oval 41"/>
            <p:cNvSpPr>
              <a:spLocks noChangeArrowheads="1"/>
            </p:cNvSpPr>
            <p:nvPr/>
          </p:nvSpPr>
          <p:spPr bwMode="auto">
            <a:xfrm>
              <a:off x="5329238" y="4876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74" name="Oval 42"/>
            <p:cNvSpPr>
              <a:spLocks noChangeArrowheads="1"/>
            </p:cNvSpPr>
            <p:nvPr/>
          </p:nvSpPr>
          <p:spPr bwMode="auto">
            <a:xfrm>
              <a:off x="5481638" y="5105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75" name="Oval 43"/>
            <p:cNvSpPr>
              <a:spLocks noChangeArrowheads="1"/>
            </p:cNvSpPr>
            <p:nvPr/>
          </p:nvSpPr>
          <p:spPr bwMode="auto">
            <a:xfrm>
              <a:off x="7310438" y="4572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76" name="Oval 44"/>
            <p:cNvSpPr>
              <a:spLocks noChangeArrowheads="1"/>
            </p:cNvSpPr>
            <p:nvPr/>
          </p:nvSpPr>
          <p:spPr bwMode="auto">
            <a:xfrm>
              <a:off x="6319838" y="4800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77" name="Oval 45"/>
            <p:cNvSpPr>
              <a:spLocks noChangeArrowheads="1"/>
            </p:cNvSpPr>
            <p:nvPr/>
          </p:nvSpPr>
          <p:spPr bwMode="auto">
            <a:xfrm>
              <a:off x="6472238" y="4572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78" name="Oval 46"/>
            <p:cNvSpPr>
              <a:spLocks noChangeArrowheads="1"/>
            </p:cNvSpPr>
            <p:nvPr/>
          </p:nvSpPr>
          <p:spPr bwMode="auto">
            <a:xfrm>
              <a:off x="6700838" y="4800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79" name="Oval 47"/>
            <p:cNvSpPr>
              <a:spLocks noChangeArrowheads="1"/>
            </p:cNvSpPr>
            <p:nvPr/>
          </p:nvSpPr>
          <p:spPr bwMode="auto">
            <a:xfrm>
              <a:off x="6929438" y="5105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80" name="Oval 48"/>
            <p:cNvSpPr>
              <a:spLocks noChangeArrowheads="1"/>
            </p:cNvSpPr>
            <p:nvPr/>
          </p:nvSpPr>
          <p:spPr bwMode="auto">
            <a:xfrm>
              <a:off x="6624638" y="5029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81" name="Oval 49"/>
            <p:cNvSpPr>
              <a:spLocks noChangeArrowheads="1"/>
            </p:cNvSpPr>
            <p:nvPr/>
          </p:nvSpPr>
          <p:spPr bwMode="auto">
            <a:xfrm>
              <a:off x="7767638" y="4648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82" name="Oval 50"/>
            <p:cNvSpPr>
              <a:spLocks noChangeArrowheads="1"/>
            </p:cNvSpPr>
            <p:nvPr/>
          </p:nvSpPr>
          <p:spPr bwMode="auto">
            <a:xfrm>
              <a:off x="7005638" y="4800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83" name="Oval 51"/>
            <p:cNvSpPr>
              <a:spLocks noChangeArrowheads="1"/>
            </p:cNvSpPr>
            <p:nvPr/>
          </p:nvSpPr>
          <p:spPr bwMode="auto">
            <a:xfrm>
              <a:off x="7234238" y="5105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84" name="Oval 52"/>
            <p:cNvSpPr>
              <a:spLocks noChangeArrowheads="1"/>
            </p:cNvSpPr>
            <p:nvPr/>
          </p:nvSpPr>
          <p:spPr bwMode="auto">
            <a:xfrm>
              <a:off x="7767638" y="5105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85" name="Oval 53"/>
            <p:cNvSpPr>
              <a:spLocks noChangeArrowheads="1"/>
            </p:cNvSpPr>
            <p:nvPr/>
          </p:nvSpPr>
          <p:spPr bwMode="auto">
            <a:xfrm>
              <a:off x="7539038" y="4876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86" name="Oval 54"/>
            <p:cNvSpPr>
              <a:spLocks noChangeArrowheads="1"/>
            </p:cNvSpPr>
            <p:nvPr/>
          </p:nvSpPr>
          <p:spPr bwMode="auto">
            <a:xfrm>
              <a:off x="8224838" y="4648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87" name="Oval 55"/>
            <p:cNvSpPr>
              <a:spLocks noChangeArrowheads="1"/>
            </p:cNvSpPr>
            <p:nvPr/>
          </p:nvSpPr>
          <p:spPr bwMode="auto">
            <a:xfrm>
              <a:off x="7996238" y="4953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88" name="Oval 56"/>
            <p:cNvSpPr>
              <a:spLocks noChangeArrowheads="1"/>
            </p:cNvSpPr>
            <p:nvPr/>
          </p:nvSpPr>
          <p:spPr bwMode="auto">
            <a:xfrm>
              <a:off x="8377238" y="5105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89" name="Line 57"/>
            <p:cNvSpPr>
              <a:spLocks noChangeShapeType="1"/>
            </p:cNvSpPr>
            <p:nvPr/>
          </p:nvSpPr>
          <p:spPr bwMode="auto">
            <a:xfrm>
              <a:off x="909638" y="2519363"/>
              <a:ext cx="0" cy="15192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90" name="Line 58"/>
            <p:cNvSpPr>
              <a:spLocks noChangeShapeType="1"/>
            </p:cNvSpPr>
            <p:nvPr/>
          </p:nvSpPr>
          <p:spPr bwMode="auto">
            <a:xfrm>
              <a:off x="909638" y="4038600"/>
              <a:ext cx="3352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91" name="Line 59"/>
            <p:cNvSpPr>
              <a:spLocks noChangeShapeType="1"/>
            </p:cNvSpPr>
            <p:nvPr/>
          </p:nvSpPr>
          <p:spPr bwMode="auto">
            <a:xfrm flipV="1">
              <a:off x="909638" y="2438400"/>
              <a:ext cx="3429000" cy="1143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92" name="Oval 60"/>
            <p:cNvSpPr>
              <a:spLocks noChangeArrowheads="1"/>
            </p:cNvSpPr>
            <p:nvPr/>
          </p:nvSpPr>
          <p:spPr bwMode="auto">
            <a:xfrm rot="14317620">
              <a:off x="1214438" y="3352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93" name="Oval 61"/>
            <p:cNvSpPr>
              <a:spLocks noChangeArrowheads="1"/>
            </p:cNvSpPr>
            <p:nvPr/>
          </p:nvSpPr>
          <p:spPr bwMode="auto">
            <a:xfrm rot="14317620">
              <a:off x="1595438" y="2971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94" name="Oval 62"/>
            <p:cNvSpPr>
              <a:spLocks noChangeArrowheads="1"/>
            </p:cNvSpPr>
            <p:nvPr/>
          </p:nvSpPr>
          <p:spPr bwMode="auto">
            <a:xfrm rot="14317620">
              <a:off x="2814638" y="1981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95" name="Oval 63"/>
            <p:cNvSpPr>
              <a:spLocks noChangeArrowheads="1"/>
            </p:cNvSpPr>
            <p:nvPr/>
          </p:nvSpPr>
          <p:spPr bwMode="auto">
            <a:xfrm rot="14317620">
              <a:off x="3119438" y="3124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96" name="Oval 64"/>
            <p:cNvSpPr>
              <a:spLocks noChangeArrowheads="1"/>
            </p:cNvSpPr>
            <p:nvPr/>
          </p:nvSpPr>
          <p:spPr bwMode="auto">
            <a:xfrm rot="14317620">
              <a:off x="3424238" y="2057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97" name="Oval 65"/>
            <p:cNvSpPr>
              <a:spLocks noChangeArrowheads="1"/>
            </p:cNvSpPr>
            <p:nvPr/>
          </p:nvSpPr>
          <p:spPr bwMode="auto">
            <a:xfrm rot="14317620">
              <a:off x="1976438" y="2895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98" name="Oval 66"/>
            <p:cNvSpPr>
              <a:spLocks noChangeArrowheads="1"/>
            </p:cNvSpPr>
            <p:nvPr/>
          </p:nvSpPr>
          <p:spPr bwMode="auto">
            <a:xfrm rot="14317620">
              <a:off x="3348038" y="2819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899" name="Oval 67"/>
            <p:cNvSpPr>
              <a:spLocks noChangeArrowheads="1"/>
            </p:cNvSpPr>
            <p:nvPr/>
          </p:nvSpPr>
          <p:spPr bwMode="auto">
            <a:xfrm rot="14317620">
              <a:off x="3652838" y="3276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00" name="Oval 68"/>
            <p:cNvSpPr>
              <a:spLocks noChangeArrowheads="1"/>
            </p:cNvSpPr>
            <p:nvPr/>
          </p:nvSpPr>
          <p:spPr bwMode="auto">
            <a:xfrm rot="14317620">
              <a:off x="3500438" y="1676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01" name="Oval 69"/>
            <p:cNvSpPr>
              <a:spLocks noChangeArrowheads="1"/>
            </p:cNvSpPr>
            <p:nvPr/>
          </p:nvSpPr>
          <p:spPr bwMode="auto">
            <a:xfrm rot="14317620">
              <a:off x="3652838" y="2286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02" name="Oval 70"/>
            <p:cNvSpPr>
              <a:spLocks noChangeArrowheads="1"/>
            </p:cNvSpPr>
            <p:nvPr/>
          </p:nvSpPr>
          <p:spPr bwMode="auto">
            <a:xfrm rot="14317620">
              <a:off x="3195638" y="2362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03" name="Oval 71"/>
            <p:cNvSpPr>
              <a:spLocks noChangeArrowheads="1"/>
            </p:cNvSpPr>
            <p:nvPr/>
          </p:nvSpPr>
          <p:spPr bwMode="auto">
            <a:xfrm rot="14317620">
              <a:off x="2509838" y="3276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04" name="Oval 72"/>
            <p:cNvSpPr>
              <a:spLocks noChangeArrowheads="1"/>
            </p:cNvSpPr>
            <p:nvPr/>
          </p:nvSpPr>
          <p:spPr bwMode="auto">
            <a:xfrm rot="14317620">
              <a:off x="2814638" y="2667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05" name="Oval 73"/>
            <p:cNvSpPr>
              <a:spLocks noChangeArrowheads="1"/>
            </p:cNvSpPr>
            <p:nvPr/>
          </p:nvSpPr>
          <p:spPr bwMode="auto">
            <a:xfrm rot="14317620">
              <a:off x="2433638" y="2438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06" name="Oval 74"/>
            <p:cNvSpPr>
              <a:spLocks noChangeArrowheads="1"/>
            </p:cNvSpPr>
            <p:nvPr/>
          </p:nvSpPr>
          <p:spPr bwMode="auto">
            <a:xfrm rot="14317620">
              <a:off x="1443038" y="3352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07" name="Oval 75"/>
            <p:cNvSpPr>
              <a:spLocks noChangeArrowheads="1"/>
            </p:cNvSpPr>
            <p:nvPr/>
          </p:nvSpPr>
          <p:spPr bwMode="auto">
            <a:xfrm rot="14317620">
              <a:off x="1747838" y="3200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08" name="Oval 76"/>
            <p:cNvSpPr>
              <a:spLocks noChangeArrowheads="1"/>
            </p:cNvSpPr>
            <p:nvPr/>
          </p:nvSpPr>
          <p:spPr bwMode="auto">
            <a:xfrm rot="14317620">
              <a:off x="2128838" y="3276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09" name="Oval 77"/>
            <p:cNvSpPr>
              <a:spLocks noChangeArrowheads="1"/>
            </p:cNvSpPr>
            <p:nvPr/>
          </p:nvSpPr>
          <p:spPr bwMode="auto">
            <a:xfrm rot="14317620">
              <a:off x="2738438" y="2971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10" name="Oval 78"/>
            <p:cNvSpPr>
              <a:spLocks noChangeArrowheads="1"/>
            </p:cNvSpPr>
            <p:nvPr/>
          </p:nvSpPr>
          <p:spPr bwMode="auto">
            <a:xfrm rot="14317620">
              <a:off x="3805238" y="2743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11" name="Oval 79"/>
            <p:cNvSpPr>
              <a:spLocks noChangeArrowheads="1"/>
            </p:cNvSpPr>
            <p:nvPr/>
          </p:nvSpPr>
          <p:spPr bwMode="auto">
            <a:xfrm rot="14317620">
              <a:off x="2357438" y="2971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12" name="Text Box 80"/>
            <p:cNvSpPr txBox="1">
              <a:spLocks noChangeArrowheads="1"/>
            </p:cNvSpPr>
            <p:nvPr/>
          </p:nvSpPr>
          <p:spPr bwMode="auto">
            <a:xfrm>
              <a:off x="685800" y="2057400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1016913" name="Line 81"/>
            <p:cNvSpPr>
              <a:spLocks noChangeShapeType="1"/>
            </p:cNvSpPr>
            <p:nvPr/>
          </p:nvSpPr>
          <p:spPr bwMode="auto">
            <a:xfrm flipV="1">
              <a:off x="1214438" y="1752600"/>
              <a:ext cx="1905000" cy="152400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14" name="Line 82"/>
            <p:cNvSpPr>
              <a:spLocks noChangeShapeType="1"/>
            </p:cNvSpPr>
            <p:nvPr/>
          </p:nvSpPr>
          <p:spPr bwMode="auto">
            <a:xfrm flipV="1">
              <a:off x="1214438" y="3657600"/>
              <a:ext cx="2743200" cy="4763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15" name="Rectangle 83"/>
            <p:cNvSpPr>
              <a:spLocks noChangeArrowheads="1"/>
            </p:cNvSpPr>
            <p:nvPr/>
          </p:nvSpPr>
          <p:spPr bwMode="auto">
            <a:xfrm>
              <a:off x="4191000" y="3810000"/>
              <a:ext cx="46672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16916" name="Rectangle 84"/>
            <p:cNvSpPr>
              <a:spLocks noChangeArrowheads="1"/>
            </p:cNvSpPr>
            <p:nvPr/>
          </p:nvSpPr>
          <p:spPr bwMode="auto">
            <a:xfrm>
              <a:off x="8534400" y="3733800"/>
              <a:ext cx="46672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16917" name="Line 85"/>
            <p:cNvSpPr>
              <a:spLocks noChangeShapeType="1"/>
            </p:cNvSpPr>
            <p:nvPr/>
          </p:nvSpPr>
          <p:spPr bwMode="auto">
            <a:xfrm flipH="1">
              <a:off x="5181600" y="2325688"/>
              <a:ext cx="11113" cy="16367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18" name="Line 86"/>
            <p:cNvSpPr>
              <a:spLocks noChangeShapeType="1"/>
            </p:cNvSpPr>
            <p:nvPr/>
          </p:nvSpPr>
          <p:spPr bwMode="auto">
            <a:xfrm flipV="1">
              <a:off x="5181600" y="3962400"/>
              <a:ext cx="3429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19" name="Line 87"/>
            <p:cNvSpPr>
              <a:spLocks noChangeShapeType="1"/>
            </p:cNvSpPr>
            <p:nvPr/>
          </p:nvSpPr>
          <p:spPr bwMode="auto">
            <a:xfrm flipV="1">
              <a:off x="5192713" y="2320925"/>
              <a:ext cx="3429000" cy="1143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20" name="Oval 88"/>
            <p:cNvSpPr>
              <a:spLocks noChangeArrowheads="1"/>
            </p:cNvSpPr>
            <p:nvPr/>
          </p:nvSpPr>
          <p:spPr bwMode="auto">
            <a:xfrm rot="14317620">
              <a:off x="5329238" y="32353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21" name="Oval 89"/>
            <p:cNvSpPr>
              <a:spLocks noChangeArrowheads="1"/>
            </p:cNvSpPr>
            <p:nvPr/>
          </p:nvSpPr>
          <p:spPr bwMode="auto">
            <a:xfrm rot="14317620">
              <a:off x="5481638" y="2895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22" name="Oval 90"/>
            <p:cNvSpPr>
              <a:spLocks noChangeArrowheads="1"/>
            </p:cNvSpPr>
            <p:nvPr/>
          </p:nvSpPr>
          <p:spPr bwMode="auto">
            <a:xfrm rot="14317620">
              <a:off x="7086600" y="2667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23" name="Oval 91"/>
            <p:cNvSpPr>
              <a:spLocks noChangeArrowheads="1"/>
            </p:cNvSpPr>
            <p:nvPr/>
          </p:nvSpPr>
          <p:spPr bwMode="auto">
            <a:xfrm rot="14317620">
              <a:off x="7767638" y="2209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24" name="Oval 92"/>
            <p:cNvSpPr>
              <a:spLocks noChangeArrowheads="1"/>
            </p:cNvSpPr>
            <p:nvPr/>
          </p:nvSpPr>
          <p:spPr bwMode="auto">
            <a:xfrm rot="14317620">
              <a:off x="5862638" y="2819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25" name="Oval 93"/>
            <p:cNvSpPr>
              <a:spLocks noChangeArrowheads="1"/>
            </p:cNvSpPr>
            <p:nvPr/>
          </p:nvSpPr>
          <p:spPr bwMode="auto">
            <a:xfrm rot="14317620">
              <a:off x="7539038" y="2590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26" name="Oval 94"/>
            <p:cNvSpPr>
              <a:spLocks noChangeArrowheads="1"/>
            </p:cNvSpPr>
            <p:nvPr/>
          </p:nvSpPr>
          <p:spPr bwMode="auto">
            <a:xfrm rot="14317620">
              <a:off x="7767638" y="2819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altLang="en-US" sz="2400" b="0" baseline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6927" name="Oval 95"/>
            <p:cNvSpPr>
              <a:spLocks noChangeArrowheads="1"/>
            </p:cNvSpPr>
            <p:nvPr/>
          </p:nvSpPr>
          <p:spPr bwMode="auto">
            <a:xfrm rot="14317620">
              <a:off x="7935913" y="2438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28" name="Oval 96"/>
            <p:cNvSpPr>
              <a:spLocks noChangeArrowheads="1"/>
            </p:cNvSpPr>
            <p:nvPr/>
          </p:nvSpPr>
          <p:spPr bwMode="auto">
            <a:xfrm rot="14317620">
              <a:off x="7310438" y="2209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29" name="Oval 97"/>
            <p:cNvSpPr>
              <a:spLocks noChangeArrowheads="1"/>
            </p:cNvSpPr>
            <p:nvPr/>
          </p:nvSpPr>
          <p:spPr bwMode="auto">
            <a:xfrm rot="14317620">
              <a:off x="6624638" y="2971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30" name="Oval 98"/>
            <p:cNvSpPr>
              <a:spLocks noChangeArrowheads="1"/>
            </p:cNvSpPr>
            <p:nvPr/>
          </p:nvSpPr>
          <p:spPr bwMode="auto">
            <a:xfrm rot="14317620">
              <a:off x="6700838" y="2667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31" name="Oval 99"/>
            <p:cNvSpPr>
              <a:spLocks noChangeArrowheads="1"/>
            </p:cNvSpPr>
            <p:nvPr/>
          </p:nvSpPr>
          <p:spPr bwMode="auto">
            <a:xfrm rot="14317620">
              <a:off x="6396038" y="2590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32" name="Oval 100"/>
            <p:cNvSpPr>
              <a:spLocks noChangeArrowheads="1"/>
            </p:cNvSpPr>
            <p:nvPr/>
          </p:nvSpPr>
          <p:spPr bwMode="auto">
            <a:xfrm rot="14317620">
              <a:off x="5557838" y="3352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33" name="Oval 101"/>
            <p:cNvSpPr>
              <a:spLocks noChangeArrowheads="1"/>
            </p:cNvSpPr>
            <p:nvPr/>
          </p:nvSpPr>
          <p:spPr bwMode="auto">
            <a:xfrm rot="14317620">
              <a:off x="5710238" y="30829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34" name="Oval 102"/>
            <p:cNvSpPr>
              <a:spLocks noChangeArrowheads="1"/>
            </p:cNvSpPr>
            <p:nvPr/>
          </p:nvSpPr>
          <p:spPr bwMode="auto">
            <a:xfrm rot="14317620">
              <a:off x="6091238" y="3200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35" name="Oval 103"/>
            <p:cNvSpPr>
              <a:spLocks noChangeArrowheads="1"/>
            </p:cNvSpPr>
            <p:nvPr/>
          </p:nvSpPr>
          <p:spPr bwMode="auto">
            <a:xfrm rot="14317620">
              <a:off x="6929438" y="2971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36" name="Oval 104"/>
            <p:cNvSpPr>
              <a:spLocks noChangeArrowheads="1"/>
            </p:cNvSpPr>
            <p:nvPr/>
          </p:nvSpPr>
          <p:spPr bwMode="auto">
            <a:xfrm rot="14317620">
              <a:off x="8224838" y="26257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37" name="Oval 105"/>
            <p:cNvSpPr>
              <a:spLocks noChangeArrowheads="1"/>
            </p:cNvSpPr>
            <p:nvPr/>
          </p:nvSpPr>
          <p:spPr bwMode="auto">
            <a:xfrm rot="14317620">
              <a:off x="6243638" y="2895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38" name="Text Box 106"/>
            <p:cNvSpPr txBox="1">
              <a:spLocks noChangeArrowheads="1"/>
            </p:cNvSpPr>
            <p:nvPr/>
          </p:nvSpPr>
          <p:spPr bwMode="auto">
            <a:xfrm>
              <a:off x="4968875" y="1939925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aseline="0">
                  <a:solidFill>
                    <a:schemeClr val="tx1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1016939" name="Oval 107"/>
            <p:cNvSpPr>
              <a:spLocks noChangeArrowheads="1"/>
            </p:cNvSpPr>
            <p:nvPr/>
          </p:nvSpPr>
          <p:spPr bwMode="auto">
            <a:xfrm rot="14317620">
              <a:off x="8072438" y="1981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40" name="Line 108"/>
            <p:cNvSpPr>
              <a:spLocks noChangeShapeType="1"/>
            </p:cNvSpPr>
            <p:nvPr/>
          </p:nvSpPr>
          <p:spPr bwMode="auto">
            <a:xfrm flipV="1">
              <a:off x="5481638" y="1905000"/>
              <a:ext cx="2667000" cy="91440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41" name="Line 109"/>
            <p:cNvSpPr>
              <a:spLocks noChangeShapeType="1"/>
            </p:cNvSpPr>
            <p:nvPr/>
          </p:nvSpPr>
          <p:spPr bwMode="auto">
            <a:xfrm flipV="1">
              <a:off x="5634038" y="2971800"/>
              <a:ext cx="2667000" cy="83820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6942" name="Rectangle 110"/>
            <p:cNvSpPr>
              <a:spLocks noChangeArrowheads="1"/>
            </p:cNvSpPr>
            <p:nvPr/>
          </p:nvSpPr>
          <p:spPr bwMode="auto">
            <a:xfrm rot="16200000">
              <a:off x="-74613" y="4875213"/>
              <a:ext cx="1304925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b="0" baseline="0">
                  <a:solidFill>
                    <a:schemeClr val="tx1"/>
                  </a:solidFill>
                  <a:latin typeface="Arial" panose="020B0604020202020204" pitchFamily="34" charset="0"/>
                </a:rPr>
                <a:t>residuals</a:t>
              </a:r>
            </a:p>
          </p:txBody>
        </p:sp>
        <p:sp>
          <p:nvSpPr>
            <p:cNvPr id="1016943" name="Rectangle 111"/>
            <p:cNvSpPr>
              <a:spLocks noChangeArrowheads="1"/>
            </p:cNvSpPr>
            <p:nvPr/>
          </p:nvSpPr>
          <p:spPr bwMode="auto">
            <a:xfrm rot="16200000">
              <a:off x="4344987" y="4875213"/>
              <a:ext cx="1304925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b="0" baseline="0">
                  <a:solidFill>
                    <a:schemeClr val="tx1"/>
                  </a:solidFill>
                  <a:latin typeface="Arial" panose="020B0604020202020204" pitchFamily="34" charset="0"/>
                </a:rPr>
                <a:t>residuals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0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7068" y="4878022"/>
            <a:ext cx="3352801" cy="561704"/>
            <a:chOff x="609600" y="2083207"/>
            <a:chExt cx="3352801" cy="561704"/>
          </a:xfrm>
        </p:grpSpPr>
        <p:sp>
          <p:nvSpPr>
            <p:cNvPr id="1017858" name="Rectangle 2"/>
            <p:cNvSpPr>
              <a:spLocks noChangeArrowheads="1"/>
            </p:cNvSpPr>
            <p:nvPr/>
          </p:nvSpPr>
          <p:spPr bwMode="auto">
            <a:xfrm>
              <a:off x="1295400" y="2124075"/>
              <a:ext cx="2667000" cy="466725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 sz="2400" b="0" baseline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1017860" name="Object 4">
              <a:hlinkClick r:id="" action="ppaction://ole?verb=0"/>
            </p:cNvPr>
            <p:cNvGraphicFramePr>
              <a:graphicFrameLocks/>
            </p:cNvGraphicFramePr>
            <p:nvPr>
              <p:extLst/>
            </p:nvPr>
          </p:nvGraphicFramePr>
          <p:xfrm>
            <a:off x="609600" y="2083207"/>
            <a:ext cx="605246" cy="561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66" name="Clip" r:id="rId4" imgW="780840" imgH="752400" progId="MS_ClipArt_Gallery.2">
                    <p:embed/>
                  </p:oleObj>
                </mc:Choice>
                <mc:Fallback>
                  <p:oleObj name="Clip" r:id="rId4" imgW="780840" imgH="752400" progId="MS_ClipArt_Gallery.2">
                    <p:embed/>
                    <p:pic>
                      <p:nvPicPr>
                        <p:cNvPr id="1017860" name="Object 4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2083207"/>
                          <a:ext cx="605246" cy="5617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7862" name="Rectangle 6"/>
            <p:cNvSpPr>
              <a:spLocks noChangeArrowheads="1"/>
            </p:cNvSpPr>
            <p:nvPr/>
          </p:nvSpPr>
          <p:spPr bwMode="auto">
            <a:xfrm>
              <a:off x="1277939" y="2116138"/>
              <a:ext cx="268446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400" baseline="0" dirty="0">
                  <a:latin typeface="Arial" panose="020B0604020202020204" pitchFamily="34" charset="0"/>
                </a:rPr>
                <a:t>Not Independent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8469" y="1170983"/>
            <a:ext cx="8247063" cy="3352800"/>
            <a:chOff x="533400" y="2895600"/>
            <a:chExt cx="8247063" cy="3352800"/>
          </a:xfrm>
        </p:grpSpPr>
        <p:sp>
          <p:nvSpPr>
            <p:cNvPr id="1017864" name="Line 8"/>
            <p:cNvSpPr>
              <a:spLocks noChangeShapeType="1"/>
            </p:cNvSpPr>
            <p:nvPr/>
          </p:nvSpPr>
          <p:spPr bwMode="auto">
            <a:xfrm>
              <a:off x="1066800" y="2946400"/>
              <a:ext cx="0" cy="139065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65" name="Line 9"/>
            <p:cNvSpPr>
              <a:spLocks noChangeShapeType="1"/>
            </p:cNvSpPr>
            <p:nvPr/>
          </p:nvSpPr>
          <p:spPr bwMode="auto">
            <a:xfrm>
              <a:off x="1066800" y="3575050"/>
              <a:ext cx="307340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66" name="Rectangle 10"/>
            <p:cNvSpPr>
              <a:spLocks noChangeArrowheads="1"/>
            </p:cNvSpPr>
            <p:nvPr/>
          </p:nvSpPr>
          <p:spPr bwMode="auto">
            <a:xfrm>
              <a:off x="4173538" y="3355975"/>
              <a:ext cx="49212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bg2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17867" name="Line 11"/>
            <p:cNvSpPr>
              <a:spLocks noChangeShapeType="1"/>
            </p:cNvSpPr>
            <p:nvPr/>
          </p:nvSpPr>
          <p:spPr bwMode="auto">
            <a:xfrm flipV="1">
              <a:off x="1349375" y="2895600"/>
              <a:ext cx="2559050" cy="75565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68" name="Line 12"/>
            <p:cNvSpPr>
              <a:spLocks noChangeShapeType="1"/>
            </p:cNvSpPr>
            <p:nvPr/>
          </p:nvSpPr>
          <p:spPr bwMode="auto">
            <a:xfrm flipV="1">
              <a:off x="1501775" y="3352800"/>
              <a:ext cx="2482850" cy="75565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69" name="Oval 13"/>
            <p:cNvSpPr>
              <a:spLocks noChangeArrowheads="1"/>
            </p:cNvSpPr>
            <p:nvPr/>
          </p:nvSpPr>
          <p:spPr bwMode="auto">
            <a:xfrm>
              <a:off x="1600200" y="35401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70" name="Oval 14"/>
            <p:cNvSpPr>
              <a:spLocks noChangeArrowheads="1"/>
            </p:cNvSpPr>
            <p:nvPr/>
          </p:nvSpPr>
          <p:spPr bwMode="auto">
            <a:xfrm>
              <a:off x="1524000" y="37687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71" name="Oval 15"/>
            <p:cNvSpPr>
              <a:spLocks noChangeArrowheads="1"/>
            </p:cNvSpPr>
            <p:nvPr/>
          </p:nvSpPr>
          <p:spPr bwMode="auto">
            <a:xfrm>
              <a:off x="1905000" y="34639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72" name="Oval 16"/>
            <p:cNvSpPr>
              <a:spLocks noChangeArrowheads="1"/>
            </p:cNvSpPr>
            <p:nvPr/>
          </p:nvSpPr>
          <p:spPr bwMode="auto">
            <a:xfrm>
              <a:off x="1828800" y="36925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73" name="Oval 17"/>
            <p:cNvSpPr>
              <a:spLocks noChangeArrowheads="1"/>
            </p:cNvSpPr>
            <p:nvPr/>
          </p:nvSpPr>
          <p:spPr bwMode="auto">
            <a:xfrm>
              <a:off x="2209800" y="34639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74" name="Oval 18"/>
            <p:cNvSpPr>
              <a:spLocks noChangeArrowheads="1"/>
            </p:cNvSpPr>
            <p:nvPr/>
          </p:nvSpPr>
          <p:spPr bwMode="auto">
            <a:xfrm>
              <a:off x="1219200" y="36163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75" name="Oval 19"/>
            <p:cNvSpPr>
              <a:spLocks noChangeArrowheads="1"/>
            </p:cNvSpPr>
            <p:nvPr/>
          </p:nvSpPr>
          <p:spPr bwMode="auto">
            <a:xfrm>
              <a:off x="2971800" y="32353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76" name="Oval 20"/>
            <p:cNvSpPr>
              <a:spLocks noChangeArrowheads="1"/>
            </p:cNvSpPr>
            <p:nvPr/>
          </p:nvSpPr>
          <p:spPr bwMode="auto">
            <a:xfrm>
              <a:off x="2743200" y="33877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77" name="Oval 21"/>
            <p:cNvSpPr>
              <a:spLocks noChangeArrowheads="1"/>
            </p:cNvSpPr>
            <p:nvPr/>
          </p:nvSpPr>
          <p:spPr bwMode="auto">
            <a:xfrm>
              <a:off x="2514600" y="33115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78" name="Oval 22"/>
            <p:cNvSpPr>
              <a:spLocks noChangeArrowheads="1"/>
            </p:cNvSpPr>
            <p:nvPr/>
          </p:nvSpPr>
          <p:spPr bwMode="auto">
            <a:xfrm>
              <a:off x="3657600" y="31591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79" name="Oval 23"/>
            <p:cNvSpPr>
              <a:spLocks noChangeArrowheads="1"/>
            </p:cNvSpPr>
            <p:nvPr/>
          </p:nvSpPr>
          <p:spPr bwMode="auto">
            <a:xfrm>
              <a:off x="3352800" y="30829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80" name="Oval 24"/>
            <p:cNvSpPr>
              <a:spLocks noChangeArrowheads="1"/>
            </p:cNvSpPr>
            <p:nvPr/>
          </p:nvSpPr>
          <p:spPr bwMode="auto">
            <a:xfrm>
              <a:off x="3200400" y="33115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81" name="Oval 25"/>
            <p:cNvSpPr>
              <a:spLocks noChangeArrowheads="1"/>
            </p:cNvSpPr>
            <p:nvPr/>
          </p:nvSpPr>
          <p:spPr bwMode="auto">
            <a:xfrm>
              <a:off x="3886200" y="300672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82" name="Oval 26"/>
            <p:cNvSpPr>
              <a:spLocks noChangeArrowheads="1"/>
            </p:cNvSpPr>
            <p:nvPr/>
          </p:nvSpPr>
          <p:spPr bwMode="auto">
            <a:xfrm>
              <a:off x="5943600" y="3810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83" name="Line 27"/>
            <p:cNvSpPr>
              <a:spLocks noChangeShapeType="1"/>
            </p:cNvSpPr>
            <p:nvPr/>
          </p:nvSpPr>
          <p:spPr bwMode="auto">
            <a:xfrm>
              <a:off x="5257800" y="3562350"/>
              <a:ext cx="0" cy="139065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84" name="Line 28"/>
            <p:cNvSpPr>
              <a:spLocks noChangeShapeType="1"/>
            </p:cNvSpPr>
            <p:nvPr/>
          </p:nvSpPr>
          <p:spPr bwMode="auto">
            <a:xfrm>
              <a:off x="5257800" y="4191000"/>
              <a:ext cx="307340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85" name="Rectangle 29"/>
            <p:cNvSpPr>
              <a:spLocks noChangeArrowheads="1"/>
            </p:cNvSpPr>
            <p:nvPr/>
          </p:nvSpPr>
          <p:spPr bwMode="auto">
            <a:xfrm>
              <a:off x="8288338" y="3962400"/>
              <a:ext cx="49212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bg2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17886" name="Line 30"/>
            <p:cNvSpPr>
              <a:spLocks noChangeShapeType="1"/>
            </p:cNvSpPr>
            <p:nvPr/>
          </p:nvSpPr>
          <p:spPr bwMode="auto">
            <a:xfrm>
              <a:off x="5391150" y="3733800"/>
              <a:ext cx="2787650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87" name="Line 31"/>
            <p:cNvSpPr>
              <a:spLocks noChangeShapeType="1"/>
            </p:cNvSpPr>
            <p:nvPr/>
          </p:nvSpPr>
          <p:spPr bwMode="auto">
            <a:xfrm>
              <a:off x="5391150" y="4572000"/>
              <a:ext cx="2787650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88" name="Oval 32"/>
            <p:cNvSpPr>
              <a:spLocks noChangeArrowheads="1"/>
            </p:cNvSpPr>
            <p:nvPr/>
          </p:nvSpPr>
          <p:spPr bwMode="auto">
            <a:xfrm>
              <a:off x="5943600" y="4267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89" name="Oval 33"/>
            <p:cNvSpPr>
              <a:spLocks noChangeArrowheads="1"/>
            </p:cNvSpPr>
            <p:nvPr/>
          </p:nvSpPr>
          <p:spPr bwMode="auto">
            <a:xfrm>
              <a:off x="5715000" y="4114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90" name="Oval 34"/>
            <p:cNvSpPr>
              <a:spLocks noChangeArrowheads="1"/>
            </p:cNvSpPr>
            <p:nvPr/>
          </p:nvSpPr>
          <p:spPr bwMode="auto">
            <a:xfrm>
              <a:off x="5410200" y="4267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91" name="Oval 35"/>
            <p:cNvSpPr>
              <a:spLocks noChangeArrowheads="1"/>
            </p:cNvSpPr>
            <p:nvPr/>
          </p:nvSpPr>
          <p:spPr bwMode="auto">
            <a:xfrm>
              <a:off x="5257800" y="3962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92" name="Oval 36"/>
            <p:cNvSpPr>
              <a:spLocks noChangeArrowheads="1"/>
            </p:cNvSpPr>
            <p:nvPr/>
          </p:nvSpPr>
          <p:spPr bwMode="auto">
            <a:xfrm>
              <a:off x="5562600" y="3810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93" name="Oval 37"/>
            <p:cNvSpPr>
              <a:spLocks noChangeArrowheads="1"/>
            </p:cNvSpPr>
            <p:nvPr/>
          </p:nvSpPr>
          <p:spPr bwMode="auto">
            <a:xfrm>
              <a:off x="6934200" y="3810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94" name="Oval 38"/>
            <p:cNvSpPr>
              <a:spLocks noChangeArrowheads="1"/>
            </p:cNvSpPr>
            <p:nvPr/>
          </p:nvSpPr>
          <p:spPr bwMode="auto">
            <a:xfrm>
              <a:off x="6781800" y="4267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95" name="Oval 39"/>
            <p:cNvSpPr>
              <a:spLocks noChangeArrowheads="1"/>
            </p:cNvSpPr>
            <p:nvPr/>
          </p:nvSpPr>
          <p:spPr bwMode="auto">
            <a:xfrm>
              <a:off x="6629400" y="4114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96" name="Oval 40"/>
            <p:cNvSpPr>
              <a:spLocks noChangeArrowheads="1"/>
            </p:cNvSpPr>
            <p:nvPr/>
          </p:nvSpPr>
          <p:spPr bwMode="auto">
            <a:xfrm>
              <a:off x="6400800" y="4343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97" name="Oval 41"/>
            <p:cNvSpPr>
              <a:spLocks noChangeArrowheads="1"/>
            </p:cNvSpPr>
            <p:nvPr/>
          </p:nvSpPr>
          <p:spPr bwMode="auto">
            <a:xfrm>
              <a:off x="6477000" y="38100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98" name="Oval 42"/>
            <p:cNvSpPr>
              <a:spLocks noChangeArrowheads="1"/>
            </p:cNvSpPr>
            <p:nvPr/>
          </p:nvSpPr>
          <p:spPr bwMode="auto">
            <a:xfrm>
              <a:off x="6172200" y="3962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899" name="Oval 43"/>
            <p:cNvSpPr>
              <a:spLocks noChangeArrowheads="1"/>
            </p:cNvSpPr>
            <p:nvPr/>
          </p:nvSpPr>
          <p:spPr bwMode="auto">
            <a:xfrm>
              <a:off x="7543800" y="4267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00" name="Oval 44"/>
            <p:cNvSpPr>
              <a:spLocks noChangeArrowheads="1"/>
            </p:cNvSpPr>
            <p:nvPr/>
          </p:nvSpPr>
          <p:spPr bwMode="auto">
            <a:xfrm>
              <a:off x="7239000" y="4038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01" name="Oval 45"/>
            <p:cNvSpPr>
              <a:spLocks noChangeArrowheads="1"/>
            </p:cNvSpPr>
            <p:nvPr/>
          </p:nvSpPr>
          <p:spPr bwMode="auto">
            <a:xfrm>
              <a:off x="7010400" y="4114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02" name="Oval 46"/>
            <p:cNvSpPr>
              <a:spLocks noChangeArrowheads="1"/>
            </p:cNvSpPr>
            <p:nvPr/>
          </p:nvSpPr>
          <p:spPr bwMode="auto">
            <a:xfrm>
              <a:off x="7848600" y="4114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03" name="Oval 47"/>
            <p:cNvSpPr>
              <a:spLocks noChangeArrowheads="1"/>
            </p:cNvSpPr>
            <p:nvPr/>
          </p:nvSpPr>
          <p:spPr bwMode="auto">
            <a:xfrm>
              <a:off x="8001000" y="3733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04" name="Oval 48"/>
            <p:cNvSpPr>
              <a:spLocks noChangeArrowheads="1"/>
            </p:cNvSpPr>
            <p:nvPr/>
          </p:nvSpPr>
          <p:spPr bwMode="auto">
            <a:xfrm>
              <a:off x="7543800" y="3886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05" name="Oval 49"/>
            <p:cNvSpPr>
              <a:spLocks noChangeArrowheads="1"/>
            </p:cNvSpPr>
            <p:nvPr/>
          </p:nvSpPr>
          <p:spPr bwMode="auto">
            <a:xfrm>
              <a:off x="8077200" y="4267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06" name="Rectangle 50"/>
            <p:cNvSpPr>
              <a:spLocks noChangeArrowheads="1"/>
            </p:cNvSpPr>
            <p:nvPr/>
          </p:nvSpPr>
          <p:spPr bwMode="auto">
            <a:xfrm rot="16200000">
              <a:off x="77787" y="3421063"/>
              <a:ext cx="1304925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b="0" baseline="0">
                  <a:solidFill>
                    <a:schemeClr val="tx1"/>
                  </a:solidFill>
                  <a:latin typeface="Arial" panose="020B0604020202020204" pitchFamily="34" charset="0"/>
                </a:rPr>
                <a:t>residuals</a:t>
              </a:r>
            </a:p>
          </p:txBody>
        </p:sp>
        <p:sp>
          <p:nvSpPr>
            <p:cNvPr id="1017907" name="Rectangle 51"/>
            <p:cNvSpPr>
              <a:spLocks noChangeArrowheads="1"/>
            </p:cNvSpPr>
            <p:nvPr/>
          </p:nvSpPr>
          <p:spPr bwMode="auto">
            <a:xfrm rot="16200000">
              <a:off x="4344987" y="4037013"/>
              <a:ext cx="1304925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b="0" baseline="0">
                  <a:solidFill>
                    <a:schemeClr val="tx1"/>
                  </a:solidFill>
                  <a:latin typeface="Arial" panose="020B0604020202020204" pitchFamily="34" charset="0"/>
                </a:rPr>
                <a:t>residuals</a:t>
              </a:r>
            </a:p>
          </p:txBody>
        </p:sp>
        <p:sp>
          <p:nvSpPr>
            <p:cNvPr id="1017908" name="Line 52"/>
            <p:cNvSpPr>
              <a:spLocks noChangeShapeType="1"/>
            </p:cNvSpPr>
            <p:nvPr/>
          </p:nvSpPr>
          <p:spPr bwMode="auto">
            <a:xfrm>
              <a:off x="1066800" y="4857750"/>
              <a:ext cx="0" cy="139065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09" name="Line 53"/>
            <p:cNvSpPr>
              <a:spLocks noChangeShapeType="1"/>
            </p:cNvSpPr>
            <p:nvPr/>
          </p:nvSpPr>
          <p:spPr bwMode="auto">
            <a:xfrm>
              <a:off x="1066800" y="5486400"/>
              <a:ext cx="307340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10" name="Rectangle 54"/>
            <p:cNvSpPr>
              <a:spLocks noChangeArrowheads="1"/>
            </p:cNvSpPr>
            <p:nvPr/>
          </p:nvSpPr>
          <p:spPr bwMode="auto">
            <a:xfrm>
              <a:off x="4173538" y="5257800"/>
              <a:ext cx="49212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baseline="0">
                  <a:solidFill>
                    <a:schemeClr val="bg2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17911" name="Oval 55"/>
            <p:cNvSpPr>
              <a:spLocks noChangeArrowheads="1"/>
            </p:cNvSpPr>
            <p:nvPr/>
          </p:nvSpPr>
          <p:spPr bwMode="auto">
            <a:xfrm>
              <a:off x="1752600" y="5181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12" name="Oval 56"/>
            <p:cNvSpPr>
              <a:spLocks noChangeArrowheads="1"/>
            </p:cNvSpPr>
            <p:nvPr/>
          </p:nvSpPr>
          <p:spPr bwMode="auto">
            <a:xfrm>
              <a:off x="1447800" y="5257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13" name="Oval 57"/>
            <p:cNvSpPr>
              <a:spLocks noChangeArrowheads="1"/>
            </p:cNvSpPr>
            <p:nvPr/>
          </p:nvSpPr>
          <p:spPr bwMode="auto">
            <a:xfrm>
              <a:off x="1905000" y="537527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14" name="Oval 58"/>
            <p:cNvSpPr>
              <a:spLocks noChangeArrowheads="1"/>
            </p:cNvSpPr>
            <p:nvPr/>
          </p:nvSpPr>
          <p:spPr bwMode="auto">
            <a:xfrm>
              <a:off x="2133600" y="5638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15" name="Oval 59"/>
            <p:cNvSpPr>
              <a:spLocks noChangeArrowheads="1"/>
            </p:cNvSpPr>
            <p:nvPr/>
          </p:nvSpPr>
          <p:spPr bwMode="auto">
            <a:xfrm>
              <a:off x="2362200" y="57912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16" name="Oval 60"/>
            <p:cNvSpPr>
              <a:spLocks noChangeArrowheads="1"/>
            </p:cNvSpPr>
            <p:nvPr/>
          </p:nvSpPr>
          <p:spPr bwMode="auto">
            <a:xfrm>
              <a:off x="1219200" y="552767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17" name="Oval 61"/>
            <p:cNvSpPr>
              <a:spLocks noChangeArrowheads="1"/>
            </p:cNvSpPr>
            <p:nvPr/>
          </p:nvSpPr>
          <p:spPr bwMode="auto">
            <a:xfrm>
              <a:off x="2971800" y="514667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18" name="Oval 62"/>
            <p:cNvSpPr>
              <a:spLocks noChangeArrowheads="1"/>
            </p:cNvSpPr>
            <p:nvPr/>
          </p:nvSpPr>
          <p:spPr bwMode="auto">
            <a:xfrm>
              <a:off x="2743200" y="529907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19" name="Oval 63"/>
            <p:cNvSpPr>
              <a:spLocks noChangeArrowheads="1"/>
            </p:cNvSpPr>
            <p:nvPr/>
          </p:nvSpPr>
          <p:spPr bwMode="auto">
            <a:xfrm>
              <a:off x="2590800" y="5638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20" name="Oval 64"/>
            <p:cNvSpPr>
              <a:spLocks noChangeArrowheads="1"/>
            </p:cNvSpPr>
            <p:nvPr/>
          </p:nvSpPr>
          <p:spPr bwMode="auto">
            <a:xfrm>
              <a:off x="3581400" y="56388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21" name="Oval 65"/>
            <p:cNvSpPr>
              <a:spLocks noChangeArrowheads="1"/>
            </p:cNvSpPr>
            <p:nvPr/>
          </p:nvSpPr>
          <p:spPr bwMode="auto">
            <a:xfrm>
              <a:off x="3352800" y="54864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22" name="Oval 66"/>
            <p:cNvSpPr>
              <a:spLocks noChangeArrowheads="1"/>
            </p:cNvSpPr>
            <p:nvPr/>
          </p:nvSpPr>
          <p:spPr bwMode="auto">
            <a:xfrm>
              <a:off x="3200400" y="5222875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23" name="Oval 67"/>
            <p:cNvSpPr>
              <a:spLocks noChangeArrowheads="1"/>
            </p:cNvSpPr>
            <p:nvPr/>
          </p:nvSpPr>
          <p:spPr bwMode="auto">
            <a:xfrm>
              <a:off x="3886200" y="556260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7924" name="Rectangle 68"/>
            <p:cNvSpPr>
              <a:spLocks noChangeArrowheads="1"/>
            </p:cNvSpPr>
            <p:nvPr/>
          </p:nvSpPr>
          <p:spPr bwMode="auto">
            <a:xfrm rot="16200000">
              <a:off x="77787" y="5332413"/>
              <a:ext cx="1304925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b="0" baseline="0">
                  <a:solidFill>
                    <a:schemeClr val="tx1"/>
                  </a:solidFill>
                  <a:latin typeface="Arial" panose="020B0604020202020204" pitchFamily="34" charset="0"/>
                </a:rPr>
                <a:t>residuals</a:t>
              </a:r>
            </a:p>
          </p:txBody>
        </p:sp>
        <p:sp>
          <p:nvSpPr>
            <p:cNvPr id="1017925" name="Freeform 69"/>
            <p:cNvSpPr>
              <a:spLocks/>
            </p:cNvSpPr>
            <p:nvPr/>
          </p:nvSpPr>
          <p:spPr bwMode="auto">
            <a:xfrm>
              <a:off x="1116013" y="5003800"/>
              <a:ext cx="3303587" cy="657225"/>
            </a:xfrm>
            <a:custGeom>
              <a:avLst/>
              <a:gdLst>
                <a:gd name="T0" fmla="*/ 11 w 2081"/>
                <a:gd name="T1" fmla="*/ 388 h 414"/>
                <a:gd name="T2" fmla="*/ 65 w 2081"/>
                <a:gd name="T3" fmla="*/ 352 h 414"/>
                <a:gd name="T4" fmla="*/ 401 w 2081"/>
                <a:gd name="T5" fmla="*/ 16 h 414"/>
                <a:gd name="T6" fmla="*/ 833 w 2081"/>
                <a:gd name="T7" fmla="*/ 400 h 414"/>
                <a:gd name="T8" fmla="*/ 1217 w 2081"/>
                <a:gd name="T9" fmla="*/ 16 h 414"/>
                <a:gd name="T10" fmla="*/ 1697 w 2081"/>
                <a:gd name="T11" fmla="*/ 304 h 414"/>
                <a:gd name="T12" fmla="*/ 2081 w 2081"/>
                <a:gd name="T13" fmla="*/ 16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1" h="414">
                  <a:moveTo>
                    <a:pt x="11" y="388"/>
                  </a:moveTo>
                  <a:cubicBezTo>
                    <a:pt x="20" y="381"/>
                    <a:pt x="0" y="414"/>
                    <a:pt x="65" y="352"/>
                  </a:cubicBezTo>
                  <a:cubicBezTo>
                    <a:pt x="130" y="290"/>
                    <a:pt x="273" y="8"/>
                    <a:pt x="401" y="16"/>
                  </a:cubicBezTo>
                  <a:cubicBezTo>
                    <a:pt x="529" y="24"/>
                    <a:pt x="697" y="400"/>
                    <a:pt x="833" y="400"/>
                  </a:cubicBezTo>
                  <a:cubicBezTo>
                    <a:pt x="969" y="400"/>
                    <a:pt x="1073" y="32"/>
                    <a:pt x="1217" y="16"/>
                  </a:cubicBezTo>
                  <a:cubicBezTo>
                    <a:pt x="1361" y="0"/>
                    <a:pt x="1553" y="280"/>
                    <a:pt x="1697" y="304"/>
                  </a:cubicBezTo>
                  <a:cubicBezTo>
                    <a:pt x="1841" y="328"/>
                    <a:pt x="2017" y="184"/>
                    <a:pt x="2081" y="160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17926" name="Freeform 70"/>
            <p:cNvSpPr>
              <a:spLocks/>
            </p:cNvSpPr>
            <p:nvPr/>
          </p:nvSpPr>
          <p:spPr bwMode="auto">
            <a:xfrm>
              <a:off x="1192213" y="5551488"/>
              <a:ext cx="3398837" cy="668337"/>
            </a:xfrm>
            <a:custGeom>
              <a:avLst/>
              <a:gdLst>
                <a:gd name="T0" fmla="*/ 11 w 2141"/>
                <a:gd name="T1" fmla="*/ 397 h 421"/>
                <a:gd name="T2" fmla="*/ 65 w 2141"/>
                <a:gd name="T3" fmla="*/ 359 h 421"/>
                <a:gd name="T4" fmla="*/ 401 w 2141"/>
                <a:gd name="T5" fmla="*/ 23 h 421"/>
                <a:gd name="T6" fmla="*/ 833 w 2141"/>
                <a:gd name="T7" fmla="*/ 407 h 421"/>
                <a:gd name="T8" fmla="*/ 1217 w 2141"/>
                <a:gd name="T9" fmla="*/ 23 h 421"/>
                <a:gd name="T10" fmla="*/ 1703 w 2141"/>
                <a:gd name="T11" fmla="*/ 271 h 421"/>
                <a:gd name="T12" fmla="*/ 2141 w 2141"/>
                <a:gd name="T13" fmla="*/ 79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1" h="421">
                  <a:moveTo>
                    <a:pt x="11" y="397"/>
                  </a:moveTo>
                  <a:cubicBezTo>
                    <a:pt x="20" y="392"/>
                    <a:pt x="0" y="421"/>
                    <a:pt x="65" y="359"/>
                  </a:cubicBezTo>
                  <a:cubicBezTo>
                    <a:pt x="130" y="297"/>
                    <a:pt x="273" y="15"/>
                    <a:pt x="401" y="23"/>
                  </a:cubicBezTo>
                  <a:cubicBezTo>
                    <a:pt x="529" y="31"/>
                    <a:pt x="697" y="407"/>
                    <a:pt x="833" y="407"/>
                  </a:cubicBezTo>
                  <a:cubicBezTo>
                    <a:pt x="969" y="407"/>
                    <a:pt x="1072" y="46"/>
                    <a:pt x="1217" y="23"/>
                  </a:cubicBezTo>
                  <a:cubicBezTo>
                    <a:pt x="1362" y="0"/>
                    <a:pt x="1549" y="262"/>
                    <a:pt x="1703" y="271"/>
                  </a:cubicBezTo>
                  <a:cubicBezTo>
                    <a:pt x="1857" y="280"/>
                    <a:pt x="2050" y="119"/>
                    <a:pt x="2141" y="79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72869" y="4696639"/>
            <a:ext cx="2989263" cy="911225"/>
            <a:chOff x="5087937" y="2314394"/>
            <a:chExt cx="2989263" cy="911225"/>
          </a:xfrm>
        </p:grpSpPr>
        <p:sp>
          <p:nvSpPr>
            <p:cNvPr id="1017859" name="Rectangle 3"/>
            <p:cNvSpPr>
              <a:spLocks noChangeArrowheads="1"/>
            </p:cNvSpPr>
            <p:nvPr/>
          </p:nvSpPr>
          <p:spPr bwMode="auto">
            <a:xfrm>
              <a:off x="5715000" y="2514600"/>
              <a:ext cx="2362200" cy="466725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 sz="2400" b="0" baseline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087937" y="2314394"/>
              <a:ext cx="2971801" cy="911225"/>
              <a:chOff x="5105400" y="2286000"/>
              <a:chExt cx="2971801" cy="911225"/>
            </a:xfrm>
          </p:grpSpPr>
          <p:sp>
            <p:nvSpPr>
              <p:cNvPr id="1017863" name="Rectangle 7"/>
              <p:cNvSpPr>
                <a:spLocks noChangeArrowheads="1"/>
              </p:cNvSpPr>
              <p:nvPr/>
            </p:nvSpPr>
            <p:spPr bwMode="auto">
              <a:xfrm>
                <a:off x="5715000" y="2497138"/>
                <a:ext cx="2362201" cy="459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488" tIns="44450" rIns="90488" bIns="4445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2400" baseline="0" dirty="0">
                    <a:latin typeface="Arial" panose="020B0604020202020204" pitchFamily="34" charset="0"/>
                  </a:rPr>
                  <a:t>Independent</a:t>
                </a:r>
              </a:p>
            </p:txBody>
          </p:sp>
          <p:sp>
            <p:nvSpPr>
              <p:cNvPr id="1017928" name="Rectangle 72"/>
              <p:cNvSpPr>
                <a:spLocks noChangeArrowheads="1"/>
              </p:cNvSpPr>
              <p:nvPr/>
            </p:nvSpPr>
            <p:spPr bwMode="auto">
              <a:xfrm>
                <a:off x="5105400" y="2286000"/>
                <a:ext cx="914400" cy="911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5400" b="0" baseline="0" dirty="0">
                    <a:solidFill>
                      <a:srgbClr val="FF0000"/>
                    </a:solidFill>
                    <a:latin typeface="Wingdings" panose="05000000000000000000" pitchFamily="2" charset="2"/>
                  </a:rPr>
                  <a:t>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Analysis for Independence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85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Autocorrelation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97528" y="3713252"/>
            <a:ext cx="4648200" cy="2974975"/>
            <a:chOff x="3537857" y="2248989"/>
            <a:chExt cx="4648200" cy="2974975"/>
          </a:xfrm>
        </p:grpSpPr>
        <p:graphicFrame>
          <p:nvGraphicFramePr>
            <p:cNvPr id="5" name="Object 7"/>
            <p:cNvGraphicFramePr>
              <a:graphicFrameLocks noChangeAspect="1"/>
            </p:cNvGraphicFramePr>
            <p:nvPr>
              <p:extLst/>
            </p:nvPr>
          </p:nvGraphicFramePr>
          <p:xfrm>
            <a:off x="3537857" y="2248989"/>
            <a:ext cx="4648200" cy="297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0" name="Chart" r:id="rId4" imgW="4105275" imgH="2790749" progId="Excel.Chart.8">
                    <p:embed/>
                  </p:oleObj>
                </mc:Choice>
                <mc:Fallback>
                  <p:oleObj name="Chart" r:id="rId4" imgW="4105275" imgH="2790749" progId="Excel.Chart.8">
                    <p:embed/>
                    <p:pic>
                      <p:nvPicPr>
                        <p:cNvPr id="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7857" y="2248989"/>
                          <a:ext cx="4648200" cy="2974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Freeform 2"/>
            <p:cNvSpPr>
              <a:spLocks/>
            </p:cNvSpPr>
            <p:nvPr/>
          </p:nvSpPr>
          <p:spPr bwMode="auto">
            <a:xfrm>
              <a:off x="4800600" y="3352800"/>
              <a:ext cx="2166938" cy="1122363"/>
            </a:xfrm>
            <a:custGeom>
              <a:avLst/>
              <a:gdLst>
                <a:gd name="T0" fmla="*/ 0 w 1566"/>
                <a:gd name="T1" fmla="*/ 486 h 852"/>
                <a:gd name="T2" fmla="*/ 318 w 1566"/>
                <a:gd name="T3" fmla="*/ 64 h 852"/>
                <a:gd name="T4" fmla="*/ 626 w 1566"/>
                <a:gd name="T5" fmla="*/ 852 h 852"/>
                <a:gd name="T6" fmla="*/ 952 w 1566"/>
                <a:gd name="T7" fmla="*/ 424 h 852"/>
                <a:gd name="T8" fmla="*/ 1264 w 1566"/>
                <a:gd name="T9" fmla="*/ 0 h 852"/>
                <a:gd name="T10" fmla="*/ 1566 w 1566"/>
                <a:gd name="T11" fmla="*/ 592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6" h="852">
                  <a:moveTo>
                    <a:pt x="0" y="486"/>
                  </a:moveTo>
                  <a:lnTo>
                    <a:pt x="318" y="64"/>
                  </a:lnTo>
                  <a:lnTo>
                    <a:pt x="626" y="852"/>
                  </a:lnTo>
                  <a:lnTo>
                    <a:pt x="952" y="424"/>
                  </a:lnTo>
                  <a:lnTo>
                    <a:pt x="1264" y="0"/>
                  </a:lnTo>
                  <a:lnTo>
                    <a:pt x="1566" y="592"/>
                  </a:lnTo>
                </a:path>
              </a:pathLst>
            </a:custGeom>
            <a:noFill/>
            <a:ln w="28575" cap="flat" cmpd="sng">
              <a:solidFill>
                <a:schemeClr val="hlink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457200" y="999197"/>
            <a:ext cx="772885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Autocorrelation is correlation of </a:t>
            </a:r>
            <a:r>
              <a:rPr lang="en-US" altLang="en-US" sz="2400" b="1" dirty="0" smtClean="0"/>
              <a:t>errors </a:t>
            </a:r>
            <a:r>
              <a:rPr lang="en-US" altLang="en-US" sz="2400" b="1" dirty="0"/>
              <a:t>(residuals) over </a:t>
            </a:r>
            <a:r>
              <a:rPr lang="en-US" altLang="en-US" sz="2400" b="1" dirty="0" smtClean="0"/>
              <a:t>time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Residuals </a:t>
            </a:r>
            <a:r>
              <a:rPr lang="en-US" altLang="en-US" sz="2400" b="1" dirty="0"/>
              <a:t>show </a:t>
            </a:r>
            <a:r>
              <a:rPr lang="en-US" altLang="en-US" sz="2400" b="1" dirty="0" smtClean="0"/>
              <a:t>cyclic </a:t>
            </a:r>
            <a:r>
              <a:rPr lang="en-US" altLang="en-US" sz="2400" b="1" dirty="0"/>
              <a:t>pattern, not </a:t>
            </a:r>
            <a:r>
              <a:rPr lang="en-US" altLang="en-US" sz="2400" b="1" dirty="0" smtClean="0"/>
              <a:t>random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Violates assumption </a:t>
            </a:r>
            <a:r>
              <a:rPr lang="en-US" altLang="en-US" sz="2400" b="1" dirty="0"/>
              <a:t>that residuals are random and </a:t>
            </a:r>
            <a:r>
              <a:rPr lang="en-US" altLang="en-US" sz="2400" b="1" dirty="0" smtClean="0"/>
              <a:t>independent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458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</a:t>
            </a:r>
            <a:endParaRPr 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91886" y="907869"/>
            <a:ext cx="8229600" cy="574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robust test is one that is said to be fairly accurate even if </a:t>
            </a:r>
            <a:r>
              <a:rPr lang="en-US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assumptions are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not met. 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zh-CN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2400" b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ften used to refer to methods designed to be insensitive to distributional assumptions (such as normality) in general, and unusual observations (“outliers”) in particular. </a:t>
            </a:r>
            <a:endParaRPr lang="zh-CN" altLang="en-US" sz="2400" b="1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9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Estimating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864" r="2448"/>
          <a:stretch/>
        </p:blipFill>
        <p:spPr>
          <a:xfrm>
            <a:off x="2292568" y="3588186"/>
            <a:ext cx="4034386" cy="307887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45029" y="685799"/>
            <a:ext cx="7208379" cy="2603500"/>
            <a:chOff x="1066800" y="2654300"/>
            <a:chExt cx="7315200" cy="2724150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482850" y="4275138"/>
            <a:ext cx="3794125" cy="1103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4" name="Equation" r:id="rId5" imgW="876240" imgH="253800" progId="Equation.3">
                    <p:embed/>
                  </p:oleObj>
                </mc:Choice>
                <mc:Fallback>
                  <p:oleObj name="Equation" r:id="rId5" imgW="876240" imgH="253800" progId="Equation.3">
                    <p:embed/>
                    <p:pic>
                      <p:nvPicPr>
                        <p:cNvPr id="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2850" y="4275138"/>
                          <a:ext cx="3794125" cy="1103312"/>
                        </a:xfrm>
                        <a:prstGeom prst="rect">
                          <a:avLst/>
                        </a:prstGeom>
                        <a:solidFill>
                          <a:srgbClr val="FDE0BD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428999" y="2959100"/>
              <a:ext cx="1828800" cy="100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 dirty="0"/>
                <a:t>Estimate of the regression </a:t>
              </a:r>
              <a:br>
                <a:rPr lang="en-US" altLang="en-US" sz="2000" dirty="0"/>
              </a:br>
              <a:r>
                <a:rPr lang="en-US" altLang="en-US" sz="2000" dirty="0"/>
                <a:t>intercept</a:t>
              </a:r>
              <a:endParaRPr lang="en-US" altLang="en-US" sz="2000" baseline="-25000" dirty="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638799" y="2876094"/>
              <a:ext cx="2057400" cy="896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 dirty="0"/>
                <a:t>Estimate of the regression slope</a:t>
              </a:r>
              <a:br>
                <a:rPr lang="en-US" altLang="en-US" sz="2000" dirty="0"/>
              </a:br>
              <a:endParaRPr lang="en-US" altLang="en-US" sz="2000" baseline="-25000" dirty="0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3810000" y="3949700"/>
              <a:ext cx="7620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H="1">
              <a:off x="5410200" y="3721100"/>
              <a:ext cx="228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066800" y="2654300"/>
              <a:ext cx="1752600" cy="1308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/>
                <a:t>Estimated  (or predicted) Y value for observation i</a:t>
              </a:r>
              <a:endParaRPr lang="en-US" altLang="en-US" sz="2000" baseline="-25000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133600" y="3949700"/>
              <a:ext cx="45720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6629400" y="4102100"/>
              <a:ext cx="1752600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/>
                <a:t>Value of X for observation i</a:t>
              </a: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>
              <a:off x="6096000" y="4483100"/>
              <a:ext cx="5334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7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Inferences about Slope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63583" y="883920"/>
                <a:ext cx="8153400" cy="4114800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r>
                  <a:rPr lang="en-US" alt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Parameter: 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Slope in </a:t>
                </a:r>
                <a:r>
                  <a:rPr lang="en-US" alt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population 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(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en-US" alt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Estimator: </a:t>
                </a:r>
                <a:r>
                  <a:rPr lang="en-US" alt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Least 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squares </a:t>
                </a:r>
                <a:r>
                  <a:rPr lang="en-US" alt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estimate </a:t>
                </a:r>
                <a:endPara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standard error</a:t>
                </a:r>
                <a:r>
                  <a:rPr lang="en-US" alt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endParaRPr lang="en-US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endParaRPr lang="en-US" alt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eaLnBrk="0" hangingPunct="0">
                  <a:buNone/>
                </a:pPr>
                <a:endParaRPr lang="en-US" altLang="en-US" sz="2400" dirty="0" smtClean="0">
                  <a:solidFill>
                    <a:srgbClr val="000000"/>
                  </a:solidFill>
                </a:endParaRPr>
              </a:p>
              <a:p>
                <a:pPr marL="0" indent="0" eaLnBrk="0" hangingPunct="0"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</a:rPr>
                  <a:t>w</a:t>
                </a:r>
                <a:r>
                  <a:rPr lang="en-US" altLang="en-US" sz="2400" dirty="0" smtClean="0">
                    <a:solidFill>
                      <a:srgbClr val="000000"/>
                    </a:solidFill>
                  </a:rPr>
                  <a:t>here			 </a:t>
                </a:r>
                <a:r>
                  <a:rPr lang="en-US" altLang="en-US" sz="2400" dirty="0">
                    <a:solidFill>
                      <a:srgbClr val="000000"/>
                    </a:solidFill>
                  </a:rPr>
                  <a:t>= Standard error of the estimate</a:t>
                </a: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endParaRPr lang="en-US" alt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  <a:buSzPct val="100000"/>
                </a:pPr>
                <a:endParaRPr lang="en-US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</a:pPr>
                <a:endPara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63583" y="883920"/>
                <a:ext cx="8153400" cy="4114800"/>
              </a:xfrm>
              <a:blipFill>
                <a:blip r:embed="rId4"/>
                <a:stretch>
                  <a:fillRect l="-1197" t="-1037" b="-8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96" name="Object 4"/>
          <p:cNvGraphicFramePr>
            <a:graphicFrameLocks noChangeAspect="1"/>
          </p:cNvGraphicFramePr>
          <p:nvPr>
            <p:extLst/>
          </p:nvPr>
        </p:nvGraphicFramePr>
        <p:xfrm>
          <a:off x="5566954" y="1432560"/>
          <a:ext cx="3825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4" name="Equation" r:id="rId5" imgW="190440" imgH="304560" progId="Equation.3">
                  <p:embed/>
                </p:oleObj>
              </mc:Choice>
              <mc:Fallback>
                <p:oleObj name="Equation" r:id="rId5" imgW="190440" imgH="304560" progId="Equation.3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6954" y="1432560"/>
                        <a:ext cx="3825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2269332" y="2909252"/>
          <a:ext cx="46053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5" name="Equation" r:id="rId7" imgW="1866600" imgH="495000" progId="Equation.3">
                  <p:embed/>
                </p:oleObj>
              </mc:Choice>
              <mc:Fallback>
                <p:oleObj name="Equation" r:id="rId7" imgW="1866600" imgH="4950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9332" y="2909252"/>
                        <a:ext cx="4605338" cy="1222375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587909" y="4515394"/>
          <a:ext cx="1684337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6" name="Equation" r:id="rId9" imgW="888840" imgH="444240" progId="Equation.3">
                  <p:embed/>
                </p:oleObj>
              </mc:Choice>
              <mc:Fallback>
                <p:oleObj name="Equation" r:id="rId9" imgW="888840" imgH="4442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909" y="4515394"/>
                        <a:ext cx="1684337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01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Standard Errors of Slope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0411" y="1051449"/>
                <a:ext cx="7833359" cy="862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eaLnBrk="0" hangingPunct="0"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US" altLang="en-US" sz="24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b="1" dirty="0" smtClean="0"/>
                  <a:t> is measure </a:t>
                </a:r>
                <a:r>
                  <a:rPr lang="en-US" altLang="en-US" sz="2400" b="1" dirty="0"/>
                  <a:t>of </a:t>
                </a:r>
                <a:r>
                  <a:rPr lang="en-US" altLang="en-US" sz="2400" b="1" dirty="0" smtClean="0"/>
                  <a:t>variation </a:t>
                </a:r>
                <a:r>
                  <a:rPr lang="en-US" altLang="en-US" sz="2400" b="1" dirty="0"/>
                  <a:t>in </a:t>
                </a:r>
                <a:r>
                  <a:rPr lang="en-US" altLang="en-US" sz="2400" b="1" dirty="0" smtClean="0"/>
                  <a:t>slope </a:t>
                </a:r>
                <a:r>
                  <a:rPr lang="en-US" altLang="en-US" sz="2400" b="1" dirty="0"/>
                  <a:t>of regression lines from different possible samples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1" y="1051449"/>
                <a:ext cx="7833359" cy="862737"/>
              </a:xfrm>
              <a:prstGeom prst="rect">
                <a:avLst/>
              </a:prstGeom>
              <a:blipFill>
                <a:blip r:embed="rId4"/>
                <a:stretch>
                  <a:fillRect l="-1089" t="-5634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81879" y="2279836"/>
            <a:ext cx="6881812" cy="2286000"/>
            <a:chOff x="1195388" y="2819400"/>
            <a:chExt cx="6881812" cy="2286000"/>
          </a:xfrm>
        </p:grpSpPr>
        <p:sp>
          <p:nvSpPr>
            <p:cNvPr id="5" name="Line 47"/>
            <p:cNvSpPr>
              <a:spLocks noChangeShapeType="1"/>
            </p:cNvSpPr>
            <p:nvPr/>
          </p:nvSpPr>
          <p:spPr bwMode="auto">
            <a:xfrm flipH="1">
              <a:off x="1524000" y="3125788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48"/>
            <p:cNvSpPr>
              <a:spLocks noChangeShapeType="1"/>
            </p:cNvSpPr>
            <p:nvPr/>
          </p:nvSpPr>
          <p:spPr bwMode="auto">
            <a:xfrm flipV="1">
              <a:off x="1539875" y="3278188"/>
              <a:ext cx="2574925" cy="873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Text Box 49"/>
            <p:cNvSpPr txBox="1">
              <a:spLocks noChangeArrowheads="1"/>
            </p:cNvSpPr>
            <p:nvPr/>
          </p:nvSpPr>
          <p:spPr bwMode="auto">
            <a:xfrm>
              <a:off x="1195388" y="2819400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/>
                <a:t>Y</a:t>
              </a:r>
            </a:p>
          </p:txBody>
        </p:sp>
        <p:sp>
          <p:nvSpPr>
            <p:cNvPr id="8" name="Line 50"/>
            <p:cNvSpPr>
              <a:spLocks noChangeShapeType="1"/>
            </p:cNvSpPr>
            <p:nvPr/>
          </p:nvSpPr>
          <p:spPr bwMode="auto">
            <a:xfrm>
              <a:off x="1524000" y="4573588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53"/>
            <p:cNvSpPr txBox="1">
              <a:spLocks noChangeArrowheads="1"/>
            </p:cNvSpPr>
            <p:nvPr/>
          </p:nvSpPr>
          <p:spPr bwMode="auto">
            <a:xfrm>
              <a:off x="3733800" y="4495800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/>
                <a:t>X</a:t>
              </a:r>
            </a:p>
          </p:txBody>
        </p:sp>
        <p:sp>
          <p:nvSpPr>
            <p:cNvPr id="10" name="Line 54"/>
            <p:cNvSpPr>
              <a:spLocks noChangeShapeType="1"/>
            </p:cNvSpPr>
            <p:nvPr/>
          </p:nvSpPr>
          <p:spPr bwMode="auto">
            <a:xfrm flipV="1">
              <a:off x="1600200" y="3354388"/>
              <a:ext cx="2590800" cy="685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55"/>
            <p:cNvSpPr>
              <a:spLocks noChangeShapeType="1"/>
            </p:cNvSpPr>
            <p:nvPr/>
          </p:nvSpPr>
          <p:spPr bwMode="auto">
            <a:xfrm flipV="1">
              <a:off x="1600200" y="3125788"/>
              <a:ext cx="2362200" cy="1143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56"/>
            <p:cNvSpPr>
              <a:spLocks noChangeShapeType="1"/>
            </p:cNvSpPr>
            <p:nvPr/>
          </p:nvSpPr>
          <p:spPr bwMode="auto">
            <a:xfrm flipH="1">
              <a:off x="5480050" y="3140075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57"/>
            <p:cNvSpPr>
              <a:spLocks noChangeShapeType="1"/>
            </p:cNvSpPr>
            <p:nvPr/>
          </p:nvSpPr>
          <p:spPr bwMode="auto">
            <a:xfrm flipV="1">
              <a:off x="5784850" y="3063875"/>
              <a:ext cx="2057400" cy="1295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58"/>
            <p:cNvSpPr txBox="1">
              <a:spLocks noChangeArrowheads="1"/>
            </p:cNvSpPr>
            <p:nvPr/>
          </p:nvSpPr>
          <p:spPr bwMode="auto">
            <a:xfrm>
              <a:off x="5151438" y="2833688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/>
                <a:t>Y</a:t>
              </a: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>
              <a:off x="5480050" y="4587875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60"/>
            <p:cNvSpPr txBox="1">
              <a:spLocks noChangeArrowheads="1"/>
            </p:cNvSpPr>
            <p:nvPr/>
          </p:nvSpPr>
          <p:spPr bwMode="auto">
            <a:xfrm>
              <a:off x="7689850" y="4510088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/>
                <a:t>X</a:t>
              </a:r>
            </a:p>
          </p:txBody>
        </p:sp>
        <p:sp>
          <p:nvSpPr>
            <p:cNvPr id="17" name="Line 61"/>
            <p:cNvSpPr>
              <a:spLocks noChangeShapeType="1"/>
            </p:cNvSpPr>
            <p:nvPr/>
          </p:nvSpPr>
          <p:spPr bwMode="auto">
            <a:xfrm>
              <a:off x="5708650" y="3673475"/>
              <a:ext cx="23622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62"/>
            <p:cNvSpPr>
              <a:spLocks noChangeShapeType="1"/>
            </p:cNvSpPr>
            <p:nvPr/>
          </p:nvSpPr>
          <p:spPr bwMode="auto">
            <a:xfrm flipV="1">
              <a:off x="5556250" y="3368675"/>
              <a:ext cx="2438400" cy="685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9" name="Object 63"/>
            <p:cNvGraphicFramePr>
              <a:graphicFrameLocks noChangeAspect="1"/>
            </p:cNvGraphicFramePr>
            <p:nvPr>
              <p:extLst/>
            </p:nvPr>
          </p:nvGraphicFramePr>
          <p:xfrm>
            <a:off x="2035175" y="4649788"/>
            <a:ext cx="1136650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0" name="Equation" r:id="rId5" imgW="622080" imgH="241200" progId="Equation.3">
                    <p:embed/>
                  </p:oleObj>
                </mc:Choice>
                <mc:Fallback>
                  <p:oleObj name="Equation" r:id="rId5" imgW="622080" imgH="241200" progId="Equation.3">
                    <p:embed/>
                    <p:pic>
                      <p:nvPicPr>
                        <p:cNvPr id="19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5175" y="4649788"/>
                          <a:ext cx="1136650" cy="441325"/>
                        </a:xfrm>
                        <a:prstGeom prst="rect">
                          <a:avLst/>
                        </a:prstGeom>
                        <a:solidFill>
                          <a:srgbClr val="C7DAF7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64"/>
            <p:cNvGraphicFramePr>
              <a:graphicFrameLocks noChangeAspect="1"/>
            </p:cNvGraphicFramePr>
            <p:nvPr>
              <p:extLst/>
            </p:nvPr>
          </p:nvGraphicFramePr>
          <p:xfrm>
            <a:off x="6078538" y="4664075"/>
            <a:ext cx="1090612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1" name="Equation" r:id="rId7" imgW="596880" imgH="241200" progId="Equation.3">
                    <p:embed/>
                  </p:oleObj>
                </mc:Choice>
                <mc:Fallback>
                  <p:oleObj name="Equation" r:id="rId7" imgW="596880" imgH="241200" progId="Equation.3">
                    <p:embed/>
                    <p:pic>
                      <p:nvPicPr>
                        <p:cNvPr id="2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8538" y="4664075"/>
                          <a:ext cx="1090612" cy="441325"/>
                        </a:xfrm>
                        <a:prstGeom prst="rect">
                          <a:avLst/>
                        </a:prstGeom>
                        <a:solidFill>
                          <a:srgbClr val="C7DAF7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164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Hypothesis Test for </a:t>
            </a:r>
            <a:r>
              <a:rPr lang="en-US" altLang="en-US" dirty="0" smtClean="0"/>
              <a:t>Slope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566058" y="1069387"/>
                <a:ext cx="8011886" cy="5313657"/>
              </a:xfrm>
            </p:spPr>
            <p:txBody>
              <a:bodyPr/>
              <a:lstStyle/>
              <a:p>
                <a:pPr>
                  <a:buSzPct val="100000"/>
                </a:pPr>
                <a:r>
                  <a:rPr lang="en-US" altLang="en-US" sz="2400" u="sng" dirty="0" smtClean="0"/>
                  <a:t>2-Sided Test</a:t>
                </a:r>
                <a:r>
                  <a:rPr lang="en-US" altLang="en-US" sz="2400" dirty="0" smtClean="0"/>
                  <a:t>		</a:t>
                </a:r>
                <a:r>
                  <a:rPr lang="en-US" altLang="en-US" sz="2400" u="sng" dirty="0" smtClean="0"/>
                  <a:t>1-sided Test</a:t>
                </a:r>
                <a:endParaRPr lang="en-US" altLang="en-US" sz="2400" u="sng" dirty="0"/>
              </a:p>
              <a:p>
                <a:pPr marL="222250" lvl="1" indent="0">
                  <a:buNone/>
                </a:pPr>
                <a:r>
                  <a:rPr lang="en-US" altLang="en-US" sz="2400" i="1" dirty="0"/>
                  <a:t>H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: </a:t>
                </a:r>
                <a:r>
                  <a:rPr lang="en-US" altLang="en-US" sz="2400" i="1" dirty="0">
                    <a:latin typeface="Symbol" panose="05050102010706020507" pitchFamily="18" charset="2"/>
                  </a:rPr>
                  <a:t>b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= </a:t>
                </a:r>
                <a:r>
                  <a:rPr lang="en-US" altLang="en-US" sz="2400" dirty="0" smtClean="0"/>
                  <a:t>0			</a:t>
                </a:r>
                <a:r>
                  <a:rPr lang="en-US" altLang="en-US" sz="2400" i="1" dirty="0" smtClean="0"/>
                  <a:t>H</a:t>
                </a:r>
                <a:r>
                  <a:rPr lang="en-US" altLang="en-US" sz="2400" baseline="-25000" dirty="0" smtClean="0"/>
                  <a:t>0</a:t>
                </a:r>
                <a:r>
                  <a:rPr lang="en-US" altLang="en-US" sz="2400" dirty="0"/>
                  <a:t>: </a:t>
                </a:r>
                <a:r>
                  <a:rPr lang="en-US" altLang="en-US" sz="2400" i="1" dirty="0">
                    <a:latin typeface="Symbol" panose="05050102010706020507" pitchFamily="18" charset="2"/>
                  </a:rPr>
                  <a:t>b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= </a:t>
                </a:r>
                <a:r>
                  <a:rPr lang="en-US" altLang="en-US" sz="2400" dirty="0" smtClean="0"/>
                  <a:t>0</a:t>
                </a:r>
                <a:endParaRPr lang="en-US" altLang="en-US" sz="2400" dirty="0"/>
              </a:p>
              <a:p>
                <a:pPr marL="22225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altLang="en-US" sz="2400" i="1" dirty="0"/>
                  <a:t>H</a:t>
                </a:r>
                <a:r>
                  <a:rPr lang="en-US" altLang="en-US" sz="2400" baseline="-25000" dirty="0"/>
                  <a:t>A</a:t>
                </a:r>
                <a:r>
                  <a:rPr lang="en-US" altLang="en-US" sz="2400" dirty="0"/>
                  <a:t>: </a:t>
                </a:r>
                <a:r>
                  <a:rPr lang="en-US" altLang="en-US" sz="2400" i="1" dirty="0">
                    <a:latin typeface="Symbol" panose="05050102010706020507" pitchFamily="18" charset="2"/>
                  </a:rPr>
                  <a:t>b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</a:t>
                </a:r>
                <a:r>
                  <a:rPr lang="en-US" altLang="en-US" sz="2400" dirty="0"/>
                  <a:t> </a:t>
                </a:r>
                <a:r>
                  <a:rPr lang="en-US" altLang="en-US" sz="2400" dirty="0" smtClean="0"/>
                  <a:t>0			</a:t>
                </a:r>
                <a:r>
                  <a:rPr lang="en-US" altLang="en-US" sz="2400" i="1" dirty="0" smtClean="0"/>
                  <a:t>H</a:t>
                </a:r>
                <a:r>
                  <a:rPr lang="en-US" altLang="en-US" sz="2400" baseline="-25000" dirty="0" smtClean="0"/>
                  <a:t>A</a:t>
                </a:r>
                <a:r>
                  <a:rPr lang="en-US" altLang="en-US" sz="2400" baseline="30000" dirty="0"/>
                  <a:t>+</a:t>
                </a:r>
                <a:r>
                  <a:rPr lang="en-US" altLang="en-US" sz="2400" dirty="0"/>
                  <a:t>: </a:t>
                </a:r>
                <a:r>
                  <a:rPr lang="en-US" altLang="en-US" sz="2400" i="1" dirty="0">
                    <a:latin typeface="Symbol" panose="05050102010706020507" pitchFamily="18" charset="2"/>
                  </a:rPr>
                  <a:t>b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&gt;</a:t>
                </a:r>
                <a:r>
                  <a:rPr lang="en-US" altLang="en-US" sz="2400" dirty="0"/>
                  <a:t> 0  </a:t>
                </a:r>
                <a:r>
                  <a:rPr lang="en-US" altLang="en-US" sz="2400" dirty="0" smtClean="0"/>
                  <a:t>or </a:t>
                </a:r>
                <a:r>
                  <a:rPr lang="en-US" altLang="en-US" sz="2400" i="1" dirty="0" smtClean="0"/>
                  <a:t>H</a:t>
                </a:r>
                <a:r>
                  <a:rPr lang="en-US" altLang="en-US" sz="2400" baseline="-25000" dirty="0" smtClean="0"/>
                  <a:t>A</a:t>
                </a:r>
                <a:r>
                  <a:rPr lang="en-US" altLang="en-US" sz="2400" baseline="30000" dirty="0" smtClean="0"/>
                  <a:t>-</a:t>
                </a:r>
                <a:r>
                  <a:rPr lang="en-US" altLang="en-US" sz="2400" dirty="0"/>
                  <a:t>: </a:t>
                </a:r>
                <a:r>
                  <a:rPr lang="en-US" altLang="en-US" sz="2400" i="1" dirty="0">
                    <a:latin typeface="Symbol" panose="05050102010706020507" pitchFamily="18" charset="2"/>
                  </a:rPr>
                  <a:t>b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&lt;</a:t>
                </a:r>
                <a:r>
                  <a:rPr lang="en-US" altLang="en-US" sz="2400" dirty="0"/>
                  <a:t> </a:t>
                </a:r>
                <a:r>
                  <a:rPr lang="en-US" altLang="en-US" sz="2400" dirty="0" smtClean="0"/>
                  <a:t>0</a:t>
                </a:r>
              </a:p>
              <a:p>
                <a:pPr>
                  <a:spcBef>
                    <a:spcPts val="1200"/>
                  </a:spcBef>
                  <a:spcAft>
                    <a:spcPts val="1800"/>
                  </a:spcAft>
                  <a:buSzPct val="100000"/>
                </a:pPr>
                <a:r>
                  <a:rPr lang="en-US" altLang="en-US" sz="2400" b="1" dirty="0" smtClean="0"/>
                  <a:t>Test Statistic:</a:t>
                </a:r>
                <a:r>
                  <a:rPr lang="en-US" altLang="en-US" sz="2400" dirty="0" smtClean="0"/>
                  <a:t>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− 0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lin"/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𝑀𝑆𝐸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 − 0</m:t>
                        </m:r>
                      </m:num>
                      <m:den>
                        <m:f>
                          <m:fPr>
                            <m:type m:val="lin"/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  <m:t>𝑋𝑋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altLang="en-US" sz="2400" dirty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800"/>
                  </a:spcAft>
                  <a:buSzPct val="100000"/>
                </a:pPr>
                <a:r>
                  <a:rPr lang="en-US" altLang="en-US" sz="2400" b="1" dirty="0" smtClean="0"/>
                  <a:t>Rejection Region: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e>
                    </m:d>
                    <m:r>
                      <a:rPr lang="en-US" alt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alt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973388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alt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alt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alt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altLang="en-US" sz="2400" dirty="0"/>
              </a:p>
              <a:p>
                <a:pPr marL="284163" indent="-284163">
                  <a:spcBef>
                    <a:spcPts val="1200"/>
                  </a:spcBef>
                  <a:spcAft>
                    <a:spcPts val="1800"/>
                  </a:spcAft>
                  <a:buSzPct val="100000"/>
                </a:pPr>
                <a:r>
                  <a:rPr lang="en-US" altLang="en-US" sz="2400" b="1" dirty="0" smtClean="0"/>
                  <a:t>P-value:	</a:t>
                </a:r>
                <a:r>
                  <a:rPr lang="en-US" altLang="en-US" sz="2400" dirty="0" smtClean="0"/>
                  <a:t>	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 smtClean="0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altLang="en-US" sz="2400" dirty="0"/>
                  <a:t> </a:t>
                </a:r>
                <a:r>
                  <a:rPr lang="en-US" altLang="en-US" sz="2400" dirty="0" smtClean="0"/>
                  <a:t>			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 smtClean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</a:t>
                </a:r>
              </a:p>
              <a:p>
                <a:pPr lvl="1"/>
                <a:endParaRPr lang="en-US" altLang="en-US" sz="2400" dirty="0"/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566058" y="1069387"/>
                <a:ext cx="8011886" cy="5313657"/>
              </a:xfrm>
              <a:blipFill>
                <a:blip r:embed="rId3"/>
                <a:stretch>
                  <a:fillRect l="-1065" t="-803" b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92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Confidence </a:t>
            </a:r>
            <a:r>
              <a:rPr lang="en-US" altLang="en-US" dirty="0"/>
              <a:t>Interval for </a:t>
            </a:r>
            <a:r>
              <a:rPr lang="en-US" altLang="en-US" dirty="0" smtClean="0"/>
              <a:t>Slope</a:t>
            </a:r>
            <a:endParaRPr lang="en-US" altLang="en-US" dirty="0"/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>
            <p:extLst/>
          </p:nvPr>
        </p:nvGraphicFramePr>
        <p:xfrm>
          <a:off x="1158942" y="1058091"/>
          <a:ext cx="7103950" cy="184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name="Equation" r:id="rId4" imgW="1765080" imgH="457200" progId="Equation.3">
                  <p:embed/>
                </p:oleObj>
              </mc:Choice>
              <mc:Fallback>
                <p:oleObj name="Equation" r:id="rId4" imgW="1765080" imgH="457200" progId="Equation.3">
                  <p:embed/>
                  <p:pic>
                    <p:nvPicPr>
                      <p:cNvPr id="102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942" y="1058091"/>
                        <a:ext cx="7103950" cy="184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470262" y="3352800"/>
            <a:ext cx="8292737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Conclude </a:t>
            </a:r>
            <a:r>
              <a:rPr lang="en-US" altLang="en-US" sz="2400" dirty="0"/>
              <a:t>positive association if entire interval above 0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/>
              <a:t>Conclude negative association if entire interval below 0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Cannot </a:t>
            </a:r>
            <a:r>
              <a:rPr lang="en-US" altLang="en-US" sz="2400" dirty="0"/>
              <a:t>conclude an association if interval contains 0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Conclusion </a:t>
            </a:r>
            <a:r>
              <a:rPr lang="en-US" altLang="en-US" sz="2400" dirty="0"/>
              <a:t>based on interval is same as 2-sided 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309504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General </a:t>
            </a:r>
            <a:r>
              <a:rPr lang="en-US" altLang="en-US" dirty="0"/>
              <a:t>Linear Models (GLM)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11661" y="918551"/>
            <a:ext cx="8520680" cy="49530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B</a:t>
            </a:r>
            <a:r>
              <a:rPr lang="en-US" altLang="en-US" sz="2400" b="1" dirty="0" smtClean="0"/>
              <a:t>asis </a:t>
            </a:r>
            <a:r>
              <a:rPr lang="en-US" altLang="en-US" sz="2400" b="1" dirty="0"/>
              <a:t>for most inferential statistics </a:t>
            </a:r>
            <a:endParaRPr lang="en-US" altLang="en-US" sz="2400" b="1" dirty="0" smtClean="0"/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Broad class of models</a:t>
            </a:r>
          </a:p>
          <a:p>
            <a:pPr marL="574675"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sv-SE" altLang="en-US" sz="2400" dirty="0"/>
              <a:t>(Multiple) linear regression</a:t>
            </a:r>
          </a:p>
          <a:p>
            <a:pPr marL="574675"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sv-SE" altLang="en-US" sz="2400" dirty="0"/>
              <a:t>Analysis of Variance (ANOVA)</a:t>
            </a:r>
          </a:p>
          <a:p>
            <a:pPr marL="574675"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sv-SE" altLang="en-US" sz="2400" dirty="0"/>
              <a:t>Analysis of covariance (ANCOVA)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Examines </a:t>
            </a:r>
            <a:r>
              <a:rPr lang="en-US" altLang="en-US" sz="2400" b="1" dirty="0"/>
              <a:t>relationship between </a:t>
            </a:r>
            <a:r>
              <a:rPr lang="en-US" altLang="en-US" sz="2400" b="1" dirty="0" smtClean="0"/>
              <a:t>variables X </a:t>
            </a:r>
            <a:r>
              <a:rPr lang="en-US" altLang="en-US" sz="2400" b="1" dirty="0"/>
              <a:t>and </a:t>
            </a:r>
            <a:r>
              <a:rPr lang="en-US" altLang="en-US" sz="2400" b="1" dirty="0" smtClean="0"/>
              <a:t>Y </a:t>
            </a:r>
          </a:p>
          <a:p>
            <a:pPr marL="574675" lvl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</a:t>
            </a:r>
            <a:r>
              <a:rPr lang="en-US" alt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between Y and X?</a:t>
            </a:r>
          </a:p>
          <a:p>
            <a:pPr marL="574675" lvl="1"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−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changes in Y be explained by changes in X?</a:t>
            </a:r>
          </a:p>
          <a:p>
            <a:pPr marL="574675" lvl="1"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−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are </a:t>
            </a:r>
            <a:r>
              <a:rPr lang="en-US" alt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 </a:t>
            </a:r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between Y and X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9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the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6867" y="1044518"/>
            <a:ext cx="79291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L</a:t>
            </a:r>
            <a:r>
              <a:rPr lang="en-US" altLang="en-US" sz="2400" b="1" dirty="0" smtClean="0"/>
              <a:t>east </a:t>
            </a:r>
            <a:r>
              <a:rPr lang="en-US" altLang="en-US" sz="2400" b="1" dirty="0"/>
              <a:t>squares method will produces </a:t>
            </a:r>
            <a:r>
              <a:rPr lang="en-US" altLang="en-US" sz="2400" b="1" dirty="0" smtClean="0"/>
              <a:t>regression </a:t>
            </a:r>
            <a:r>
              <a:rPr lang="en-US" altLang="en-US" sz="2400" b="1" dirty="0"/>
              <a:t>line whether or not there is a linear relationship between x and y.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Consequently, it is important to assess how well the linear model fits the data.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Several methods are used to assess the model. All are based on the sum of squares for errors, SSE. </a:t>
            </a:r>
          </a:p>
        </p:txBody>
      </p:sp>
    </p:spTree>
    <p:extLst>
      <p:ext uri="{BB962C8B-B14F-4D97-AF65-F5344CB8AC3E}">
        <p14:creationId xmlns:p14="http://schemas.microsoft.com/office/powerpoint/2010/main" val="17968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F-test for Significance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16422" y="799137"/>
            <a:ext cx="85111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/>
              <a:t>C</a:t>
            </a:r>
            <a:r>
              <a:rPr lang="en-US" sz="2000" b="1" dirty="0" smtClean="0"/>
              <a:t>ompares </a:t>
            </a:r>
            <a:r>
              <a:rPr lang="en-US" sz="2000" b="1" dirty="0"/>
              <a:t>the fits of different linear models </a:t>
            </a:r>
            <a:r>
              <a:rPr lang="en-US" sz="2000" b="1" dirty="0" smtClean="0"/>
              <a:t>– tells you if a group of variables are jointly significant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/>
              <a:t>Tests if </a:t>
            </a:r>
            <a:r>
              <a:rPr lang="en-US" altLang="en-US" sz="2000" b="1" dirty="0" smtClean="0"/>
              <a:t>Both </a:t>
            </a:r>
            <a:r>
              <a:rPr lang="en-US" altLang="en-US" sz="2000" b="1" dirty="0"/>
              <a:t>MSE and MSR measure </a:t>
            </a:r>
            <a:r>
              <a:rPr lang="en-US" altLang="en-US" sz="2000" b="1" dirty="0" smtClean="0"/>
              <a:t>same </a:t>
            </a:r>
            <a:r>
              <a:rPr lang="en-US" altLang="en-US" sz="2000" b="1" dirty="0"/>
              <a:t>underlying variance quantity under the assumption that </a:t>
            </a:r>
            <a:r>
              <a:rPr lang="en-US" altLang="en-US" sz="2000" b="1" dirty="0" smtClean="0"/>
              <a:t>null </a:t>
            </a:r>
            <a:r>
              <a:rPr lang="en-US" altLang="en-US" sz="2000" b="1" dirty="0"/>
              <a:t>(mean) model holds</a:t>
            </a:r>
            <a:r>
              <a:rPr lang="en-US" altLang="en-US" sz="2000" b="1" dirty="0" smtClean="0"/>
              <a:t>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/>
              <a:t>Under </a:t>
            </a:r>
            <a:r>
              <a:rPr lang="en-US" altLang="en-US" sz="2000" b="1" dirty="0" smtClean="0"/>
              <a:t>alternative </a:t>
            </a:r>
            <a:r>
              <a:rPr lang="en-US" altLang="en-US" sz="2000" b="1" dirty="0"/>
              <a:t>hypothesis, </a:t>
            </a:r>
            <a:r>
              <a:rPr lang="en-US" altLang="en-US" sz="2000" b="1" dirty="0" smtClean="0"/>
              <a:t>MSR </a:t>
            </a:r>
            <a:r>
              <a:rPr lang="en-US" altLang="en-US" sz="2000" b="1" dirty="0"/>
              <a:t>should be much greater than the MSE</a:t>
            </a:r>
            <a:r>
              <a:rPr lang="en-US" altLang="en-US" sz="2000" b="1" dirty="0" smtClean="0"/>
              <a:t>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000" b="1" dirty="0" smtClean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Ratio </a:t>
            </a:r>
            <a:r>
              <a:rPr lang="en-US" altLang="en-US" sz="2000" b="1" dirty="0"/>
              <a:t>should be near 1 if </a:t>
            </a:r>
            <a:r>
              <a:rPr lang="en-US" sz="2000" b="1" dirty="0"/>
              <a:t>all regression coefficients are equal to zero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000" b="1" dirty="0" smtClean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altLang="en-US" sz="2000" b="1" dirty="0" smtClean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F </a:t>
            </a:r>
            <a:r>
              <a:rPr lang="en-US" altLang="en-US" sz="2000" b="1" dirty="0"/>
              <a:t>distribution is determined by degrees of freedom due to effect and degrees of freedom due to error</a:t>
            </a:r>
            <a:r>
              <a:rPr lang="en-US" altLang="en-US" sz="2000" b="1" dirty="0" smtClean="0"/>
              <a:t>.</a:t>
            </a:r>
            <a:endParaRPr lang="en-US" altLang="en-US" sz="2000" b="1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3793787" y="2457553"/>
          <a:ext cx="947049" cy="42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6" name="Equation" r:id="rId4" imgW="533160" imgH="241200" progId="Equation.3">
                  <p:embed/>
                </p:oleObj>
              </mc:Choice>
              <mc:Fallback>
                <p:oleObj name="Equation" r:id="rId4" imgW="533160" imgH="241200" progId="Equation.3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787" y="2457553"/>
                        <a:ext cx="947049" cy="425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3779628" y="3465052"/>
          <a:ext cx="975369" cy="438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7" name="Equation" r:id="rId6" imgW="533160" imgH="241200" progId="Equation.3">
                  <p:embed/>
                </p:oleObj>
              </mc:Choice>
              <mc:Fallback>
                <p:oleObj name="Equation" r:id="rId6" imgW="533160" imgH="24120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628" y="3465052"/>
                        <a:ext cx="975369" cy="4387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/>
          </p:nvPr>
        </p:nvGraphicFramePr>
        <p:xfrm>
          <a:off x="3274459" y="4573281"/>
          <a:ext cx="1957387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8" name="Equation" r:id="rId8" imgW="1028520" imgH="457200" progId="Equation.3">
                  <p:embed/>
                </p:oleObj>
              </mc:Choice>
              <mc:Fallback>
                <p:oleObj name="Equation" r:id="rId8" imgW="1028520" imgH="457200" progId="Equation.3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459" y="4573281"/>
                        <a:ext cx="1957387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43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9144000" cy="685801"/>
          </a:xfrm>
        </p:spPr>
        <p:txBody>
          <a:bodyPr/>
          <a:lstStyle/>
          <a:p>
            <a:r>
              <a:rPr lang="en-US" dirty="0" smtClean="0"/>
              <a:t>F-test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3"/>
              <p:cNvSpPr txBox="1">
                <a:spLocks noChangeArrowheads="1"/>
              </p:cNvSpPr>
              <p:nvPr/>
            </p:nvSpPr>
            <p:spPr bwMode="auto">
              <a:xfrm>
                <a:off x="483325" y="848114"/>
                <a:ext cx="8177349" cy="58165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857250" indent="-8572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9715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0858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574675" indent="-574675">
                  <a:spcAft>
                    <a:spcPts val="1200"/>
                  </a:spcAft>
                </a:pPr>
                <a:r>
                  <a:rPr lang="en-US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altLang="en-US" b="1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 No significant regression fit.</a:t>
                </a:r>
              </a:p>
              <a:p>
                <a:pPr marL="574675" indent="-574675"/>
                <a:r>
                  <a:rPr lang="en-US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altLang="en-US" b="1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	Regression explains significant amount of variability in response.</a:t>
                </a:r>
              </a:p>
              <a:p>
                <a:pPr marL="574675" indent="-574675" algn="ctr"/>
                <a:r>
                  <a:rPr lang="en-US" altLang="en-US" b="1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</a:p>
              <a:p>
                <a:pPr marL="574675" indent="-574675"/>
                <a:r>
                  <a:rPr lang="en-US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 Slope of regression line is significant.</a:t>
                </a:r>
              </a:p>
              <a:p>
                <a:pPr marL="574675" indent="-574675" algn="ctr"/>
                <a:r>
                  <a:rPr lang="en-US" altLang="en-US" b="1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</a:p>
              <a:p>
                <a:pPr marL="574675" indent="-574675"/>
                <a:r>
                  <a:rPr lang="en-US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X is significant predictor of Y.</a:t>
                </a:r>
              </a:p>
              <a:p>
                <a:endParaRPr lang="en-US" altLang="en-US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Test Statistic:  </a:t>
                </a:r>
                <a14:m>
                  <m:oMath xmlns:m="http://schemas.openxmlformats.org/officeDocument/2006/math">
                    <m:r>
                      <a:rPr lang="en-US" altLang="en-US" b="1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𝐅</m:t>
                    </m:r>
                    <m:r>
                      <a:rPr lang="en-US" alt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𝐌𝐒𝐑</m:t>
                        </m:r>
                      </m:num>
                      <m:den>
                        <m:r>
                          <a:rPr lang="en-US" altLang="en-US" b="1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𝐌𝐒𝐄</m:t>
                        </m:r>
                      </m:den>
                    </m:f>
                    <m:r>
                      <a:rPr lang="en-US" alt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en-US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𝐒𝐒𝐑</m:t>
                            </m:r>
                          </m:num>
                          <m:den>
                            <m:r>
                              <a:rPr lang="en-US" altLang="en-US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𝐤</m:t>
                            </m:r>
                          </m:den>
                        </m:f>
                      </m:num>
                      <m:den>
                        <m:f>
                          <m:fPr>
                            <m:type m:val="lin"/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en-US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𝐒𝐒𝐄</m:t>
                            </m:r>
                          </m:num>
                          <m:den>
                            <m:r>
                              <a:rPr lang="en-US" altLang="en-US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𝐧</m:t>
                            </m:r>
                            <m:r>
                              <a:rPr lang="en-US" altLang="en-US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en-US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𝐤</m:t>
                            </m:r>
                            <m:r>
                              <a:rPr lang="en-US" altLang="en-US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en-US" b="1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den>
                        </m:f>
                      </m:den>
                    </m:f>
                  </m:oMath>
                </a14:m>
                <a:endParaRPr lang="en-US" altLang="en-US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/>
                <a:endParaRPr lang="en-US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/>
                <a:r>
                  <a:rPr lang="en-US" altLang="en-US" sz="2000" dirty="0" smtClean="0">
                    <a:latin typeface="+mn-lt"/>
                  </a:rPr>
                  <a:t>where </a:t>
                </a:r>
                <a:r>
                  <a:rPr lang="en-US" altLang="en-US" sz="2000" dirty="0">
                    <a:latin typeface="+mn-lt"/>
                  </a:rPr>
                  <a:t>F follows an F distribution </a:t>
                </a:r>
                <a:r>
                  <a:rPr lang="en-US" altLang="en-US" sz="2000" dirty="0" smtClean="0">
                    <a:latin typeface="+mn-lt"/>
                  </a:rPr>
                  <a:t>with k </a:t>
                </a:r>
                <a:r>
                  <a:rPr lang="en-US" altLang="en-US" sz="2000" dirty="0">
                    <a:latin typeface="+mn-lt"/>
                  </a:rPr>
                  <a:t>numerator </a:t>
                </a:r>
                <a:r>
                  <a:rPr lang="en-US" altLang="en-US" sz="2000" dirty="0" smtClean="0">
                    <a:latin typeface="+mn-lt"/>
                  </a:rPr>
                  <a:t>and </a:t>
                </a:r>
                <a:r>
                  <a:rPr lang="en-US" altLang="en-US" sz="2000" dirty="0">
                    <a:latin typeface="+mn-lt"/>
                  </a:rPr>
                  <a:t>(n – k - 1)  denominator degrees of freedom </a:t>
                </a:r>
                <a:r>
                  <a:rPr lang="en-US" altLang="en-US" sz="2000" dirty="0" smtClean="0">
                    <a:latin typeface="+mn-lt"/>
                  </a:rPr>
                  <a:t>(</a:t>
                </a:r>
                <a:r>
                  <a:rPr lang="en-US" altLang="en-US" sz="2000" dirty="0">
                    <a:latin typeface="+mn-lt"/>
                  </a:rPr>
                  <a:t>k = </a:t>
                </a:r>
                <a:r>
                  <a:rPr lang="en-US" altLang="en-US" sz="2000" dirty="0" smtClean="0">
                    <a:latin typeface="+mn-lt"/>
                  </a:rPr>
                  <a:t>number </a:t>
                </a:r>
                <a:r>
                  <a:rPr lang="en-US" altLang="en-US" sz="2000" dirty="0">
                    <a:latin typeface="+mn-lt"/>
                  </a:rPr>
                  <a:t>of independent variables in the regression model)</a:t>
                </a:r>
              </a:p>
              <a:p>
                <a:endParaRPr lang="en-US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Reject H</a:t>
                </a:r>
                <a:r>
                  <a:rPr lang="en-US" altLang="en-US" b="1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if:</a:t>
                </a:r>
              </a:p>
            </p:txBody>
          </p:sp>
        </mc:Choice>
        <mc:Fallback xmlns=""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325" y="848114"/>
                <a:ext cx="8177349" cy="5816592"/>
              </a:xfrm>
              <a:prstGeom prst="rect">
                <a:avLst/>
              </a:prstGeom>
              <a:blipFill>
                <a:blip r:embed="rId4"/>
                <a:stretch>
                  <a:fillRect l="-1118" t="-734" r="-1043" b="-157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10"/>
          <p:cNvGraphicFramePr>
            <a:graphicFrameLocks noChangeAspect="1"/>
          </p:cNvGraphicFramePr>
          <p:nvPr>
            <p:extLst/>
          </p:nvPr>
        </p:nvGraphicFramePr>
        <p:xfrm>
          <a:off x="2425700" y="6142157"/>
          <a:ext cx="2146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4" name="Equation" r:id="rId5" imgW="698400" imgH="241200" progId="Equation.3">
                  <p:embed/>
                </p:oleObj>
              </mc:Choice>
              <mc:Fallback>
                <p:oleObj name="Equation" r:id="rId5" imgW="698400" imgH="241200" progId="Equation.3">
                  <p:embed/>
                  <p:pic>
                    <p:nvPicPr>
                      <p:cNvPr id="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6142157"/>
                        <a:ext cx="21463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0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Coefficient of Determination, r</a:t>
            </a:r>
            <a:r>
              <a:rPr lang="en-US" altLang="en-US" baseline="30000" dirty="0"/>
              <a:t>2</a:t>
            </a:r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 txBox="1">
                <a:spLocks noChangeArrowheads="1"/>
              </p:cNvSpPr>
              <p:nvPr/>
            </p:nvSpPr>
            <p:spPr bwMode="auto">
              <a:xfrm>
                <a:off x="409303" y="1030288"/>
                <a:ext cx="7620000" cy="45323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80988" indent="-2809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349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Arial" charset="0"/>
                  <a:buChar char="–"/>
                  <a:defRPr sz="1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679450" indent="-2222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F82"/>
                  </a:buClr>
                  <a:buSzPct val="80000"/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F82"/>
                  </a:buClr>
                  <a:buSzPct val="80000"/>
                  <a:buFont typeface="Wingdings" pitchFamily="2" charset="2"/>
                  <a:buChar char="§"/>
                  <a:defRPr sz="12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F82"/>
                  </a:buClr>
                  <a:buSzPct val="80000"/>
                  <a:buFont typeface="Wingdings" pitchFamily="1" charset="2"/>
                  <a:buChar char="§"/>
                  <a:defRPr sz="12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F82"/>
                  </a:buClr>
                  <a:buSzPct val="80000"/>
                  <a:buFont typeface="Wingdings" pitchFamily="1" charset="2"/>
                  <a:buChar char="§"/>
                  <a:defRPr sz="12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F82"/>
                  </a:buClr>
                  <a:buSzPct val="80000"/>
                  <a:buFont typeface="Wingdings" pitchFamily="1" charset="2"/>
                  <a:buChar char="§"/>
                  <a:defRPr sz="12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003F82"/>
                  </a:buClr>
                  <a:buSzPct val="80000"/>
                  <a:buFont typeface="Wingdings" pitchFamily="1" charset="2"/>
                  <a:buChar char="§"/>
                  <a:defRPr sz="12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altLang="en-US" sz="2400" b="1" kern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en-US" sz="2400" b="1" kern="0" dirty="0" smtClean="0">
                    <a:solidFill>
                      <a:schemeClr val="folHlin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coefficient of determination</a:t>
                </a:r>
                <a:r>
                  <a:rPr lang="en-US" altLang="en-US" sz="2400" b="1" kern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the portion of the total variation in the dependent variable that is explained by variation in the independent variable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altLang="en-US" sz="2400" b="1" kern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coefficient of determination is also called </a:t>
                </a:r>
                <a:r>
                  <a:rPr lang="en-US" altLang="en-US" sz="2400" b="1" kern="0" dirty="0" smtClean="0">
                    <a:solidFill>
                      <a:schemeClr val="folHlin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r-squared</a:t>
                </a:r>
                <a:r>
                  <a:rPr lang="en-US" altLang="en-US" sz="2400" b="1" kern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is denoted as </a:t>
                </a:r>
                <a:r>
                  <a:rPr lang="en-US" altLang="en-US" sz="2400" b="1" kern="0" dirty="0" smtClean="0">
                    <a:solidFill>
                      <a:schemeClr val="folHlin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en-US" sz="2400" b="1" kern="0" baseline="30000" dirty="0" smtClean="0">
                    <a:solidFill>
                      <a:schemeClr val="folHlin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en-US" alt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en-US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en-US" alt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alt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 ≤ </m:t>
                    </m:r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</m:e>
                      <m:sup>
                        <m:r>
                          <a:rPr lang="en-US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en-US" sz="2400" b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303" y="1030288"/>
                <a:ext cx="7620000" cy="4532312"/>
              </a:xfrm>
              <a:prstGeom prst="rect">
                <a:avLst/>
              </a:prstGeom>
              <a:blipFill>
                <a:blip r:embed="rId4"/>
                <a:stretch>
                  <a:fillRect l="-560" t="-941" r="-400" b="-112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7"/>
          <p:cNvGraphicFramePr>
            <a:graphicFrameLocks noChangeAspect="1"/>
          </p:cNvGraphicFramePr>
          <p:nvPr>
            <p:extLst/>
          </p:nvPr>
        </p:nvGraphicFramePr>
        <p:xfrm>
          <a:off x="1056129" y="3929743"/>
          <a:ext cx="6720036" cy="1051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8" name="Equation" r:id="rId5" imgW="2666880" imgH="419040" progId="Equation.3">
                  <p:embed/>
                </p:oleObj>
              </mc:Choice>
              <mc:Fallback>
                <p:oleObj name="Equation" r:id="rId5" imgW="2666880" imgH="419040" progId="Equation.3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129" y="3929743"/>
                        <a:ext cx="6720036" cy="1051560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55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Approximate </a:t>
            </a:r>
            <a:r>
              <a:rPr lang="en-US" altLang="en-US" dirty="0" smtClean="0"/>
              <a:t>r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  </a:t>
            </a:r>
            <a:r>
              <a:rPr lang="en-US" altLang="en-US" dirty="0"/>
              <a:t>Values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2242" y="858680"/>
            <a:ext cx="3148013" cy="4689475"/>
            <a:chOff x="609600" y="1760538"/>
            <a:chExt cx="3148013" cy="4689475"/>
          </a:xfrm>
        </p:grpSpPr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1614488" y="5992813"/>
              <a:ext cx="931862" cy="457200"/>
            </a:xfrm>
            <a:prstGeom prst="rect">
              <a:avLst/>
            </a:prstGeom>
            <a:solidFill>
              <a:srgbClr val="C7DA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r</a:t>
              </a:r>
              <a:r>
                <a:rPr lang="en-US" altLang="en-US" b="1" baseline="30000" dirty="0"/>
                <a:t>2</a:t>
              </a:r>
              <a:r>
                <a:rPr lang="en-US" altLang="en-US" b="1" dirty="0"/>
                <a:t> = 1</a:t>
              </a:r>
            </a:p>
          </p:txBody>
        </p:sp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H="1">
              <a:off x="931863" y="2295525"/>
              <a:ext cx="0" cy="152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H="1" flipV="1">
              <a:off x="947738" y="2447925"/>
              <a:ext cx="2574925" cy="914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 rot="7282380" flipH="1">
              <a:off x="3065463" y="31337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7282380" flipH="1">
              <a:off x="2455863" y="29051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 rot="7282380" flipH="1">
              <a:off x="1998663" y="27527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rot="7282380" flipH="1">
              <a:off x="1008063" y="23717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 rot="7282380" flipH="1">
              <a:off x="1389063" y="25241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7282380" flipH="1">
              <a:off x="1770063" y="26765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eaLnBrk="0" hangingPunct="0"/>
              <a:endParaRPr lang="en-US" altLang="en-US" dirty="0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755650" y="1760538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Y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931863" y="3819525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rot="7282380" flipH="1">
              <a:off x="2684463" y="29813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3194050" y="3589338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X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938213" y="4495800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1090613" y="4800600"/>
              <a:ext cx="2667000" cy="720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609600" y="4265613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Y</a:t>
              </a: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938213" y="594360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4317620">
              <a:off x="1243013" y="5334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3200400" y="5789613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X</a:t>
              </a: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 rot="14317620">
              <a:off x="1547813" y="5257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 rot="14317620">
              <a:off x="1852613" y="5181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 rot="14317620">
              <a:off x="2157413" y="5105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rot="14317620">
              <a:off x="2614613" y="4953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rot="14317620">
              <a:off x="2919413" y="4876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rot="14317620">
              <a:off x="3452813" y="4724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284124" y="801751"/>
            <a:ext cx="2958873" cy="4752664"/>
            <a:chOff x="3354160" y="1049576"/>
            <a:chExt cx="3060457" cy="493332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4160" y="1049576"/>
              <a:ext cx="3060457" cy="4688230"/>
            </a:xfrm>
            <a:prstGeom prst="rect">
              <a:avLst/>
            </a:prstGeom>
          </p:spPr>
        </p:pic>
        <p:sp>
          <p:nvSpPr>
            <p:cNvPr id="31" name="Text Box 49"/>
            <p:cNvSpPr txBox="1">
              <a:spLocks noChangeArrowheads="1"/>
            </p:cNvSpPr>
            <p:nvPr/>
          </p:nvSpPr>
          <p:spPr bwMode="auto">
            <a:xfrm>
              <a:off x="4244746" y="5525704"/>
              <a:ext cx="1447800" cy="457200"/>
            </a:xfrm>
            <a:prstGeom prst="rect">
              <a:avLst/>
            </a:prstGeom>
            <a:solidFill>
              <a:srgbClr val="C7DA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0 &lt; r</a:t>
              </a:r>
              <a:r>
                <a:rPr lang="en-US" altLang="en-US" b="1" baseline="30000" dirty="0"/>
                <a:t>2</a:t>
              </a:r>
              <a:r>
                <a:rPr lang="en-US" altLang="en-US" b="1" dirty="0"/>
                <a:t> &lt; 1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27247" y="3031968"/>
            <a:ext cx="2801937" cy="2516187"/>
            <a:chOff x="633413" y="2554288"/>
            <a:chExt cx="2801937" cy="2516187"/>
          </a:xfrm>
        </p:grpSpPr>
        <p:sp>
          <p:nvSpPr>
            <p:cNvPr id="34" name="Line 5"/>
            <p:cNvSpPr>
              <a:spLocks noChangeShapeType="1"/>
            </p:cNvSpPr>
            <p:nvPr/>
          </p:nvSpPr>
          <p:spPr bwMode="auto">
            <a:xfrm flipH="1">
              <a:off x="890588" y="2936875"/>
              <a:ext cx="0" cy="1600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 rot="14317620">
              <a:off x="1143000" y="36988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Oval 7"/>
            <p:cNvSpPr>
              <a:spLocks noChangeArrowheads="1"/>
            </p:cNvSpPr>
            <p:nvPr/>
          </p:nvSpPr>
          <p:spPr bwMode="auto">
            <a:xfrm rot="14317620">
              <a:off x="2971800" y="33178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Oval 8"/>
            <p:cNvSpPr>
              <a:spLocks noChangeArrowheads="1"/>
            </p:cNvSpPr>
            <p:nvPr/>
          </p:nvSpPr>
          <p:spPr bwMode="auto">
            <a:xfrm rot="14317620">
              <a:off x="2667000" y="34702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Oval 9"/>
            <p:cNvSpPr>
              <a:spLocks noChangeArrowheads="1"/>
            </p:cNvSpPr>
            <p:nvPr/>
          </p:nvSpPr>
          <p:spPr bwMode="auto">
            <a:xfrm rot="14317620">
              <a:off x="2286000" y="37750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Oval 10"/>
            <p:cNvSpPr>
              <a:spLocks noChangeArrowheads="1"/>
            </p:cNvSpPr>
            <p:nvPr/>
          </p:nvSpPr>
          <p:spPr bwMode="auto">
            <a:xfrm rot="14317620">
              <a:off x="2362200" y="31654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Oval 11"/>
            <p:cNvSpPr>
              <a:spLocks noChangeArrowheads="1"/>
            </p:cNvSpPr>
            <p:nvPr/>
          </p:nvSpPr>
          <p:spPr bwMode="auto">
            <a:xfrm rot="14317620">
              <a:off x="1905000" y="31654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Oval 12"/>
            <p:cNvSpPr>
              <a:spLocks noChangeArrowheads="1"/>
            </p:cNvSpPr>
            <p:nvPr/>
          </p:nvSpPr>
          <p:spPr bwMode="auto">
            <a:xfrm rot="14317620">
              <a:off x="1066800" y="32416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Oval 13"/>
            <p:cNvSpPr>
              <a:spLocks noChangeArrowheads="1"/>
            </p:cNvSpPr>
            <p:nvPr/>
          </p:nvSpPr>
          <p:spPr bwMode="auto">
            <a:xfrm rot="14317620">
              <a:off x="1371600" y="33940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Oval 14"/>
            <p:cNvSpPr>
              <a:spLocks noChangeArrowheads="1"/>
            </p:cNvSpPr>
            <p:nvPr/>
          </p:nvSpPr>
          <p:spPr bwMode="auto">
            <a:xfrm rot="14317620">
              <a:off x="1676400" y="3581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altLang="en-US" dirty="0"/>
            </a:p>
          </p:txBody>
        </p:sp>
        <p:sp>
          <p:nvSpPr>
            <p:cNvPr id="44" name="Oval 15"/>
            <p:cNvSpPr>
              <a:spLocks noChangeArrowheads="1"/>
            </p:cNvSpPr>
            <p:nvPr/>
          </p:nvSpPr>
          <p:spPr bwMode="auto">
            <a:xfrm rot="14317620">
              <a:off x="2057400" y="35464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Oval 16"/>
            <p:cNvSpPr>
              <a:spLocks noChangeArrowheads="1"/>
            </p:cNvSpPr>
            <p:nvPr/>
          </p:nvSpPr>
          <p:spPr bwMode="auto">
            <a:xfrm rot="14317620">
              <a:off x="1828800" y="38512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Text Box 17"/>
            <p:cNvSpPr txBox="1">
              <a:spLocks noChangeArrowheads="1"/>
            </p:cNvSpPr>
            <p:nvPr/>
          </p:nvSpPr>
          <p:spPr bwMode="auto">
            <a:xfrm>
              <a:off x="633413" y="2554288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Y</a:t>
              </a:r>
            </a:p>
          </p:txBody>
        </p:sp>
        <p:sp>
          <p:nvSpPr>
            <p:cNvPr id="47" name="Line 18"/>
            <p:cNvSpPr>
              <a:spLocks noChangeShapeType="1"/>
            </p:cNvSpPr>
            <p:nvPr/>
          </p:nvSpPr>
          <p:spPr bwMode="auto">
            <a:xfrm>
              <a:off x="914400" y="4537075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 rot="14317620">
              <a:off x="2795588" y="36988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Text Box 20"/>
            <p:cNvSpPr txBox="1">
              <a:spLocks noChangeArrowheads="1"/>
            </p:cNvSpPr>
            <p:nvPr/>
          </p:nvSpPr>
          <p:spPr bwMode="auto">
            <a:xfrm>
              <a:off x="3048000" y="4459288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X</a:t>
              </a:r>
            </a:p>
          </p:txBody>
        </p:sp>
        <p:sp>
          <p:nvSpPr>
            <p:cNvPr id="50" name="Line 21"/>
            <p:cNvSpPr>
              <a:spLocks noChangeShapeType="1"/>
            </p:cNvSpPr>
            <p:nvPr/>
          </p:nvSpPr>
          <p:spPr bwMode="auto">
            <a:xfrm>
              <a:off x="966788" y="3622675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1" name="Text Box 22"/>
            <p:cNvSpPr txBox="1">
              <a:spLocks noChangeArrowheads="1"/>
            </p:cNvSpPr>
            <p:nvPr/>
          </p:nvSpPr>
          <p:spPr bwMode="auto">
            <a:xfrm>
              <a:off x="1725613" y="4613275"/>
              <a:ext cx="931862" cy="457200"/>
            </a:xfrm>
            <a:prstGeom prst="rect">
              <a:avLst/>
            </a:prstGeom>
            <a:solidFill>
              <a:srgbClr val="C7DA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en-US" b="1" dirty="0"/>
                <a:t>r</a:t>
              </a:r>
              <a:r>
                <a:rPr lang="en-US" altLang="en-US" b="1" baseline="30000" dirty="0"/>
                <a:t>2</a:t>
              </a:r>
              <a:r>
                <a:rPr lang="en-US" altLang="en-US" b="1" dirty="0"/>
                <a:t> = 0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148571" y="5554415"/>
            <a:ext cx="3118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b="1" dirty="0"/>
              <a:t>Perfect linear </a:t>
            </a:r>
            <a:r>
              <a:rPr lang="en-US" altLang="en-US" b="1" dirty="0" smtClean="0"/>
              <a:t>relationship: </a:t>
            </a:r>
            <a:r>
              <a:rPr lang="en-US" altLang="en-US" dirty="0" smtClean="0"/>
              <a:t>100</a:t>
            </a:r>
            <a:r>
              <a:rPr lang="en-US" altLang="en-US" dirty="0"/>
              <a:t>% of </a:t>
            </a:r>
            <a:r>
              <a:rPr lang="en-US" altLang="en-US" dirty="0" smtClean="0"/>
              <a:t>variation </a:t>
            </a:r>
            <a:r>
              <a:rPr lang="en-US" altLang="en-US" dirty="0"/>
              <a:t>in Y is explained by variation in X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238207" y="5548155"/>
            <a:ext cx="32441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b="1" dirty="0"/>
              <a:t>Weaker linear </a:t>
            </a:r>
            <a:r>
              <a:rPr lang="en-US" altLang="en-US" b="1" dirty="0" smtClean="0"/>
              <a:t>relationship:  </a:t>
            </a:r>
            <a:endParaRPr lang="en-US" altLang="en-US" b="1" dirty="0"/>
          </a:p>
          <a:p>
            <a:pPr eaLnBrk="0" hangingPunct="0"/>
            <a:r>
              <a:rPr lang="en-US" altLang="en-US" dirty="0" smtClean="0"/>
              <a:t>Some </a:t>
            </a:r>
            <a:r>
              <a:rPr lang="en-US" altLang="en-US" dirty="0"/>
              <a:t>but not all of </a:t>
            </a:r>
            <a:r>
              <a:rPr lang="en-US" altLang="en-US" dirty="0" smtClean="0"/>
              <a:t>variation </a:t>
            </a:r>
            <a:r>
              <a:rPr lang="en-US" altLang="en-US" dirty="0"/>
              <a:t>in Y is explained by variation in X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482310" y="5550350"/>
            <a:ext cx="2646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b="1" dirty="0"/>
              <a:t>No linear </a:t>
            </a:r>
            <a:r>
              <a:rPr lang="en-US" altLang="en-US" b="1" dirty="0" smtClean="0"/>
              <a:t>relationship:  </a:t>
            </a:r>
            <a:endParaRPr lang="en-US" altLang="en-US" b="1" dirty="0"/>
          </a:p>
          <a:p>
            <a:pPr eaLnBrk="0" hangingPunct="0"/>
            <a:r>
              <a:rPr lang="en-US" altLang="en-US" dirty="0" smtClean="0"/>
              <a:t>None </a:t>
            </a:r>
            <a:r>
              <a:rPr lang="en-US" altLang="en-US" dirty="0"/>
              <a:t>of </a:t>
            </a:r>
            <a:r>
              <a:rPr lang="en-US" altLang="en-US" dirty="0" smtClean="0"/>
              <a:t>variation </a:t>
            </a:r>
            <a:r>
              <a:rPr lang="en-US" altLang="en-US" dirty="0"/>
              <a:t>in Y is explained by variation in </a:t>
            </a:r>
            <a:r>
              <a:rPr lang="en-US" altLang="en-US" dirty="0" smtClean="0"/>
              <a:t>X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648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Standard Error of </a:t>
            </a:r>
            <a:r>
              <a:rPr lang="en-US" altLang="en-US" dirty="0" smtClean="0"/>
              <a:t>Estimate (</a:t>
            </a:r>
            <a:r>
              <a:rPr lang="en-US" altLang="en-US" dirty="0">
                <a:latin typeface="Symbol" panose="05050102010706020507" pitchFamily="18" charset="2"/>
              </a:rPr>
              <a:t>s</a:t>
            </a:r>
            <a:r>
              <a:rPr lang="en-US" altLang="en-US" baseline="-25000" dirty="0">
                <a:latin typeface="Symbol" panose="05050102010706020507" pitchFamily="18" charset="2"/>
              </a:rPr>
              <a:t>e</a:t>
            </a:r>
            <a:r>
              <a:rPr lang="en-US" altLang="en-US" baseline="-25000" dirty="0" smtClean="0">
                <a:latin typeface="Symbol" panose="05050102010706020507" pitchFamily="18" charset="2"/>
              </a:rPr>
              <a:t> </a:t>
            </a:r>
            <a:r>
              <a:rPr lang="en-US" alt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5355" y="3560933"/>
                <a:ext cx="8373292" cy="32350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000" b="1" dirty="0" smtClean="0"/>
                  <a:t>Measure </a:t>
                </a:r>
                <a:r>
                  <a:rPr lang="en-US" altLang="en-US" sz="2000" b="1" dirty="0"/>
                  <a:t>of </a:t>
                </a:r>
                <a:r>
                  <a:rPr lang="en-US" altLang="en-US" sz="2000" b="1" dirty="0" smtClean="0"/>
                  <a:t>variation </a:t>
                </a:r>
                <a:r>
                  <a:rPr lang="en-US" altLang="en-US" sz="2000" b="1" dirty="0"/>
                  <a:t>of observed Y values from </a:t>
                </a:r>
                <a:r>
                  <a:rPr lang="en-US" altLang="en-US" sz="2000" b="1" dirty="0" smtClean="0"/>
                  <a:t>regression line</a:t>
                </a:r>
              </a:p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000" b="1" dirty="0" smtClean="0"/>
                  <a:t>If </a:t>
                </a:r>
                <a:r>
                  <a:rPr lang="en-US" altLang="en-US" sz="2000" b="1" dirty="0">
                    <a:latin typeface="Symbol" panose="05050102010706020507" pitchFamily="18" charset="2"/>
                  </a:rPr>
                  <a:t>s</a:t>
                </a:r>
                <a:r>
                  <a:rPr lang="en-US" altLang="en-US" sz="2000" b="1" baseline="-25000" dirty="0">
                    <a:latin typeface="Symbol" panose="05050102010706020507" pitchFamily="18" charset="2"/>
                  </a:rPr>
                  <a:t>e</a:t>
                </a:r>
                <a:r>
                  <a:rPr lang="en-US" altLang="en-US" sz="2000" b="1" dirty="0"/>
                  <a:t> </a:t>
                </a:r>
                <a:r>
                  <a:rPr lang="en-US" altLang="en-US" sz="2000" b="1" dirty="0" smtClean="0"/>
                  <a:t>small, errors </a:t>
                </a:r>
                <a:r>
                  <a:rPr lang="en-US" altLang="en-US" sz="2000" b="1" dirty="0"/>
                  <a:t>tend to be close to zero </a:t>
                </a:r>
                <a:r>
                  <a:rPr lang="en-US" altLang="en-US" sz="2000" b="1" dirty="0" smtClean="0"/>
                  <a:t>(mean </a:t>
                </a:r>
                <a:r>
                  <a:rPr lang="en-US" altLang="en-US" sz="2000" b="1" dirty="0"/>
                  <a:t>error</a:t>
                </a:r>
                <a:r>
                  <a:rPr lang="en-US" altLang="en-US" sz="2000" b="1" dirty="0" smtClean="0"/>
                  <a:t>) → </a:t>
                </a:r>
                <a:r>
                  <a:rPr lang="en-US" altLang="en-US" sz="2000" b="1" dirty="0"/>
                  <a:t>model fits </a:t>
                </a:r>
                <a:r>
                  <a:rPr lang="en-US" altLang="en-US" sz="2000" b="1" dirty="0" smtClean="0"/>
                  <a:t>data well.</a:t>
                </a:r>
              </a:p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000" b="1" dirty="0" smtClean="0"/>
                  <a:t>Can use </a:t>
                </a:r>
                <a:r>
                  <a:rPr lang="en-US" altLang="en-US" sz="2000" b="1" dirty="0">
                    <a:latin typeface="Symbol" panose="05050102010706020507" pitchFamily="18" charset="2"/>
                  </a:rPr>
                  <a:t>s</a:t>
                </a:r>
                <a:r>
                  <a:rPr lang="en-US" altLang="en-US" sz="2000" b="1" baseline="-25000" dirty="0">
                    <a:latin typeface="Symbol" panose="05050102010706020507" pitchFamily="18" charset="2"/>
                  </a:rPr>
                  <a:t>e</a:t>
                </a:r>
                <a:r>
                  <a:rPr lang="en-US" altLang="en-US" sz="2000" b="1" dirty="0"/>
                  <a:t> as </a:t>
                </a:r>
                <a:r>
                  <a:rPr lang="en-US" altLang="en-US" sz="2000" b="1" dirty="0" smtClean="0"/>
                  <a:t>measure </a:t>
                </a:r>
                <a:r>
                  <a:rPr lang="en-US" altLang="en-US" sz="2000" b="1" dirty="0"/>
                  <a:t>of </a:t>
                </a:r>
                <a:r>
                  <a:rPr lang="en-US" altLang="en-US" sz="2000" b="1" dirty="0" smtClean="0"/>
                  <a:t>suitability </a:t>
                </a:r>
                <a:r>
                  <a:rPr lang="en-US" altLang="en-US" sz="2000" b="1" dirty="0"/>
                  <a:t>of using </a:t>
                </a:r>
                <a:r>
                  <a:rPr lang="en-US" altLang="en-US" sz="2000" b="1" dirty="0" smtClean="0"/>
                  <a:t>linear model.</a:t>
                </a:r>
              </a:p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000" b="1" dirty="0"/>
                  <a:t>E</a:t>
                </a:r>
                <a:r>
                  <a:rPr lang="en-US" altLang="en-US" sz="2000" b="1" dirty="0" smtClean="0"/>
                  <a:t>stimator </a:t>
                </a:r>
                <a:r>
                  <a:rPr lang="en-US" altLang="en-US" sz="2000" b="1" dirty="0"/>
                  <a:t>of </a:t>
                </a:r>
                <a:r>
                  <a:rPr lang="en-US" altLang="en-US" sz="2000" b="1" dirty="0">
                    <a:latin typeface="Symbol" panose="05050102010706020507" pitchFamily="18" charset="2"/>
                  </a:rPr>
                  <a:t>s</a:t>
                </a:r>
                <a:r>
                  <a:rPr lang="en-US" altLang="en-US" sz="2000" b="1" baseline="-25000" dirty="0">
                    <a:latin typeface="Symbol" panose="05050102010706020507" pitchFamily="18" charset="2"/>
                  </a:rPr>
                  <a:t>e</a:t>
                </a:r>
                <a:r>
                  <a:rPr lang="en-US" altLang="en-US" sz="2000" b="1" dirty="0"/>
                  <a:t> is given by </a:t>
                </a:r>
                <a:r>
                  <a:rPr lang="en-US" altLang="en-US" sz="2000" b="1" dirty="0" smtClean="0"/>
                  <a:t>S</a:t>
                </a:r>
                <a:r>
                  <a:rPr lang="en-US" altLang="en-US" sz="2000" b="1" baseline="-25000" dirty="0" smtClean="0">
                    <a:latin typeface="Symbol" panose="05050102010706020507" pitchFamily="18" charset="2"/>
                  </a:rPr>
                  <a:t>e</a:t>
                </a:r>
                <a:r>
                  <a:rPr lang="en-US" altLang="en-US" sz="2000" b="1" dirty="0" smtClean="0"/>
                  <a:t> or S</a:t>
                </a:r>
                <a:r>
                  <a:rPr lang="en-US" altLang="en-US" sz="2000" b="1" baseline="-25000" dirty="0" smtClean="0"/>
                  <a:t>YX</a:t>
                </a:r>
                <a:r>
                  <a:rPr lang="en-US" altLang="en-US" sz="2000" b="1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en-US" sz="2000" b="1" i="0" smtClean="0">
                            <a:latin typeface="Cambria Math" panose="02040503050406030204" pitchFamily="18" charset="0"/>
                          </a:rPr>
                          <m:t>𝐘𝐗</m:t>
                        </m:r>
                      </m:sub>
                    </m:sSub>
                    <m:r>
                      <a:rPr lang="en-US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alt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𝐒𝐒𝐄</m:t>
                            </m:r>
                          </m:num>
                          <m:den>
                            <m:r>
                              <a:rPr lang="en-US" alt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𝐧</m:t>
                            </m:r>
                            <m:r>
                              <a:rPr lang="en-US" alt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endParaRPr lang="en-US" altLang="en-US" dirty="0"/>
              </a:p>
              <a:p>
                <a:pPr marL="285750" indent="-285750"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000" b="1" dirty="0" smtClean="0"/>
                  <a:t>Magnitude </a:t>
                </a:r>
                <a:r>
                  <a:rPr lang="en-US" altLang="en-US" sz="2000" b="1" dirty="0"/>
                  <a:t>of S</a:t>
                </a:r>
                <a:r>
                  <a:rPr lang="en-US" altLang="en-US" sz="2000" b="1" baseline="-25000" dirty="0"/>
                  <a:t>YX</a:t>
                </a:r>
                <a:r>
                  <a:rPr lang="en-US" altLang="en-US" sz="2000" b="1" dirty="0"/>
                  <a:t> should always be judged relative to </a:t>
                </a:r>
                <a:r>
                  <a:rPr lang="en-US" altLang="en-US" sz="2000" b="1" dirty="0" smtClean="0"/>
                  <a:t>size </a:t>
                </a:r>
                <a:r>
                  <a:rPr lang="en-US" altLang="en-US" sz="2000" b="1" dirty="0"/>
                  <a:t>of </a:t>
                </a:r>
                <a:r>
                  <a:rPr lang="en-US" altLang="en-US" sz="2000" b="1" dirty="0" smtClean="0"/>
                  <a:t>Y </a:t>
                </a:r>
                <a:r>
                  <a:rPr lang="en-US" altLang="en-US" sz="2000" b="1" dirty="0"/>
                  <a:t>values </a:t>
                </a:r>
                <a:r>
                  <a:rPr lang="en-US" altLang="en-US" sz="2000" b="1" dirty="0" smtClean="0"/>
                  <a:t>in </a:t>
                </a:r>
                <a:r>
                  <a:rPr lang="en-US" altLang="en-US" sz="2000" b="1" dirty="0"/>
                  <a:t>sample </a:t>
                </a:r>
                <a:r>
                  <a:rPr lang="en-US" altLang="en-US" sz="2000" b="1" dirty="0" smtClean="0"/>
                  <a:t>data</a:t>
                </a:r>
                <a:endParaRPr lang="en-US" altLang="en-US" sz="2000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5" y="3560933"/>
                <a:ext cx="8373292" cy="3235053"/>
              </a:xfrm>
              <a:prstGeom prst="rect">
                <a:avLst/>
              </a:prstGeom>
              <a:blipFill>
                <a:blip r:embed="rId4"/>
                <a:stretch>
                  <a:fillRect l="-655" t="-753" b="-2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089820" y="840366"/>
            <a:ext cx="6964362" cy="2251075"/>
            <a:chOff x="1036638" y="2514600"/>
            <a:chExt cx="6964362" cy="2251075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 flipH="1">
              <a:off x="5397500" y="2820988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V="1">
              <a:off x="5413375" y="2973388"/>
              <a:ext cx="2574925" cy="873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 rot="14317620">
              <a:off x="5626100" y="38877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 rot="14317620">
              <a:off x="5626100" y="3582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 rot="14317620">
              <a:off x="7378700" y="25923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 rot="14317620">
              <a:off x="7531100" y="29733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 rot="14317620">
              <a:off x="6083300" y="38115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 rot="14317620">
              <a:off x="7378700" y="3201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 rot="14317620">
              <a:off x="6921500" y="38115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 rot="14317620">
              <a:off x="6997700" y="25923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 rot="14317620">
              <a:off x="6464300" y="27447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 rot="14317620">
              <a:off x="5549900" y="3201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 rot="14317620">
              <a:off x="5778500" y="2820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 rot="14317620">
              <a:off x="6159500" y="33893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altLang="en-US" dirty="0"/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 rot="14317620">
              <a:off x="6997700" y="33543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 rot="14317620">
              <a:off x="6616700" y="35067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 rot="14317620">
              <a:off x="6464300" y="3963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5068888" y="2514600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Y</a:t>
              </a: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5397500" y="4268788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Oval 22"/>
            <p:cNvSpPr>
              <a:spLocks noChangeArrowheads="1"/>
            </p:cNvSpPr>
            <p:nvPr/>
          </p:nvSpPr>
          <p:spPr bwMode="auto">
            <a:xfrm rot="14317620">
              <a:off x="7759700" y="34305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Oval 23"/>
            <p:cNvSpPr>
              <a:spLocks noChangeArrowheads="1"/>
            </p:cNvSpPr>
            <p:nvPr/>
          </p:nvSpPr>
          <p:spPr bwMode="auto">
            <a:xfrm rot="14317620">
              <a:off x="6921500" y="30495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Oval 24"/>
            <p:cNvSpPr>
              <a:spLocks noChangeArrowheads="1"/>
            </p:cNvSpPr>
            <p:nvPr/>
          </p:nvSpPr>
          <p:spPr bwMode="auto">
            <a:xfrm rot="14317620">
              <a:off x="6769100" y="27447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Oval 25"/>
            <p:cNvSpPr>
              <a:spLocks noChangeArrowheads="1"/>
            </p:cNvSpPr>
            <p:nvPr/>
          </p:nvSpPr>
          <p:spPr bwMode="auto">
            <a:xfrm rot="14317620">
              <a:off x="6235700" y="30495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 rot="14317620">
              <a:off x="7461250" y="35909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 flipH="1">
              <a:off x="1365250" y="2820988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flipV="1">
              <a:off x="1381125" y="2973388"/>
              <a:ext cx="2574925" cy="8731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Oval 29"/>
            <p:cNvSpPr>
              <a:spLocks noChangeArrowheads="1"/>
            </p:cNvSpPr>
            <p:nvPr/>
          </p:nvSpPr>
          <p:spPr bwMode="auto">
            <a:xfrm rot="14317620">
              <a:off x="1517650" y="38115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auto">
            <a:xfrm rot="14317620">
              <a:off x="1593850" y="3582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auto">
            <a:xfrm rot="14317620">
              <a:off x="3727450" y="2820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 rot="14317620">
              <a:off x="3498850" y="29733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Oval 33"/>
            <p:cNvSpPr>
              <a:spLocks noChangeArrowheads="1"/>
            </p:cNvSpPr>
            <p:nvPr/>
          </p:nvSpPr>
          <p:spPr bwMode="auto">
            <a:xfrm rot="14317620">
              <a:off x="1974850" y="3582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auto">
            <a:xfrm rot="14317620">
              <a:off x="3346450" y="3201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Oval 35"/>
            <p:cNvSpPr>
              <a:spLocks noChangeArrowheads="1"/>
            </p:cNvSpPr>
            <p:nvPr/>
          </p:nvSpPr>
          <p:spPr bwMode="auto">
            <a:xfrm rot="14317620">
              <a:off x="3117850" y="29733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Oval 36"/>
            <p:cNvSpPr>
              <a:spLocks noChangeArrowheads="1"/>
            </p:cNvSpPr>
            <p:nvPr/>
          </p:nvSpPr>
          <p:spPr bwMode="auto">
            <a:xfrm rot="14317620">
              <a:off x="1822450" y="34305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Oval 37"/>
            <p:cNvSpPr>
              <a:spLocks noChangeArrowheads="1"/>
            </p:cNvSpPr>
            <p:nvPr/>
          </p:nvSpPr>
          <p:spPr bwMode="auto">
            <a:xfrm rot="14317620">
              <a:off x="2203450" y="3201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eaLnBrk="0" hangingPunct="0"/>
              <a:endParaRPr lang="en-US" altLang="en-US" dirty="0"/>
            </a:p>
          </p:txBody>
        </p:sp>
        <p:sp>
          <p:nvSpPr>
            <p:cNvPr id="41" name="Oval 38"/>
            <p:cNvSpPr>
              <a:spLocks noChangeArrowheads="1"/>
            </p:cNvSpPr>
            <p:nvPr/>
          </p:nvSpPr>
          <p:spPr bwMode="auto">
            <a:xfrm rot="14317620">
              <a:off x="2965450" y="33543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Oval 39"/>
            <p:cNvSpPr>
              <a:spLocks noChangeArrowheads="1"/>
            </p:cNvSpPr>
            <p:nvPr/>
          </p:nvSpPr>
          <p:spPr bwMode="auto">
            <a:xfrm rot="14317620">
              <a:off x="2584450" y="35067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Oval 40"/>
            <p:cNvSpPr>
              <a:spLocks noChangeArrowheads="1"/>
            </p:cNvSpPr>
            <p:nvPr/>
          </p:nvSpPr>
          <p:spPr bwMode="auto">
            <a:xfrm rot="14317620">
              <a:off x="2279650" y="3582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Text Box 41"/>
            <p:cNvSpPr txBox="1">
              <a:spLocks noChangeArrowheads="1"/>
            </p:cNvSpPr>
            <p:nvPr/>
          </p:nvSpPr>
          <p:spPr bwMode="auto">
            <a:xfrm>
              <a:off x="1036638" y="2514600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Y</a:t>
              </a: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>
              <a:off x="1365250" y="4268788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 rot="14317620">
              <a:off x="2660650" y="32781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 rot="14317620">
              <a:off x="2889250" y="30495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Oval 45"/>
            <p:cNvSpPr>
              <a:spLocks noChangeArrowheads="1"/>
            </p:cNvSpPr>
            <p:nvPr/>
          </p:nvSpPr>
          <p:spPr bwMode="auto">
            <a:xfrm rot="14317620">
              <a:off x="2432050" y="32019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 rot="14317620">
              <a:off x="3727450" y="304958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Text Box 51"/>
            <p:cNvSpPr txBox="1">
              <a:spLocks noChangeArrowheads="1"/>
            </p:cNvSpPr>
            <p:nvPr/>
          </p:nvSpPr>
          <p:spPr bwMode="auto">
            <a:xfrm>
              <a:off x="3575050" y="4191000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X</a:t>
              </a:r>
            </a:p>
          </p:txBody>
        </p:sp>
        <p:sp>
          <p:nvSpPr>
            <p:cNvPr id="51" name="Text Box 52"/>
            <p:cNvSpPr txBox="1">
              <a:spLocks noChangeArrowheads="1"/>
            </p:cNvSpPr>
            <p:nvPr/>
          </p:nvSpPr>
          <p:spPr bwMode="auto">
            <a:xfrm>
              <a:off x="7613650" y="4198938"/>
              <a:ext cx="3873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altLang="en-US" b="1" dirty="0"/>
                <a:t>X</a:t>
              </a:r>
            </a:p>
          </p:txBody>
        </p:sp>
        <p:graphicFrame>
          <p:nvGraphicFramePr>
            <p:cNvPr id="52" name="Object 65"/>
            <p:cNvGraphicFramePr>
              <a:graphicFrameLocks noChangeAspect="1"/>
            </p:cNvGraphicFramePr>
            <p:nvPr>
              <p:extLst/>
            </p:nvPr>
          </p:nvGraphicFramePr>
          <p:xfrm>
            <a:off x="1870075" y="4368800"/>
            <a:ext cx="1160463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0" name="Equation" r:id="rId5" imgW="634680" imgH="215640" progId="Equation.3">
                    <p:embed/>
                  </p:oleObj>
                </mc:Choice>
                <mc:Fallback>
                  <p:oleObj name="Equation" r:id="rId5" imgW="634680" imgH="215640" progId="Equation.3">
                    <p:embed/>
                    <p:pic>
                      <p:nvPicPr>
                        <p:cNvPr id="52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0075" y="4368800"/>
                          <a:ext cx="1160463" cy="396875"/>
                        </a:xfrm>
                        <a:prstGeom prst="rect">
                          <a:avLst/>
                        </a:prstGeom>
                        <a:solidFill>
                          <a:srgbClr val="C7DAF7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66"/>
            <p:cNvGraphicFramePr>
              <a:graphicFrameLocks noChangeAspect="1"/>
            </p:cNvGraphicFramePr>
            <p:nvPr>
              <p:extLst/>
            </p:nvPr>
          </p:nvGraphicFramePr>
          <p:xfrm>
            <a:off x="5981700" y="4370388"/>
            <a:ext cx="11366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1" name="Equation" r:id="rId7" imgW="622080" imgH="215640" progId="Equation.3">
                    <p:embed/>
                  </p:oleObj>
                </mc:Choice>
                <mc:Fallback>
                  <p:oleObj name="Equation" r:id="rId7" imgW="622080" imgH="215640" progId="Equation.3">
                    <p:embed/>
                    <p:pic>
                      <p:nvPicPr>
                        <p:cNvPr id="53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1700" y="4370388"/>
                          <a:ext cx="1136650" cy="395287"/>
                        </a:xfrm>
                        <a:prstGeom prst="rect">
                          <a:avLst/>
                        </a:prstGeom>
                        <a:solidFill>
                          <a:srgbClr val="C7DAF7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2594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Estimating Means and Predicting Values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0" y="886618"/>
            <a:ext cx="8512629" cy="4983163"/>
          </a:xfrm>
        </p:spPr>
        <p:txBody>
          <a:bodyPr/>
          <a:lstStyle/>
          <a:p>
            <a:r>
              <a:rPr lang="en-US" altLang="en-US" sz="2400" b="1" dirty="0"/>
              <a:t>Goal:  Form intervals around Y to express uncertainty about the value of Y for a given X</a:t>
            </a:r>
            <a:r>
              <a:rPr lang="en-US" altLang="en-US" sz="2400" b="1" baseline="-25000" dirty="0"/>
              <a:t>i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95275" y="2029097"/>
            <a:ext cx="8848725" cy="4292600"/>
            <a:chOff x="152400" y="2438400"/>
            <a:chExt cx="8848725" cy="4292600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2971800" y="2938463"/>
              <a:ext cx="0" cy="327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2971800" y="6215063"/>
              <a:ext cx="5214938" cy="1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V="1">
              <a:off x="3200400" y="3395663"/>
              <a:ext cx="5334000" cy="20574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2590800" y="2633663"/>
              <a:ext cx="639763" cy="515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800" dirty="0"/>
                <a:t>Y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8077200" y="6215063"/>
              <a:ext cx="923925" cy="515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800" dirty="0"/>
                <a:t>X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6172200" y="2557463"/>
              <a:ext cx="0" cy="3657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5705475" y="6197600"/>
              <a:ext cx="847725" cy="515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dirty="0"/>
                <a:t>   </a:t>
              </a:r>
              <a:r>
                <a:rPr lang="en-US" altLang="en-US" sz="2800" dirty="0"/>
                <a:t>X</a:t>
              </a:r>
              <a:r>
                <a:rPr lang="en-US" altLang="en-US" sz="2800" baseline="-25000" dirty="0"/>
                <a:t>i</a:t>
              </a: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438400" y="3319463"/>
              <a:ext cx="212725" cy="1752600"/>
            </a:xfrm>
            <a:custGeom>
              <a:avLst/>
              <a:gdLst>
                <a:gd name="T0" fmla="*/ 193 w 194"/>
                <a:gd name="T1" fmla="*/ 0 h 1057"/>
                <a:gd name="T2" fmla="*/ 158 w 194"/>
                <a:gd name="T3" fmla="*/ 4 h 1057"/>
                <a:gd name="T4" fmla="*/ 123 w 194"/>
                <a:gd name="T5" fmla="*/ 23 h 1057"/>
                <a:gd name="T6" fmla="*/ 106 w 194"/>
                <a:gd name="T7" fmla="*/ 50 h 1057"/>
                <a:gd name="T8" fmla="*/ 96 w 194"/>
                <a:gd name="T9" fmla="*/ 86 h 1057"/>
                <a:gd name="T10" fmla="*/ 96 w 194"/>
                <a:gd name="T11" fmla="*/ 440 h 1057"/>
                <a:gd name="T12" fmla="*/ 88 w 194"/>
                <a:gd name="T13" fmla="*/ 476 h 1057"/>
                <a:gd name="T14" fmla="*/ 71 w 194"/>
                <a:gd name="T15" fmla="*/ 503 h 1057"/>
                <a:gd name="T16" fmla="*/ 35 w 194"/>
                <a:gd name="T17" fmla="*/ 521 h 1057"/>
                <a:gd name="T18" fmla="*/ 0 w 194"/>
                <a:gd name="T19" fmla="*/ 526 h 1057"/>
                <a:gd name="T20" fmla="*/ 35 w 194"/>
                <a:gd name="T21" fmla="*/ 535 h 1057"/>
                <a:gd name="T22" fmla="*/ 71 w 194"/>
                <a:gd name="T23" fmla="*/ 553 h 1057"/>
                <a:gd name="T24" fmla="*/ 88 w 194"/>
                <a:gd name="T25" fmla="*/ 580 h 1057"/>
                <a:gd name="T26" fmla="*/ 96 w 194"/>
                <a:gd name="T27" fmla="*/ 616 h 1057"/>
                <a:gd name="T28" fmla="*/ 96 w 194"/>
                <a:gd name="T29" fmla="*/ 965 h 1057"/>
                <a:gd name="T30" fmla="*/ 106 w 194"/>
                <a:gd name="T31" fmla="*/ 1002 h 1057"/>
                <a:gd name="T32" fmla="*/ 123 w 194"/>
                <a:gd name="T33" fmla="*/ 1029 h 1057"/>
                <a:gd name="T34" fmla="*/ 158 w 194"/>
                <a:gd name="T35" fmla="*/ 1047 h 1057"/>
                <a:gd name="T36" fmla="*/ 193 w 194"/>
                <a:gd name="T37" fmla="*/ 1056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4" h="1057">
                  <a:moveTo>
                    <a:pt x="193" y="0"/>
                  </a:moveTo>
                  <a:lnTo>
                    <a:pt x="158" y="4"/>
                  </a:lnTo>
                  <a:lnTo>
                    <a:pt x="123" y="23"/>
                  </a:lnTo>
                  <a:lnTo>
                    <a:pt x="106" y="50"/>
                  </a:lnTo>
                  <a:lnTo>
                    <a:pt x="96" y="86"/>
                  </a:lnTo>
                  <a:lnTo>
                    <a:pt x="96" y="440"/>
                  </a:lnTo>
                  <a:lnTo>
                    <a:pt x="88" y="476"/>
                  </a:lnTo>
                  <a:lnTo>
                    <a:pt x="71" y="503"/>
                  </a:lnTo>
                  <a:lnTo>
                    <a:pt x="35" y="521"/>
                  </a:lnTo>
                  <a:lnTo>
                    <a:pt x="0" y="526"/>
                  </a:lnTo>
                  <a:lnTo>
                    <a:pt x="35" y="535"/>
                  </a:lnTo>
                  <a:lnTo>
                    <a:pt x="71" y="553"/>
                  </a:lnTo>
                  <a:lnTo>
                    <a:pt x="88" y="580"/>
                  </a:lnTo>
                  <a:lnTo>
                    <a:pt x="96" y="616"/>
                  </a:lnTo>
                  <a:lnTo>
                    <a:pt x="96" y="965"/>
                  </a:lnTo>
                  <a:lnTo>
                    <a:pt x="106" y="1002"/>
                  </a:lnTo>
                  <a:lnTo>
                    <a:pt x="123" y="1029"/>
                  </a:lnTo>
                  <a:lnTo>
                    <a:pt x="158" y="1047"/>
                  </a:lnTo>
                  <a:lnTo>
                    <a:pt x="193" y="1056"/>
                  </a:lnTo>
                </a:path>
              </a:pathLst>
            </a:custGeom>
            <a:noFill/>
            <a:ln w="50800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1828800" y="4919663"/>
              <a:ext cx="609600" cy="53340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 flipH="1">
              <a:off x="2667000" y="3852863"/>
              <a:ext cx="228600" cy="762000"/>
            </a:xfrm>
            <a:custGeom>
              <a:avLst/>
              <a:gdLst>
                <a:gd name="T0" fmla="*/ 0 w 194"/>
                <a:gd name="T1" fmla="*/ 0 h 724"/>
                <a:gd name="T2" fmla="*/ 41 w 194"/>
                <a:gd name="T3" fmla="*/ 5 h 724"/>
                <a:gd name="T4" fmla="*/ 70 w 194"/>
                <a:gd name="T5" fmla="*/ 22 h 724"/>
                <a:gd name="T6" fmla="*/ 97 w 194"/>
                <a:gd name="T7" fmla="*/ 38 h 724"/>
                <a:gd name="T8" fmla="*/ 97 w 194"/>
                <a:gd name="T9" fmla="*/ 64 h 724"/>
                <a:gd name="T10" fmla="*/ 97 w 194"/>
                <a:gd name="T11" fmla="*/ 313 h 724"/>
                <a:gd name="T12" fmla="*/ 110 w 194"/>
                <a:gd name="T13" fmla="*/ 338 h 724"/>
                <a:gd name="T14" fmla="*/ 124 w 194"/>
                <a:gd name="T15" fmla="*/ 355 h 724"/>
                <a:gd name="T16" fmla="*/ 153 w 194"/>
                <a:gd name="T17" fmla="*/ 368 h 724"/>
                <a:gd name="T18" fmla="*/ 193 w 194"/>
                <a:gd name="T19" fmla="*/ 372 h 724"/>
                <a:gd name="T20" fmla="*/ 153 w 194"/>
                <a:gd name="T21" fmla="*/ 377 h 724"/>
                <a:gd name="T22" fmla="*/ 124 w 194"/>
                <a:gd name="T23" fmla="*/ 389 h 724"/>
                <a:gd name="T24" fmla="*/ 110 w 194"/>
                <a:gd name="T25" fmla="*/ 410 h 724"/>
                <a:gd name="T26" fmla="*/ 97 w 194"/>
                <a:gd name="T27" fmla="*/ 431 h 724"/>
                <a:gd name="T28" fmla="*/ 97 w 194"/>
                <a:gd name="T29" fmla="*/ 664 h 724"/>
                <a:gd name="T30" fmla="*/ 97 w 194"/>
                <a:gd name="T31" fmla="*/ 685 h 724"/>
                <a:gd name="T32" fmla="*/ 70 w 194"/>
                <a:gd name="T33" fmla="*/ 706 h 724"/>
                <a:gd name="T34" fmla="*/ 41 w 194"/>
                <a:gd name="T35" fmla="*/ 719 h 724"/>
                <a:gd name="T36" fmla="*/ 0 w 194"/>
                <a:gd name="T37" fmla="*/ 72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4" h="724">
                  <a:moveTo>
                    <a:pt x="0" y="0"/>
                  </a:moveTo>
                  <a:lnTo>
                    <a:pt x="41" y="5"/>
                  </a:lnTo>
                  <a:lnTo>
                    <a:pt x="70" y="22"/>
                  </a:lnTo>
                  <a:lnTo>
                    <a:pt x="97" y="38"/>
                  </a:lnTo>
                  <a:lnTo>
                    <a:pt x="97" y="64"/>
                  </a:lnTo>
                  <a:lnTo>
                    <a:pt x="97" y="313"/>
                  </a:lnTo>
                  <a:lnTo>
                    <a:pt x="110" y="338"/>
                  </a:lnTo>
                  <a:lnTo>
                    <a:pt x="124" y="355"/>
                  </a:lnTo>
                  <a:lnTo>
                    <a:pt x="153" y="368"/>
                  </a:lnTo>
                  <a:lnTo>
                    <a:pt x="193" y="372"/>
                  </a:lnTo>
                  <a:lnTo>
                    <a:pt x="153" y="377"/>
                  </a:lnTo>
                  <a:lnTo>
                    <a:pt x="124" y="389"/>
                  </a:lnTo>
                  <a:lnTo>
                    <a:pt x="110" y="410"/>
                  </a:lnTo>
                  <a:lnTo>
                    <a:pt x="97" y="431"/>
                  </a:lnTo>
                  <a:lnTo>
                    <a:pt x="97" y="664"/>
                  </a:lnTo>
                  <a:lnTo>
                    <a:pt x="97" y="685"/>
                  </a:lnTo>
                  <a:lnTo>
                    <a:pt x="70" y="706"/>
                  </a:lnTo>
                  <a:lnTo>
                    <a:pt x="41" y="719"/>
                  </a:lnTo>
                  <a:lnTo>
                    <a:pt x="0" y="723"/>
                  </a:lnTo>
                </a:path>
              </a:pathLst>
            </a:custGeom>
            <a:noFill/>
            <a:ln w="508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2057400" y="3395663"/>
              <a:ext cx="609600" cy="60960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28600" y="4144963"/>
              <a:ext cx="1603375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 dirty="0"/>
                <a:t>Y = b</a:t>
              </a:r>
              <a:r>
                <a:rPr lang="en-US" altLang="en-US" sz="2000" baseline="-25000" dirty="0"/>
                <a:t>0</a:t>
              </a:r>
              <a:r>
                <a:rPr lang="en-US" altLang="en-US" sz="2000" dirty="0"/>
                <a:t>+b</a:t>
              </a:r>
              <a:r>
                <a:rPr lang="en-US" altLang="en-US" sz="2000" baseline="-25000" dirty="0"/>
                <a:t>1</a:t>
              </a:r>
              <a:r>
                <a:rPr lang="en-US" altLang="en-US" sz="2000" dirty="0"/>
                <a:t>X</a:t>
              </a:r>
              <a:r>
                <a:rPr lang="en-US" altLang="en-US" sz="2000" baseline="-25000" dirty="0"/>
                <a:t>i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31775" y="3886200"/>
              <a:ext cx="1063625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 b="1" dirty="0">
                  <a:latin typeface="Times New Roman" panose="02020603050405020304" pitchFamily="18" charset="0"/>
                </a:rPr>
                <a:t></a:t>
              </a: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4065588" y="4462463"/>
              <a:ext cx="4011612" cy="1617662"/>
            </a:xfrm>
            <a:custGeom>
              <a:avLst/>
              <a:gdLst>
                <a:gd name="T0" fmla="*/ 0 w 3654"/>
                <a:gd name="T1" fmla="*/ 1019 h 1019"/>
                <a:gd name="T2" fmla="*/ 972 w 3654"/>
                <a:gd name="T3" fmla="*/ 460 h 1019"/>
                <a:gd name="T4" fmla="*/ 2364 w 3654"/>
                <a:gd name="T5" fmla="*/ 65 h 1019"/>
                <a:gd name="T6" fmla="*/ 3654 w 3654"/>
                <a:gd name="T7" fmla="*/ 71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4" h="1019">
                  <a:moveTo>
                    <a:pt x="0" y="1019"/>
                  </a:moveTo>
                  <a:cubicBezTo>
                    <a:pt x="162" y="926"/>
                    <a:pt x="578" y="619"/>
                    <a:pt x="972" y="460"/>
                  </a:cubicBezTo>
                  <a:cubicBezTo>
                    <a:pt x="1366" y="301"/>
                    <a:pt x="1917" y="130"/>
                    <a:pt x="2364" y="65"/>
                  </a:cubicBezTo>
                  <a:cubicBezTo>
                    <a:pt x="2811" y="0"/>
                    <a:pt x="3385" y="70"/>
                    <a:pt x="3654" y="71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4695825" y="5092700"/>
              <a:ext cx="3143250" cy="989013"/>
            </a:xfrm>
            <a:custGeom>
              <a:avLst/>
              <a:gdLst>
                <a:gd name="T0" fmla="*/ 0 w 1980"/>
                <a:gd name="T1" fmla="*/ 623 h 623"/>
                <a:gd name="T2" fmla="*/ 315 w 1980"/>
                <a:gd name="T3" fmla="*/ 317 h 623"/>
                <a:gd name="T4" fmla="*/ 742 w 1980"/>
                <a:gd name="T5" fmla="*/ 77 h 623"/>
                <a:gd name="T6" fmla="*/ 1273 w 1980"/>
                <a:gd name="T7" fmla="*/ 5 h 623"/>
                <a:gd name="T8" fmla="*/ 1980 w 1980"/>
                <a:gd name="T9" fmla="*/ 47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0" h="623">
                  <a:moveTo>
                    <a:pt x="0" y="623"/>
                  </a:moveTo>
                  <a:cubicBezTo>
                    <a:pt x="53" y="572"/>
                    <a:pt x="191" y="408"/>
                    <a:pt x="315" y="317"/>
                  </a:cubicBezTo>
                  <a:cubicBezTo>
                    <a:pt x="439" y="226"/>
                    <a:pt x="582" y="129"/>
                    <a:pt x="742" y="77"/>
                  </a:cubicBezTo>
                  <a:cubicBezTo>
                    <a:pt x="902" y="25"/>
                    <a:pt x="1067" y="10"/>
                    <a:pt x="1273" y="5"/>
                  </a:cubicBezTo>
                  <a:cubicBezTo>
                    <a:pt x="1479" y="0"/>
                    <a:pt x="1833" y="38"/>
                    <a:pt x="1980" y="47"/>
                  </a:cubicBezTo>
                </a:path>
              </a:pathLst>
            </a:custGeom>
            <a:noFill/>
            <a:ln w="2857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838575" y="2457450"/>
              <a:ext cx="3248025" cy="1547813"/>
            </a:xfrm>
            <a:custGeom>
              <a:avLst/>
              <a:gdLst>
                <a:gd name="T0" fmla="*/ 0 w 2958"/>
                <a:gd name="T1" fmla="*/ 912 h 975"/>
                <a:gd name="T2" fmla="*/ 869 w 2958"/>
                <a:gd name="T3" fmla="*/ 953 h 975"/>
                <a:gd name="T4" fmla="*/ 1667 w 2958"/>
                <a:gd name="T5" fmla="*/ 779 h 975"/>
                <a:gd name="T6" fmla="*/ 2315 w 2958"/>
                <a:gd name="T7" fmla="*/ 461 h 975"/>
                <a:gd name="T8" fmla="*/ 2958 w 2958"/>
                <a:gd name="T9" fmla="*/ 0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8" h="975">
                  <a:moveTo>
                    <a:pt x="0" y="912"/>
                  </a:moveTo>
                  <a:cubicBezTo>
                    <a:pt x="145" y="919"/>
                    <a:pt x="591" y="975"/>
                    <a:pt x="869" y="953"/>
                  </a:cubicBezTo>
                  <a:cubicBezTo>
                    <a:pt x="1147" y="931"/>
                    <a:pt x="1426" y="861"/>
                    <a:pt x="1667" y="779"/>
                  </a:cubicBezTo>
                  <a:cubicBezTo>
                    <a:pt x="1908" y="697"/>
                    <a:pt x="2100" y="591"/>
                    <a:pt x="2315" y="461"/>
                  </a:cubicBezTo>
                  <a:cubicBezTo>
                    <a:pt x="2530" y="331"/>
                    <a:pt x="2824" y="96"/>
                    <a:pt x="2958" y="0"/>
                  </a:cubicBezTo>
                </a:path>
              </a:pathLst>
            </a:custGeom>
            <a:noFill/>
            <a:ln w="2857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3429000" y="2695575"/>
              <a:ext cx="3930650" cy="1938338"/>
            </a:xfrm>
            <a:custGeom>
              <a:avLst/>
              <a:gdLst>
                <a:gd name="T0" fmla="*/ 0 w 3580"/>
                <a:gd name="T1" fmla="*/ 1221 h 1221"/>
                <a:gd name="T2" fmla="*/ 1166 w 3580"/>
                <a:gd name="T3" fmla="*/ 1133 h 1221"/>
                <a:gd name="T4" fmla="*/ 2534 w 3580"/>
                <a:gd name="T5" fmla="*/ 714 h 1221"/>
                <a:gd name="T6" fmla="*/ 3580 w 3580"/>
                <a:gd name="T7" fmla="*/ 0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0" h="1221">
                  <a:moveTo>
                    <a:pt x="0" y="1221"/>
                  </a:moveTo>
                  <a:cubicBezTo>
                    <a:pt x="194" y="1207"/>
                    <a:pt x="744" y="1217"/>
                    <a:pt x="1166" y="1133"/>
                  </a:cubicBezTo>
                  <a:cubicBezTo>
                    <a:pt x="1588" y="1049"/>
                    <a:pt x="2132" y="903"/>
                    <a:pt x="2534" y="714"/>
                  </a:cubicBezTo>
                  <a:cubicBezTo>
                    <a:pt x="2936" y="526"/>
                    <a:pt x="3362" y="149"/>
                    <a:pt x="3580" y="0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57200" y="2438400"/>
              <a:ext cx="1600200" cy="1320800"/>
            </a:xfrm>
            <a:prstGeom prst="rect">
              <a:avLst/>
            </a:prstGeom>
            <a:solidFill>
              <a:srgbClr val="C7DAF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 dirty="0"/>
                <a:t>Confidence Interval for the </a:t>
              </a:r>
              <a:r>
                <a:rPr lang="en-US" altLang="en-US" sz="2000" dirty="0">
                  <a:solidFill>
                    <a:schemeClr val="folHlink"/>
                  </a:solidFill>
                </a:rPr>
                <a:t>mean</a:t>
              </a:r>
              <a:r>
                <a:rPr lang="en-US" altLang="en-US" sz="2000" dirty="0"/>
                <a:t> of Y, given X</a:t>
              </a:r>
              <a:r>
                <a:rPr lang="en-US" altLang="en-US" baseline="-25000" dirty="0"/>
                <a:t>i</a:t>
              </a: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 flipV="1">
              <a:off x="3009900" y="4310063"/>
              <a:ext cx="3162300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6096000" y="4233863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52400" y="5453063"/>
              <a:ext cx="2441575" cy="1076325"/>
            </a:xfrm>
            <a:prstGeom prst="rect">
              <a:avLst/>
            </a:prstGeom>
            <a:solidFill>
              <a:srgbClr val="FEDAD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 dirty="0"/>
                <a:t>Prediction Interval for an </a:t>
              </a:r>
              <a:r>
                <a:rPr lang="en-US" altLang="en-US" sz="2000" dirty="0">
                  <a:solidFill>
                    <a:schemeClr val="hlink"/>
                  </a:solidFill>
                </a:rPr>
                <a:t>individual</a:t>
              </a:r>
              <a:r>
                <a:rPr lang="en-US" altLang="en-US" sz="2000" dirty="0"/>
                <a:t> Y</a:t>
              </a:r>
              <a:r>
                <a:rPr lang="en-US" altLang="en-US" dirty="0"/>
                <a:t>,</a:t>
              </a:r>
              <a:r>
                <a:rPr lang="en-US" altLang="en-US" sz="2000" dirty="0"/>
                <a:t> given X</a:t>
              </a:r>
              <a:r>
                <a:rPr lang="en-US" altLang="en-US" baseline="-25000" dirty="0"/>
                <a:t>i</a:t>
              </a: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>
              <a:off x="3009900" y="3317875"/>
              <a:ext cx="3162300" cy="1588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3009900" y="5097463"/>
              <a:ext cx="3162300" cy="1587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H="1">
              <a:off x="3009900" y="4689475"/>
              <a:ext cx="3162300" cy="158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H="1">
              <a:off x="3009900" y="3851275"/>
              <a:ext cx="3162300" cy="158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1676400" y="4310063"/>
              <a:ext cx="1295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228600" y="3929063"/>
              <a:ext cx="1447800" cy="68580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8455025" y="2984500"/>
              <a:ext cx="269875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 dirty="0"/>
                <a:t>Y</a:t>
              </a:r>
              <a:endParaRPr lang="en-US" altLang="en-US" sz="2000" baseline="-25000" dirty="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8458200" y="2743200"/>
              <a:ext cx="3810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2000" b="1" dirty="0">
                  <a:latin typeface="Times New Roman" panose="02020603050405020304" pitchFamily="18" charset="0"/>
                </a:rPr>
                <a:t>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0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Confidence </a:t>
            </a:r>
            <a:r>
              <a:rPr lang="en-US" altLang="en-US" b="1" dirty="0" smtClean="0"/>
              <a:t>Interval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61405" y="921558"/>
            <a:ext cx="8077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400" b="1" dirty="0"/>
              <a:t>Confidence interval estimate for </a:t>
            </a:r>
            <a:r>
              <a:rPr lang="en-US" altLang="en-US" sz="2400" b="1" u="sng" dirty="0" smtClean="0"/>
              <a:t>mean </a:t>
            </a:r>
            <a:r>
              <a:rPr lang="en-US" altLang="en-US" sz="2400" b="1" u="sng" dirty="0"/>
              <a:t>value</a:t>
            </a:r>
            <a:r>
              <a:rPr lang="en-US" altLang="en-US" sz="2400" b="1" dirty="0"/>
              <a:t> of Y  given a particular X</a:t>
            </a:r>
            <a:r>
              <a:rPr lang="en-US" altLang="en-US" sz="2400" b="1" baseline="-25000" dirty="0"/>
              <a:t>i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2201091" y="2105297"/>
          <a:ext cx="51816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Equation" r:id="rId4" imgW="2044440" imgH="583920" progId="Equation.3">
                  <p:embed/>
                </p:oleObj>
              </mc:Choice>
              <mc:Fallback>
                <p:oleObj name="Equation" r:id="rId4" imgW="2044440" imgH="58392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091" y="2105297"/>
                        <a:ext cx="5181600" cy="1473200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266847" y="4356463"/>
            <a:ext cx="7050087" cy="2057400"/>
            <a:chOff x="1941513" y="4495800"/>
            <a:chExt cx="7050087" cy="2057400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5486400" y="4495800"/>
              <a:ext cx="3505200" cy="650875"/>
            </a:xfrm>
            <a:prstGeom prst="rect">
              <a:avLst/>
            </a:prstGeom>
            <a:solidFill>
              <a:srgbClr val="FF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1800" dirty="0"/>
                <a:t>Size of interval varies according to distance away from mean,</a:t>
              </a:r>
              <a:r>
                <a:rPr lang="en-US" altLang="en-US" sz="1400" dirty="0"/>
                <a:t> </a:t>
              </a:r>
              <a:r>
                <a:rPr lang="en-US" altLang="en-US" sz="1800" dirty="0"/>
                <a:t>X    </a:t>
              </a:r>
              <a:endParaRPr lang="en-US" altLang="en-US" sz="1800" b="1" dirty="0"/>
            </a:p>
          </p:txBody>
        </p:sp>
        <p:sp>
          <p:nvSpPr>
            <p:cNvPr id="8" name="AutoShape 8"/>
            <p:cNvSpPr>
              <a:spLocks/>
            </p:cNvSpPr>
            <p:nvPr/>
          </p:nvSpPr>
          <p:spPr bwMode="auto">
            <a:xfrm rot="5400000">
              <a:off x="5676900" y="4956175"/>
              <a:ext cx="228600" cy="762000"/>
            </a:xfrm>
            <a:prstGeom prst="leftBrace">
              <a:avLst>
                <a:gd name="adj1" fmla="val 27778"/>
                <a:gd name="adj2" fmla="val 50000"/>
              </a:avLst>
            </a:prstGeom>
            <a:noFill/>
            <a:ln w="38100">
              <a:solidFill>
                <a:srgbClr val="F89E3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eaLnBrk="0" hangingPunct="0"/>
              <a:endParaRPr lang="en-US" altLang="en-US" dirty="0"/>
            </a:p>
          </p:txBody>
        </p:sp>
        <p:graphicFrame>
          <p:nvGraphicFramePr>
            <p:cNvPr id="9" name="Object 9"/>
            <p:cNvGraphicFramePr>
              <a:graphicFrameLocks noChangeAspect="1"/>
            </p:cNvGraphicFramePr>
            <p:nvPr>
              <p:extLst/>
            </p:nvPr>
          </p:nvGraphicFramePr>
          <p:xfrm>
            <a:off x="1941513" y="5527675"/>
            <a:ext cx="4802187" cy="1025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15" name="Equation" r:id="rId6" imgW="2311200" imgH="495000" progId="Equation.3">
                    <p:embed/>
                  </p:oleObj>
                </mc:Choice>
                <mc:Fallback>
                  <p:oleObj name="Equation" r:id="rId6" imgW="2311200" imgH="495000" progId="Equation.3">
                    <p:embed/>
                    <p:pic>
                      <p:nvPicPr>
                        <p:cNvPr id="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1513" y="5527675"/>
                          <a:ext cx="4802187" cy="102552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DE0BD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6711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Prediction Interval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83325" y="1008643"/>
            <a:ext cx="7728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400" b="1" dirty="0"/>
              <a:t>Confidence interval estimate for </a:t>
            </a:r>
            <a:r>
              <a:rPr lang="en-US" altLang="en-US" sz="2400" b="1" u="sng" dirty="0"/>
              <a:t>i</a:t>
            </a:r>
            <a:r>
              <a:rPr lang="en-US" altLang="en-US" sz="2400" b="1" u="sng" dirty="0" smtClean="0"/>
              <a:t>ndividual </a:t>
            </a:r>
            <a:r>
              <a:rPr lang="en-US" altLang="en-US" sz="2400" b="1" u="sng" dirty="0"/>
              <a:t>value </a:t>
            </a:r>
            <a:r>
              <a:rPr lang="en-US" altLang="en-US" sz="2400" b="1" dirty="0"/>
              <a:t>of Y  given </a:t>
            </a:r>
            <a:r>
              <a:rPr lang="en-US" altLang="en-US" sz="2400" b="1" dirty="0" smtClean="0"/>
              <a:t>particular 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61270" y="2227217"/>
            <a:ext cx="6621462" cy="2895600"/>
            <a:chOff x="2217738" y="2819400"/>
            <a:chExt cx="6621462" cy="2895600"/>
          </a:xfrm>
        </p:grpSpPr>
        <p:sp>
          <p:nvSpPr>
            <p:cNvPr id="7" name="Line 12"/>
            <p:cNvSpPr>
              <a:spLocks noChangeShapeType="1"/>
            </p:cNvSpPr>
            <p:nvPr/>
          </p:nvSpPr>
          <p:spPr bwMode="auto">
            <a:xfrm flipV="1">
              <a:off x="5562600" y="4343400"/>
              <a:ext cx="0" cy="6858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3581400" y="5054600"/>
              <a:ext cx="5257800" cy="660400"/>
            </a:xfrm>
            <a:prstGeom prst="rect">
              <a:avLst/>
            </a:prstGeom>
            <a:noFill/>
            <a:ln w="19050" algn="ctr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en-US" sz="1800" dirty="0"/>
                <a:t>This extra term adds to the interval width to reflect the added uncertainty for an individual case</a:t>
              </a:r>
            </a:p>
          </p:txBody>
        </p:sp>
        <p:graphicFrame>
          <p:nvGraphicFramePr>
            <p:cNvPr id="9" name="Object 14"/>
            <p:cNvGraphicFramePr>
              <a:graphicFrameLocks noChangeAspect="1"/>
            </p:cNvGraphicFramePr>
            <p:nvPr>
              <p:extLst/>
            </p:nvPr>
          </p:nvGraphicFramePr>
          <p:xfrm>
            <a:off x="2217738" y="2819400"/>
            <a:ext cx="5021262" cy="147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30" name="Equation" r:id="rId4" imgW="1981080" imgH="583920" progId="Equation.3">
                    <p:embed/>
                  </p:oleObj>
                </mc:Choice>
                <mc:Fallback>
                  <p:oleObj name="Equation" r:id="rId4" imgW="1981080" imgH="583920" progId="Equation.3">
                    <p:embed/>
                    <p:pic>
                      <p:nvPicPr>
                        <p:cNvPr id="9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7738" y="2819400"/>
                          <a:ext cx="5021262" cy="1473200"/>
                        </a:xfrm>
                        <a:prstGeom prst="rect">
                          <a:avLst/>
                        </a:prstGeom>
                        <a:solidFill>
                          <a:srgbClr val="FDE0BD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5410200" y="3657600"/>
              <a:ext cx="381000" cy="685800"/>
            </a:xfrm>
            <a:prstGeom prst="ellipse">
              <a:avLst/>
            </a:prstGeom>
            <a:noFill/>
            <a:ln w="19050" algn="ctr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733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in Regression Analysis</a:t>
            </a:r>
            <a:endParaRPr lang="en-US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26118" y="831171"/>
            <a:ext cx="8687254" cy="586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71500" indent="-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8700" indent="-177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39725" lvl="1" indent="-339725"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 smtClean="0">
                <a:latin typeface="Arial" panose="020B0604020202020204" pitchFamily="34" charset="0"/>
              </a:rPr>
              <a:t>Examine scatterplot of data.</a:t>
            </a:r>
            <a:endParaRPr lang="en-US" altLang="en-US" sz="2000" b="1" dirty="0">
              <a:latin typeface="Arial" panose="020B0604020202020204" pitchFamily="34" charset="0"/>
            </a:endParaRPr>
          </a:p>
          <a:p>
            <a:pPr marL="682625" lvl="3" indent="-33972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>
                <a:latin typeface="Arial" panose="020B0604020202020204" pitchFamily="34" charset="0"/>
              </a:rPr>
              <a:t>Does the relationship look linear?</a:t>
            </a:r>
          </a:p>
          <a:p>
            <a:pPr marL="682625" lvl="3" indent="-33972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>
                <a:latin typeface="Arial" panose="020B0604020202020204" pitchFamily="34" charset="0"/>
              </a:rPr>
              <a:t>Are there points in locations they shouldn’t be?</a:t>
            </a:r>
          </a:p>
          <a:p>
            <a:pPr marL="682625" lvl="3" indent="-33972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>
                <a:latin typeface="Arial" panose="020B0604020202020204" pitchFamily="34" charset="0"/>
              </a:rPr>
              <a:t>Do we need a </a:t>
            </a:r>
            <a:r>
              <a:rPr lang="en-US" altLang="en-US" sz="2000" dirty="0" smtClean="0">
                <a:latin typeface="Arial" panose="020B0604020202020204" pitchFamily="34" charset="0"/>
              </a:rPr>
              <a:t>transformation?</a:t>
            </a:r>
          </a:p>
          <a:p>
            <a:pPr marL="339725" lvl="1" indent="-339725"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 smtClean="0">
                <a:latin typeface="Arial" panose="020B0604020202020204" pitchFamily="34" charset="0"/>
              </a:rPr>
              <a:t>If </a:t>
            </a:r>
            <a:r>
              <a:rPr lang="en-US" altLang="en-US" sz="2000" b="1" dirty="0">
                <a:latin typeface="Arial" panose="020B0604020202020204" pitchFamily="34" charset="0"/>
              </a:rPr>
              <a:t>linear function looks appropriate, estimate </a:t>
            </a:r>
            <a:r>
              <a:rPr lang="en-US" altLang="en-US" sz="2000" b="1" dirty="0" smtClean="0">
                <a:latin typeface="Arial" panose="020B0604020202020204" pitchFamily="34" charset="0"/>
              </a:rPr>
              <a:t>regression parameters.</a:t>
            </a:r>
          </a:p>
          <a:p>
            <a:pPr marL="682625" lvl="3" indent="-33972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>
                <a:latin typeface="Arial" panose="020B0604020202020204" pitchFamily="34" charset="0"/>
              </a:rPr>
              <a:t>How </a:t>
            </a:r>
            <a:r>
              <a:rPr lang="en-US" altLang="en-US" sz="2000" dirty="0">
                <a:latin typeface="Arial" panose="020B0604020202020204" pitchFamily="34" charset="0"/>
              </a:rPr>
              <a:t>do we do this? (Method of Least </a:t>
            </a:r>
            <a:r>
              <a:rPr lang="en-US" altLang="en-US" sz="2000" dirty="0" smtClean="0">
                <a:latin typeface="Arial" panose="020B0604020202020204" pitchFamily="34" charset="0"/>
              </a:rPr>
              <a:t>Squares)</a:t>
            </a:r>
          </a:p>
          <a:p>
            <a:pPr marL="339725" lvl="1" indent="-339725"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 smtClean="0">
                <a:latin typeface="Arial" panose="020B0604020202020204" pitchFamily="34" charset="0"/>
              </a:rPr>
              <a:t>Test if there is statistically </a:t>
            </a:r>
            <a:r>
              <a:rPr lang="en-US" altLang="en-US" sz="2000" b="1" dirty="0">
                <a:latin typeface="Arial" panose="020B0604020202020204" pitchFamily="34" charset="0"/>
              </a:rPr>
              <a:t>significant linear relationship. </a:t>
            </a:r>
          </a:p>
          <a:p>
            <a:pPr marL="682625" lvl="3" indent="-33972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>
                <a:latin typeface="Arial" panose="020B0604020202020204" pitchFamily="34" charset="0"/>
              </a:rPr>
              <a:t>How </a:t>
            </a:r>
            <a:r>
              <a:rPr lang="en-US" altLang="en-US" sz="2000" dirty="0">
                <a:latin typeface="Arial" panose="020B0604020202020204" pitchFamily="34" charset="0"/>
              </a:rPr>
              <a:t>do we test this? (F-test for </a:t>
            </a:r>
            <a:r>
              <a:rPr lang="en-US" altLang="en-US" sz="2000" dirty="0" smtClean="0">
                <a:latin typeface="Arial" panose="020B0604020202020204" pitchFamily="34" charset="0"/>
              </a:rPr>
              <a:t>Variances)</a:t>
            </a:r>
          </a:p>
          <a:p>
            <a:pPr marL="339725" lvl="1" indent="-339725"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 smtClean="0">
                <a:latin typeface="Arial" panose="020B0604020202020204" pitchFamily="34" charset="0"/>
              </a:rPr>
              <a:t>If </a:t>
            </a:r>
            <a:r>
              <a:rPr lang="en-US" altLang="en-US" sz="2000" b="1" dirty="0">
                <a:latin typeface="Arial" panose="020B0604020202020204" pitchFamily="34" charset="0"/>
              </a:rPr>
              <a:t>there is a significant linear relationship, </a:t>
            </a:r>
            <a:r>
              <a:rPr lang="en-US" altLang="en-US" sz="2000" b="1" dirty="0" smtClean="0">
                <a:latin typeface="Arial" panose="020B0604020202020204" pitchFamily="34" charset="0"/>
              </a:rPr>
              <a:t>estimate response (Y) </a:t>
            </a:r>
            <a:r>
              <a:rPr lang="en-US" altLang="en-US" sz="2000" b="1" dirty="0">
                <a:latin typeface="Arial" panose="020B0604020202020204" pitchFamily="34" charset="0"/>
              </a:rPr>
              <a:t>for </a:t>
            </a:r>
            <a:r>
              <a:rPr lang="en-US" altLang="en-US" sz="2000" b="1" dirty="0" smtClean="0">
                <a:latin typeface="Arial" panose="020B0604020202020204" pitchFamily="34" charset="0"/>
              </a:rPr>
              <a:t>given </a:t>
            </a:r>
            <a:r>
              <a:rPr lang="en-US" altLang="en-US" sz="2000" b="1" dirty="0">
                <a:latin typeface="Arial" panose="020B0604020202020204" pitchFamily="34" charset="0"/>
              </a:rPr>
              <a:t>values of </a:t>
            </a:r>
            <a:r>
              <a:rPr lang="en-US" altLang="en-US" sz="2000" b="1" dirty="0" smtClean="0">
                <a:latin typeface="Arial" panose="020B0604020202020204" pitchFamily="34" charset="0"/>
              </a:rPr>
              <a:t>X </a:t>
            </a:r>
            <a:r>
              <a:rPr lang="en-US" altLang="en-US" sz="2000" b="1" dirty="0">
                <a:latin typeface="Arial" panose="020B0604020202020204" pitchFamily="34" charset="0"/>
              </a:rPr>
              <a:t>and compute </a:t>
            </a:r>
            <a:r>
              <a:rPr lang="en-US" altLang="en-US" sz="2000" b="1" dirty="0" smtClean="0">
                <a:latin typeface="Arial" panose="020B0604020202020204" pitchFamily="34" charset="0"/>
              </a:rPr>
              <a:t>residuals.</a:t>
            </a:r>
          </a:p>
          <a:p>
            <a:pPr marL="339725" lvl="1" indent="-339725">
              <a:spcAft>
                <a:spcPts val="600"/>
              </a:spcAft>
              <a:buFont typeface="+mj-lt"/>
              <a:buAutoNum type="arabicPeriod"/>
            </a:pPr>
            <a:r>
              <a:rPr lang="en-US" altLang="en-US" sz="2000" b="1" dirty="0" smtClean="0">
                <a:latin typeface="Arial" panose="020B0604020202020204" pitchFamily="34" charset="0"/>
              </a:rPr>
              <a:t>Examine residuals </a:t>
            </a:r>
            <a:r>
              <a:rPr lang="en-US" altLang="en-US" sz="2000" b="1" dirty="0">
                <a:latin typeface="Arial" panose="020B0604020202020204" pitchFamily="34" charset="0"/>
              </a:rPr>
              <a:t>for systematic inadequacies in </a:t>
            </a:r>
            <a:r>
              <a:rPr lang="en-US" altLang="en-US" sz="2000" b="1" dirty="0" smtClean="0">
                <a:latin typeface="Arial" panose="020B0604020202020204" pitchFamily="34" charset="0"/>
              </a:rPr>
              <a:t>model fit.</a:t>
            </a:r>
            <a:endParaRPr lang="en-US" altLang="en-US" sz="2000" b="1" dirty="0">
              <a:latin typeface="Arial" panose="020B0604020202020204" pitchFamily="34" charset="0"/>
            </a:endParaRPr>
          </a:p>
          <a:p>
            <a:pPr marL="682625" lvl="3" indent="-33972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>
                <a:latin typeface="Arial" panose="020B0604020202020204" pitchFamily="34" charset="0"/>
              </a:rPr>
              <a:t>Is </a:t>
            </a:r>
            <a:r>
              <a:rPr lang="en-US" altLang="en-US" sz="2000" dirty="0">
                <a:latin typeface="Arial" panose="020B0604020202020204" pitchFamily="34" charset="0"/>
              </a:rPr>
              <a:t>there evidence that a more complicated relationship </a:t>
            </a:r>
            <a:r>
              <a:rPr lang="en-US" altLang="en-US" sz="2000" dirty="0" smtClean="0">
                <a:latin typeface="Arial" panose="020B0604020202020204" pitchFamily="34" charset="0"/>
              </a:rPr>
              <a:t>should </a:t>
            </a:r>
            <a:r>
              <a:rPr lang="en-US" altLang="en-US" sz="2000" dirty="0">
                <a:latin typeface="Arial" panose="020B0604020202020204" pitchFamily="34" charset="0"/>
              </a:rPr>
              <a:t>be </a:t>
            </a:r>
            <a:r>
              <a:rPr lang="en-US" altLang="en-US" sz="2000" dirty="0" smtClean="0">
                <a:latin typeface="Arial" panose="020B0604020202020204" pitchFamily="34" charset="0"/>
              </a:rPr>
              <a:t>considered; are </a:t>
            </a:r>
            <a:r>
              <a:rPr lang="en-US" altLang="en-US" sz="2000" dirty="0">
                <a:latin typeface="Arial" panose="020B0604020202020204" pitchFamily="34" charset="0"/>
              </a:rPr>
              <a:t>there problems with the regression assumptions</a:t>
            </a:r>
            <a:r>
              <a:rPr lang="en-US" altLang="en-US" sz="2000" dirty="0" smtClean="0">
                <a:latin typeface="Arial" panose="020B0604020202020204" pitchFamily="34" charset="0"/>
              </a:rPr>
              <a:t>?</a:t>
            </a:r>
          </a:p>
          <a:p>
            <a:pPr marL="682625" lvl="3" indent="-33972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>
                <a:latin typeface="Arial" panose="020B0604020202020204" pitchFamily="34" charset="0"/>
              </a:rPr>
              <a:t>Are </a:t>
            </a:r>
            <a:r>
              <a:rPr lang="en-US" altLang="en-US" sz="2000" dirty="0">
                <a:latin typeface="Arial" panose="020B0604020202020204" pitchFamily="34" charset="0"/>
              </a:rPr>
              <a:t>there specific data points which do not seem to follow </a:t>
            </a:r>
            <a:r>
              <a:rPr lang="en-US" altLang="en-US" sz="2000" dirty="0" smtClean="0">
                <a:latin typeface="Arial" panose="020B0604020202020204" pitchFamily="34" charset="0"/>
              </a:rPr>
              <a:t>proposed </a:t>
            </a:r>
            <a:r>
              <a:rPr lang="en-US" altLang="en-US" sz="2000" dirty="0">
                <a:latin typeface="Arial" panose="020B0604020202020204" pitchFamily="34" charset="0"/>
              </a:rPr>
              <a:t>relationship</a:t>
            </a:r>
            <a:r>
              <a:rPr lang="en-US" altLang="en-US" sz="2000" dirty="0" smtClean="0">
                <a:latin typeface="Arial" panose="020B0604020202020204" pitchFamily="34" charset="0"/>
              </a:rPr>
              <a:t>?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2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About Relationships!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4"/>
              <p:cNvSpPr txBox="1">
                <a:spLocks noChangeArrowheads="1"/>
              </p:cNvSpPr>
              <p:nvPr/>
            </p:nvSpPr>
            <p:spPr bwMode="auto">
              <a:xfrm>
                <a:off x="376646" y="868680"/>
                <a:ext cx="8077200" cy="56784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342900" indent="-342900"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Regression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is defined to be 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functional relationship between two or more variables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that is used to predict values of one variable when given values of the others.</a:t>
                </a:r>
              </a:p>
              <a:p>
                <a:pPr marL="574675" lvl="1" indent="-234950">
                  <a:spcAft>
                    <a:spcPts val="1800"/>
                  </a:spcAft>
                  <a:buFont typeface="Arial" panose="020B0604020202020204" pitchFamily="34" charset="0"/>
                  <a:buChar char="−"/>
                </a:pP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alt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.g. variable Y is regressed on variable X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mathematical relationship enabling us to predict what values of one variable (Y) correspond to given values of another variable (X).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functional relationship 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written as: 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𝒀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referred to as </a:t>
                </a:r>
                <a:r>
                  <a:rPr lang="en-US" alt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dependent variable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variable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:r>
                  <a:rPr lang="en-US" alt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variable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</a:pP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referred to as </a:t>
                </a:r>
                <a:r>
                  <a:rPr lang="en-US" alt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 variable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explanatory variable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:r>
                  <a:rPr lang="en-US" alt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predictor variable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646" y="868680"/>
                <a:ext cx="8077200" cy="5678478"/>
              </a:xfrm>
              <a:prstGeom prst="rect">
                <a:avLst/>
              </a:prstGeom>
              <a:blipFill>
                <a:blip r:embed="rId3"/>
                <a:stretch>
                  <a:fillRect l="-1057" t="-752" r="-1208" b="-15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70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Regression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863" y="96012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Lacking an awareness of the assumptions underlying least-squares regression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Not knowing how to evaluate the assumptions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Not knowing the alternatives to least-squares regression if a particular assumption is violated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Using a regression model without knowledge of the subject matter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/>
              <a:t>Extrapolating outside the relevant range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6681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Interpolation vs. Extrapolation</a:t>
            </a:r>
            <a:endParaRPr lang="en-US" b="1" dirty="0"/>
          </a:p>
        </p:txBody>
      </p:sp>
      <p:sp>
        <p:nvSpPr>
          <p:cNvPr id="4" name="Rectangle 9"/>
          <p:cNvSpPr txBox="1">
            <a:spLocks noChangeArrowheads="1"/>
          </p:cNvSpPr>
          <p:nvPr/>
        </p:nvSpPr>
        <p:spPr bwMode="auto">
          <a:xfrm>
            <a:off x="352697" y="1051560"/>
            <a:ext cx="8077200" cy="102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SzPct val="100000"/>
            </a:pPr>
            <a:r>
              <a:rPr lang="en-US" altLang="en-US" sz="2400" b="1" kern="0" dirty="0" smtClean="0"/>
              <a:t>When using regression model for prediction, only predict within relevant range of data</a:t>
            </a:r>
            <a:endParaRPr lang="en-US" altLang="en-US" sz="2400" b="1" kern="0" dirty="0"/>
          </a:p>
        </p:txBody>
      </p:sp>
      <p:grpSp>
        <p:nvGrpSpPr>
          <p:cNvPr id="5" name="Group 4"/>
          <p:cNvGrpSpPr/>
          <p:nvPr/>
        </p:nvGrpSpPr>
        <p:grpSpPr>
          <a:xfrm>
            <a:off x="952501" y="2142308"/>
            <a:ext cx="7239000" cy="4114800"/>
            <a:chOff x="152400" y="2743200"/>
            <a:chExt cx="7239000" cy="4114800"/>
          </a:xfrm>
        </p:grpSpPr>
        <p:graphicFrame>
          <p:nvGraphicFramePr>
            <p:cNvPr id="6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152400" y="3543300"/>
            <a:ext cx="4876800" cy="331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54" name="Chart" r:id="rId4" imgW="5562600" imgH="3781552" progId="Excel.Chart.8">
                    <p:embed/>
                  </p:oleObj>
                </mc:Choice>
                <mc:Fallback>
                  <p:oleObj name="Chart" r:id="rId4" imgW="5562600" imgH="3781552" progId="Excel.Chart.8">
                    <p:embed/>
                    <p:pic>
                      <p:nvPicPr>
                        <p:cNvPr id="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3543300"/>
                          <a:ext cx="4876800" cy="3314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rgbClr val="CC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H="1">
              <a:off x="762000" y="4914900"/>
              <a:ext cx="1676400" cy="76200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H="1">
              <a:off x="3962400" y="3467100"/>
              <a:ext cx="1676400" cy="76200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9" name="Line 17"/>
            <p:cNvSpPr>
              <a:spLocks noChangeShapeType="1"/>
            </p:cNvSpPr>
            <p:nvPr/>
          </p:nvSpPr>
          <p:spPr bwMode="auto">
            <a:xfrm>
              <a:off x="2286000" y="3581400"/>
              <a:ext cx="0" cy="2438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" name="Line 18"/>
            <p:cNvSpPr>
              <a:spLocks noChangeShapeType="1"/>
            </p:cNvSpPr>
            <p:nvPr/>
          </p:nvSpPr>
          <p:spPr bwMode="auto">
            <a:xfrm>
              <a:off x="4114800" y="3581400"/>
              <a:ext cx="0" cy="2438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1" name="AutoShape 19"/>
            <p:cNvSpPr>
              <a:spLocks/>
            </p:cNvSpPr>
            <p:nvPr/>
          </p:nvSpPr>
          <p:spPr bwMode="auto">
            <a:xfrm rot="5400000">
              <a:off x="3048000" y="2743200"/>
              <a:ext cx="304800" cy="1676400"/>
            </a:xfrm>
            <a:prstGeom prst="leftBrace">
              <a:avLst>
                <a:gd name="adj1" fmla="val 45833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2057400" y="2743200"/>
              <a:ext cx="2286000" cy="701675"/>
            </a:xfrm>
            <a:prstGeom prst="rect">
              <a:avLst/>
            </a:prstGeom>
            <a:solidFill>
              <a:srgbClr val="C7DA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dirty="0"/>
                <a:t>Relevant range for interpolation</a:t>
              </a: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5105400" y="5105400"/>
              <a:ext cx="2286000" cy="1311275"/>
            </a:xfrm>
            <a:prstGeom prst="rect">
              <a:avLst/>
            </a:prstGeom>
            <a:solidFill>
              <a:srgbClr val="FDE0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dirty="0"/>
                <a:t>Do not try to extrapolate beyond the range of observed X’s</a:t>
              </a:r>
            </a:p>
          </p:txBody>
        </p:sp>
        <p:sp>
          <p:nvSpPr>
            <p:cNvPr id="14" name="Line 22"/>
            <p:cNvSpPr>
              <a:spLocks noChangeShapeType="1"/>
            </p:cNvSpPr>
            <p:nvPr/>
          </p:nvSpPr>
          <p:spPr bwMode="auto">
            <a:xfrm flipH="1" flipV="1">
              <a:off x="4572000" y="3962400"/>
              <a:ext cx="609600" cy="114300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5" name="Line 23"/>
            <p:cNvSpPr>
              <a:spLocks noChangeShapeType="1"/>
            </p:cNvSpPr>
            <p:nvPr/>
          </p:nvSpPr>
          <p:spPr bwMode="auto">
            <a:xfrm flipH="1" flipV="1">
              <a:off x="1600200" y="5334000"/>
              <a:ext cx="3505200" cy="53340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13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Strategies for Avoiding Pitfalls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23" y="794656"/>
            <a:ext cx="8155577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Start with </a:t>
            </a:r>
            <a:r>
              <a:rPr lang="en-US" altLang="en-US" sz="2400" b="1" dirty="0" smtClean="0"/>
              <a:t>scatter </a:t>
            </a:r>
            <a:r>
              <a:rPr lang="en-US" altLang="en-US" sz="2400" b="1" dirty="0"/>
              <a:t>plot of X on Y to observe possible relationship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Perform residual analysis to check </a:t>
            </a:r>
            <a:r>
              <a:rPr lang="en-US" altLang="en-US" sz="2400" b="1" dirty="0" smtClean="0"/>
              <a:t>assumptions</a:t>
            </a:r>
            <a:endParaRPr lang="en-US" altLang="en-US" sz="2400" b="1" dirty="0"/>
          </a:p>
          <a:p>
            <a:pPr marL="574675"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000" dirty="0"/>
              <a:t>Plot </a:t>
            </a:r>
            <a:r>
              <a:rPr lang="en-US" altLang="en-US" sz="2000" dirty="0" smtClean="0"/>
              <a:t>residuals </a:t>
            </a:r>
            <a:r>
              <a:rPr lang="en-US" altLang="en-US" sz="2000" dirty="0"/>
              <a:t>vs. X to check for violations of assumptions such as homoscedasticity</a:t>
            </a:r>
          </a:p>
          <a:p>
            <a:pPr marL="574675"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000" dirty="0"/>
              <a:t>Use </a:t>
            </a:r>
            <a:r>
              <a:rPr lang="en-US" altLang="en-US" sz="2000" dirty="0" smtClean="0"/>
              <a:t>histogram</a:t>
            </a:r>
            <a:r>
              <a:rPr lang="en-US" altLang="en-US" sz="2000" dirty="0"/>
              <a:t>, stem-and-leaf display, box-and-whisker plot, </a:t>
            </a:r>
            <a:r>
              <a:rPr lang="en-US" altLang="en-US" sz="2000" dirty="0" smtClean="0"/>
              <a:t>normal </a:t>
            </a:r>
            <a:r>
              <a:rPr lang="en-US" altLang="en-US" sz="2000" dirty="0"/>
              <a:t>probability plot of </a:t>
            </a:r>
            <a:r>
              <a:rPr lang="en-US" altLang="en-US" sz="2000" dirty="0" smtClean="0"/>
              <a:t>residuals to assess </a:t>
            </a:r>
            <a:r>
              <a:rPr lang="en-US" altLang="en-US" sz="2000" dirty="0"/>
              <a:t>non-normality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If </a:t>
            </a:r>
            <a:r>
              <a:rPr lang="en-US" altLang="en-US" sz="2400" b="1" dirty="0" smtClean="0"/>
              <a:t>assumptions violated, </a:t>
            </a:r>
            <a:r>
              <a:rPr lang="en-US" altLang="en-US" sz="2400" b="1" dirty="0"/>
              <a:t>use alternative methods or models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If </a:t>
            </a:r>
            <a:r>
              <a:rPr lang="en-US" altLang="en-US" sz="2400" b="1" dirty="0" smtClean="0"/>
              <a:t>no </a:t>
            </a:r>
            <a:r>
              <a:rPr lang="en-US" altLang="en-US" sz="2400" b="1" dirty="0"/>
              <a:t>evidence of assumption violation, </a:t>
            </a:r>
            <a:r>
              <a:rPr lang="en-US" altLang="en-US" sz="2400" b="1" dirty="0" smtClean="0"/>
              <a:t>test </a:t>
            </a:r>
            <a:r>
              <a:rPr lang="en-US" altLang="en-US" sz="2400" b="1" dirty="0"/>
              <a:t>for </a:t>
            </a:r>
            <a:r>
              <a:rPr lang="en-US" altLang="en-US" sz="2400" b="1" dirty="0" smtClean="0"/>
              <a:t>significance of </a:t>
            </a:r>
            <a:r>
              <a:rPr lang="en-US" altLang="en-US" sz="2400" b="1" dirty="0"/>
              <a:t>regression </a:t>
            </a:r>
            <a:r>
              <a:rPr lang="en-US" altLang="en-US" sz="2400" b="1" dirty="0" smtClean="0"/>
              <a:t>coefficients, </a:t>
            </a:r>
            <a:r>
              <a:rPr lang="en-US" altLang="en-US" sz="2400" b="1" dirty="0"/>
              <a:t>construct confidence intervals and prediction intervals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Avoid making predictions or forecasts outside </a:t>
            </a:r>
            <a:r>
              <a:rPr lang="en-US" altLang="en-US" sz="2400" b="1" dirty="0" smtClean="0"/>
              <a:t>relevant </a:t>
            </a:r>
            <a:r>
              <a:rPr lang="en-US" altLang="en-US" sz="2400" b="1" dirty="0"/>
              <a:t>range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36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Variance (ANOVA)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5249" y="892543"/>
            <a:ext cx="86773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/>
              <a:t>Goal is to </a:t>
            </a:r>
            <a:r>
              <a:rPr lang="en-US" sz="2000" b="1" dirty="0"/>
              <a:t>identify important independent </a:t>
            </a:r>
            <a:r>
              <a:rPr lang="en-US" sz="2000" b="1" dirty="0" smtClean="0"/>
              <a:t>variables </a:t>
            </a:r>
            <a:r>
              <a:rPr lang="en-US" sz="2000" b="1" dirty="0"/>
              <a:t>and determine how they affect </a:t>
            </a:r>
            <a:r>
              <a:rPr lang="en-US" sz="2000" b="1" dirty="0" smtClean="0"/>
              <a:t>dependent </a:t>
            </a:r>
            <a:r>
              <a:rPr lang="en-US" sz="2000" b="1" dirty="0"/>
              <a:t>variables.</a:t>
            </a:r>
          </a:p>
          <a:p>
            <a:pPr marL="573088" lvl="1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000" dirty="0" smtClean="0"/>
              <a:t>Significant </a:t>
            </a:r>
            <a:r>
              <a:rPr lang="en-US" sz="2000" dirty="0"/>
              <a:t>relationship between </a:t>
            </a:r>
            <a:r>
              <a:rPr lang="en-US" sz="2000" dirty="0" smtClean="0"/>
              <a:t>independent and dependent variables</a:t>
            </a:r>
          </a:p>
          <a:p>
            <a:pPr marL="573088" lvl="1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000" dirty="0" smtClean="0"/>
              <a:t>Measurable </a:t>
            </a:r>
            <a:r>
              <a:rPr lang="en-US" sz="2000" dirty="0"/>
              <a:t>difference exists between </a:t>
            </a:r>
            <a:r>
              <a:rPr lang="en-US" sz="2000" dirty="0" smtClean="0"/>
              <a:t>sample means</a:t>
            </a:r>
          </a:p>
          <a:p>
            <a:pPr marL="573088" lvl="1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sz="2000" dirty="0" smtClean="0"/>
              <a:t>Null hypothesis is no relationship or all means are equal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Investigator </a:t>
            </a:r>
            <a:r>
              <a:rPr lang="en-US" altLang="en-US" sz="2000" b="1" dirty="0"/>
              <a:t>controls one or more independent </a:t>
            </a:r>
            <a:r>
              <a:rPr lang="en-US" altLang="en-US" sz="2000" b="1" dirty="0" smtClean="0"/>
              <a:t>variables</a:t>
            </a:r>
          </a:p>
          <a:p>
            <a:pPr marL="573088" lvl="1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Dependent variable is continuous</a:t>
            </a:r>
          </a:p>
          <a:p>
            <a:pPr marL="573088" lvl="1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Independent variables are categorical and called factors</a:t>
            </a:r>
          </a:p>
          <a:p>
            <a:pPr marL="573088" lvl="1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Combination of factor levels are called treatments</a:t>
            </a:r>
          </a:p>
          <a:p>
            <a:pPr marL="573088" lvl="1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000" dirty="0"/>
              <a:t>Each factor contains two or more levels </a:t>
            </a:r>
            <a:r>
              <a:rPr lang="en-US" altLang="en-US" sz="2000" dirty="0" smtClean="0"/>
              <a:t>(or groups </a:t>
            </a:r>
            <a:r>
              <a:rPr lang="en-US" altLang="en-US" sz="2000" dirty="0"/>
              <a:t>or </a:t>
            </a:r>
            <a:r>
              <a:rPr lang="en-US" altLang="en-US" sz="2000" dirty="0" smtClean="0"/>
              <a:t>categories)</a:t>
            </a:r>
            <a:endParaRPr lang="en-US" altLang="en-US" sz="2000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/>
              <a:t>Observe effects </a:t>
            </a:r>
            <a:r>
              <a:rPr lang="en-US" altLang="en-US" sz="2000" b="1" dirty="0" smtClean="0"/>
              <a:t>of independent variables on dependent </a:t>
            </a:r>
            <a:r>
              <a:rPr lang="en-US" altLang="en-US" sz="2000" b="1" dirty="0"/>
              <a:t>variable</a:t>
            </a:r>
          </a:p>
          <a:p>
            <a:pPr marL="573088" lvl="1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000" dirty="0"/>
              <a:t>Response to levels of independent variable 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5976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Why is it called </a:t>
            </a:r>
            <a:r>
              <a:rPr lang="en-US" altLang="en-US" dirty="0" smtClean="0"/>
              <a:t>Analysis of Variance?</a:t>
            </a:r>
            <a:endParaRPr lang="en-US" alt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9372" y="886967"/>
            <a:ext cx="8624315" cy="572898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If we are interested in means, why look at variance?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Variance of group means around central tendency tells us, on average, how much each group is different from central tendency and each other</a:t>
            </a:r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 smtClean="0"/>
              <a:t>Measure of central tendency is called grand </a:t>
            </a:r>
            <a:r>
              <a:rPr lang="en-US" altLang="en-US" sz="2200" dirty="0"/>
              <a:t>m</a:t>
            </a:r>
            <a:r>
              <a:rPr lang="en-US" altLang="en-US" sz="2200" dirty="0" smtClean="0"/>
              <a:t>ean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Separates total variability into two groups:</a:t>
            </a:r>
            <a:endParaRPr lang="en-US" altLang="en-US" sz="2400" b="1" dirty="0"/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/>
              <a:t>Variability of </a:t>
            </a:r>
            <a:r>
              <a:rPr lang="en-US" altLang="en-US" sz="2200" b="1" dirty="0"/>
              <a:t>each group mean </a:t>
            </a:r>
            <a:r>
              <a:rPr lang="en-US" altLang="en-US" sz="2200" dirty="0"/>
              <a:t>around </a:t>
            </a:r>
            <a:r>
              <a:rPr lang="en-US" altLang="en-US" sz="2200" b="1" dirty="0" smtClean="0"/>
              <a:t>grand mean</a:t>
            </a:r>
            <a:endParaRPr lang="en-US" altLang="en-US" sz="2200" b="1" dirty="0"/>
          </a:p>
          <a:p>
            <a:pPr marL="573088" lvl="1" indent="-231775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200" dirty="0"/>
              <a:t>Variability of </a:t>
            </a:r>
            <a:r>
              <a:rPr lang="en-US" altLang="en-US" sz="2200" b="1" dirty="0"/>
              <a:t>individual </a:t>
            </a:r>
            <a:r>
              <a:rPr lang="en-US" altLang="en-US" sz="2200" b="1" dirty="0" smtClean="0"/>
              <a:t>observations </a:t>
            </a:r>
            <a:r>
              <a:rPr lang="en-US" altLang="en-US" sz="2200" dirty="0"/>
              <a:t>around </a:t>
            </a:r>
            <a:r>
              <a:rPr lang="en-US" altLang="en-US" sz="2200" b="1" dirty="0"/>
              <a:t>group mean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Compare average variability around grand mean to </a:t>
            </a:r>
            <a:r>
              <a:rPr lang="en-US" altLang="en-US" sz="2400" b="1" dirty="0"/>
              <a:t>average variability </a:t>
            </a:r>
            <a:r>
              <a:rPr lang="en-US" altLang="en-US" sz="2400" b="1" dirty="0" smtClean="0"/>
              <a:t>around </a:t>
            </a:r>
            <a:r>
              <a:rPr lang="en-US" altLang="en-US" sz="2400" b="1" dirty="0"/>
              <a:t>each group </a:t>
            </a:r>
            <a:r>
              <a:rPr lang="en-US" altLang="en-US" sz="2400" b="1" dirty="0" smtClean="0"/>
              <a:t>mean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If null hypothesis, ratio should be about 1</a:t>
            </a:r>
            <a:endParaRPr lang="en-US" altLang="en-US" sz="2400" b="1" dirty="0"/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SzPct val="100000"/>
            </a:pPr>
            <a:endParaRPr lang="en-US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945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en-US"/>
              <a:t>Statistics for Managers Using Microsoft Excel, 4e © 2004 Prentice-Hall,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altLang="en-US"/>
              <a:t>Chap 10-</a:t>
            </a:r>
            <a:fld id="{8B0CB8BC-023B-48D3-9E4B-7D4A8F3C0280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Classes of ANOVA</a:t>
            </a:r>
            <a:endParaRPr lang="en-US" alt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7213" y="883023"/>
            <a:ext cx="8489575" cy="4983163"/>
          </a:xfrm>
        </p:spPr>
        <p:txBody>
          <a:bodyPr/>
          <a:lstStyle/>
          <a:p>
            <a:pPr marL="287338" lvl="1" indent="-287338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/>
              <a:t>D</a:t>
            </a:r>
            <a:r>
              <a:rPr lang="en-US" sz="2400" b="1" dirty="0" smtClean="0"/>
              <a:t>epends </a:t>
            </a:r>
            <a:r>
              <a:rPr lang="en-US" sz="2400" b="1" dirty="0"/>
              <a:t>on number </a:t>
            </a:r>
            <a:r>
              <a:rPr lang="en-US" sz="2400" b="1" dirty="0" smtClean="0"/>
              <a:t>and type of </a:t>
            </a:r>
            <a:r>
              <a:rPr lang="en-US" sz="2400" b="1" dirty="0"/>
              <a:t>independent variables</a:t>
            </a:r>
          </a:p>
          <a:p>
            <a:pPr>
              <a:spcBef>
                <a:spcPts val="0"/>
              </a:spcBef>
              <a:spcAft>
                <a:spcPts val="1200"/>
              </a:spcAft>
              <a:buClrTx/>
              <a:buSzPct val="100000"/>
            </a:pPr>
            <a:r>
              <a:rPr lang="en-US" sz="2400" b="1" dirty="0"/>
              <a:t>One-way </a:t>
            </a:r>
            <a:r>
              <a:rPr lang="en-US" sz="2400" b="1" dirty="0" smtClean="0"/>
              <a:t>ANOVA </a:t>
            </a:r>
            <a:r>
              <a:rPr lang="en-US" altLang="en-US" sz="2400" dirty="0" smtClean="0"/>
              <a:t>involves </a:t>
            </a:r>
            <a:r>
              <a:rPr lang="en-US" altLang="en-US" sz="2400" dirty="0"/>
              <a:t>single factor. </a:t>
            </a:r>
          </a:p>
          <a:p>
            <a:pPr marL="576263" lvl="1" indent="-228600">
              <a:spcBef>
                <a:spcPts val="0"/>
              </a:spcBef>
              <a:spcAft>
                <a:spcPts val="1200"/>
              </a:spcAft>
              <a:buClrTx/>
              <a:buSzPct val="100000"/>
            </a:pPr>
            <a:r>
              <a:rPr lang="en-US" altLang="en-US" sz="2400" dirty="0"/>
              <a:t>Treatment is same as a factor level. </a:t>
            </a:r>
            <a:endParaRPr lang="en-US" sz="2400" dirty="0"/>
          </a:p>
          <a:p>
            <a:pPr marL="287338" indent="-287338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2400" b="1" dirty="0"/>
              <a:t>N-way </a:t>
            </a:r>
            <a:r>
              <a:rPr lang="en-US" sz="2400" b="1" dirty="0" smtClean="0"/>
              <a:t>ANOVA </a:t>
            </a:r>
            <a:r>
              <a:rPr lang="en-US" sz="2400" dirty="0" smtClean="0"/>
              <a:t>involves </a:t>
            </a:r>
            <a:r>
              <a:rPr lang="en-US" altLang="en-US" sz="2400" dirty="0" smtClean="0"/>
              <a:t>two </a:t>
            </a:r>
            <a:r>
              <a:rPr lang="en-US" altLang="en-US" sz="2400" dirty="0"/>
              <a:t>or more </a:t>
            </a:r>
            <a:r>
              <a:rPr lang="en-US" altLang="en-US" sz="2400" dirty="0" smtClean="0"/>
              <a:t>factors.  </a:t>
            </a:r>
            <a:endParaRPr lang="en-US" altLang="en-US" sz="2400" dirty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2400" b="1" dirty="0" smtClean="0"/>
              <a:t>Analysis </a:t>
            </a:r>
            <a:r>
              <a:rPr lang="en-US" sz="2400" b="1" dirty="0"/>
              <a:t>of Covariance (ANCOVA</a:t>
            </a:r>
            <a:r>
              <a:rPr lang="en-US" sz="2400" b="1" dirty="0" smtClean="0"/>
              <a:t>) </a:t>
            </a:r>
            <a:r>
              <a:rPr lang="en-US" sz="2400" dirty="0" smtClean="0"/>
              <a:t>involves categorical and continuous independent variables</a:t>
            </a:r>
            <a:endParaRPr lang="en-US" sz="2400" dirty="0"/>
          </a:p>
          <a:p>
            <a:pPr marL="573088" lvl="1" indent="-285750">
              <a:spcBef>
                <a:spcPts val="0"/>
              </a:spcBef>
              <a:spcAft>
                <a:spcPts val="1200"/>
              </a:spcAft>
            </a:pPr>
            <a:r>
              <a:rPr lang="en-US" altLang="en-US" sz="2400" dirty="0" smtClean="0"/>
              <a:t>Continuous </a:t>
            </a:r>
            <a:r>
              <a:rPr lang="en-US" altLang="en-US" sz="2400" dirty="0"/>
              <a:t>independent variables are covariates.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2400" b="1" dirty="0" smtClean="0"/>
              <a:t>Multivariate </a:t>
            </a:r>
            <a:r>
              <a:rPr lang="en-US" sz="2400" b="1" dirty="0"/>
              <a:t>ANOVA (MANOVA</a:t>
            </a:r>
            <a:r>
              <a:rPr lang="en-US" sz="2400" b="1" dirty="0" smtClean="0"/>
              <a:t>) </a:t>
            </a:r>
            <a:r>
              <a:rPr lang="en-US" sz="2400" dirty="0" smtClean="0"/>
              <a:t>involves multiple dependent variables</a:t>
            </a:r>
            <a:endParaRPr lang="en-US" sz="2400" b="1" dirty="0" smtClean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zh-CN" sz="2400" b="1" dirty="0"/>
              <a:t>ANOVA and T-test are similar</a:t>
            </a:r>
          </a:p>
          <a:p>
            <a:pPr marL="623888" indent="-34290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−"/>
            </a:pPr>
            <a:r>
              <a:rPr lang="en-US" altLang="zh-CN" sz="2400" dirty="0"/>
              <a:t>Both work for 2 populations (groups)</a:t>
            </a:r>
          </a:p>
          <a:p>
            <a:pPr marL="623888" indent="-342900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−"/>
            </a:pPr>
            <a:r>
              <a:rPr lang="en-US" altLang="zh-CN" sz="2400" dirty="0"/>
              <a:t>ANOVA better for 2 or more populations (groups</a:t>
            </a:r>
            <a:r>
              <a:rPr lang="en-US" altLang="zh-CN" sz="2400" dirty="0" smtClean="0"/>
              <a:t>)</a:t>
            </a:r>
            <a:endParaRPr lang="en-US" sz="2400" b="1" dirty="0"/>
          </a:p>
          <a:p>
            <a:pPr marL="285750" indent="-285750">
              <a:spcBef>
                <a:spcPts val="0"/>
              </a:spcBef>
              <a:spcAft>
                <a:spcPts val="1200"/>
              </a:spcAft>
            </a:pP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955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ANOVA Assumptions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4912" y="926592"/>
            <a:ext cx="8709088" cy="5638800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2400"/>
              </a:spcAft>
              <a:buSzPct val="100000"/>
            </a:pPr>
            <a:r>
              <a:rPr lang="en-US" sz="2400" b="1" dirty="0" smtClean="0">
                <a:cs typeface="Times New Roman" pitchFamily="18" charset="0"/>
              </a:rPr>
              <a:t>Normal populations</a:t>
            </a:r>
            <a:endParaRPr lang="en-US" sz="2400" b="1" dirty="0">
              <a:cs typeface="Times New Roman" pitchFamily="18" charset="0"/>
            </a:endParaRPr>
          </a:p>
          <a:p>
            <a:pPr marL="576263" lvl="1" indent="-347663">
              <a:spcBef>
                <a:spcPts val="0"/>
              </a:spcBef>
              <a:spcAft>
                <a:spcPts val="2400"/>
              </a:spcAft>
              <a:buSzPct val="100000"/>
            </a:pPr>
            <a:r>
              <a:rPr lang="en-US" sz="2400" dirty="0"/>
              <a:t>E(</a:t>
            </a:r>
            <a:r>
              <a:rPr lang="el-GR" sz="2400" dirty="0"/>
              <a:t>ε</a:t>
            </a:r>
            <a:r>
              <a:rPr lang="en-US" sz="2400" baseline="-25000" dirty="0" err="1"/>
              <a:t>i</a:t>
            </a:r>
            <a:r>
              <a:rPr lang="en-US" sz="2400" dirty="0"/>
              <a:t>) = 0</a:t>
            </a:r>
          </a:p>
          <a:p>
            <a:pPr marL="576263" lvl="1" indent="-347663">
              <a:spcBef>
                <a:spcPts val="0"/>
              </a:spcBef>
              <a:spcAft>
                <a:spcPts val="2400"/>
              </a:spcAft>
              <a:buSzPct val="100000"/>
            </a:pPr>
            <a:r>
              <a:rPr lang="el-GR" sz="2400" dirty="0"/>
              <a:t>ε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</a:t>
            </a:r>
            <a:r>
              <a:rPr lang="en-US" sz="2400" dirty="0"/>
              <a:t>~ N(0,</a:t>
            </a:r>
            <a:r>
              <a:rPr lang="el-GR" sz="2400" dirty="0"/>
              <a:t>σ</a:t>
            </a:r>
            <a:r>
              <a:rPr lang="en-US" sz="2400" baseline="30000" dirty="0"/>
              <a:t>2</a:t>
            </a:r>
            <a:r>
              <a:rPr lang="en-US" sz="2400" dirty="0" smtClean="0"/>
              <a:t>)</a:t>
            </a:r>
            <a:endParaRPr lang="en-US" sz="2400" b="1" dirty="0" smtClean="0">
              <a:cs typeface="Times New Roman" pitchFamily="18" charset="0"/>
            </a:endParaRPr>
          </a:p>
          <a:p>
            <a:pPr marL="228600" indent="-228600">
              <a:spcBef>
                <a:spcPts val="0"/>
              </a:spcBef>
              <a:spcAft>
                <a:spcPts val="2400"/>
              </a:spcAft>
              <a:buSzPct val="100000"/>
            </a:pPr>
            <a:r>
              <a:rPr lang="en-US" sz="2400" b="1" dirty="0" smtClean="0">
                <a:cs typeface="Times New Roman" pitchFamily="18" charset="0"/>
              </a:rPr>
              <a:t>Equal </a:t>
            </a:r>
            <a:r>
              <a:rPr lang="en-US" sz="2400" b="1" dirty="0">
                <a:cs typeface="Times New Roman" pitchFamily="18" charset="0"/>
              </a:rPr>
              <a:t>(unknown) population </a:t>
            </a:r>
            <a:r>
              <a:rPr lang="en-US" sz="2400" b="1" dirty="0" smtClean="0">
                <a:cs typeface="Times New Roman" pitchFamily="18" charset="0"/>
              </a:rPr>
              <a:t>variances</a:t>
            </a:r>
          </a:p>
          <a:p>
            <a:pPr marL="576263" lvl="1" indent="-347663">
              <a:spcBef>
                <a:spcPts val="0"/>
              </a:spcBef>
              <a:spcAft>
                <a:spcPts val="2400"/>
              </a:spcAft>
              <a:buSzPct val="100000"/>
            </a:pPr>
            <a:r>
              <a:rPr lang="en-US" sz="2400" dirty="0"/>
              <a:t>Homoscedasticity: </a:t>
            </a:r>
            <a:r>
              <a:rPr lang="en-US" sz="2400" dirty="0" err="1"/>
              <a:t>Var</a:t>
            </a:r>
            <a:r>
              <a:rPr lang="en-US" sz="2400" dirty="0"/>
              <a:t>(</a:t>
            </a:r>
            <a:r>
              <a:rPr lang="el-GR" sz="2400" dirty="0"/>
              <a:t>ε</a:t>
            </a:r>
            <a:r>
              <a:rPr lang="en-US" sz="2400" baseline="-25000" dirty="0"/>
              <a:t>1</a:t>
            </a:r>
            <a:r>
              <a:rPr lang="en-US" sz="2400" dirty="0"/>
              <a:t>) = </a:t>
            </a:r>
            <a:r>
              <a:rPr lang="en-US" sz="2400" dirty="0" err="1"/>
              <a:t>Var</a:t>
            </a:r>
            <a:r>
              <a:rPr lang="en-US" sz="2400" dirty="0"/>
              <a:t>(</a:t>
            </a:r>
            <a:r>
              <a:rPr lang="el-GR" sz="2400" dirty="0"/>
              <a:t>ε</a:t>
            </a:r>
            <a:r>
              <a:rPr lang="en-US" sz="2400" baseline="-25000" dirty="0"/>
              <a:t>2</a:t>
            </a:r>
            <a:r>
              <a:rPr lang="en-US" sz="2400" dirty="0"/>
              <a:t>) = … = </a:t>
            </a:r>
            <a:r>
              <a:rPr lang="en-US" sz="2400" dirty="0" err="1"/>
              <a:t>Var</a:t>
            </a:r>
            <a:r>
              <a:rPr lang="en-US" sz="2400" dirty="0"/>
              <a:t>(</a:t>
            </a:r>
            <a:r>
              <a:rPr lang="el-GR" sz="2400" dirty="0"/>
              <a:t>ε</a:t>
            </a:r>
            <a:r>
              <a:rPr lang="en-US" sz="2400" baseline="-25000" dirty="0"/>
              <a:t>k</a:t>
            </a:r>
            <a:r>
              <a:rPr lang="en-US" sz="2400" dirty="0" smtClean="0"/>
              <a:t>)</a:t>
            </a:r>
            <a:endParaRPr lang="en-US" sz="2400" dirty="0"/>
          </a:p>
          <a:p>
            <a:pPr marL="228600" indent="-228600">
              <a:spcBef>
                <a:spcPts val="0"/>
              </a:spcBef>
              <a:spcAft>
                <a:spcPts val="2400"/>
              </a:spcAft>
              <a:buSzPct val="100000"/>
            </a:pPr>
            <a:r>
              <a:rPr lang="en-US" sz="2400" b="1" dirty="0" smtClean="0">
                <a:cs typeface="Times New Roman" pitchFamily="18" charset="0"/>
              </a:rPr>
              <a:t>Independent samples</a:t>
            </a:r>
          </a:p>
          <a:p>
            <a:pPr marL="576263" lvl="1" indent="-347663">
              <a:spcBef>
                <a:spcPts val="0"/>
              </a:spcBef>
              <a:spcAft>
                <a:spcPts val="2400"/>
              </a:spcAft>
              <a:buSzPct val="100000"/>
            </a:pPr>
            <a:r>
              <a:rPr lang="en-US" sz="2400" dirty="0"/>
              <a:t>All </a:t>
            </a:r>
            <a:r>
              <a:rPr lang="el-GR" sz="2400" dirty="0"/>
              <a:t>ε</a:t>
            </a:r>
            <a:r>
              <a:rPr lang="en-US" sz="2400" baseline="-25000" dirty="0"/>
              <a:t>i</a:t>
            </a:r>
            <a:r>
              <a:rPr lang="en-US" sz="2400" dirty="0"/>
              <a:t>’s</a:t>
            </a:r>
            <a:r>
              <a:rPr lang="en-US" sz="2400" baseline="-25000" dirty="0"/>
              <a:t> </a:t>
            </a:r>
            <a:r>
              <a:rPr lang="en-US" sz="2400" dirty="0"/>
              <a:t>are independent</a:t>
            </a:r>
            <a:r>
              <a:rPr lang="en-US" sz="2400" dirty="0" smtClean="0"/>
              <a:t>.</a:t>
            </a:r>
            <a:endParaRPr lang="en-US" sz="2400" dirty="0" smtClean="0">
              <a:cs typeface="Times New Roman" pitchFamily="18" charset="0"/>
            </a:endParaRPr>
          </a:p>
          <a:p>
            <a:pPr marL="576263" lvl="1" indent="-347663">
              <a:spcBef>
                <a:spcPts val="0"/>
              </a:spcBef>
              <a:spcAft>
                <a:spcPts val="2400"/>
              </a:spcAft>
              <a:buSzPct val="100000"/>
            </a:pPr>
            <a:r>
              <a:rPr lang="en-US" sz="2400" dirty="0" smtClean="0">
                <a:cs typeface="Times New Roman" pitchFamily="18" charset="0"/>
              </a:rPr>
              <a:t>Uncorrelated</a:t>
            </a:r>
            <a:endParaRPr lang="en-US" sz="2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37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Conducting One-Way ANOVA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92608" y="1033780"/>
            <a:ext cx="8449056" cy="5522468"/>
            <a:chOff x="768" y="1112"/>
            <a:chExt cx="4238" cy="2734"/>
          </a:xfrm>
        </p:grpSpPr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1048" y="3464"/>
              <a:ext cx="3646" cy="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1152" y="3531"/>
              <a:ext cx="34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>
                  <a:solidFill>
                    <a:srgbClr val="CC0000"/>
                  </a:solidFill>
                  <a:latin typeface="Tahoma" panose="020B0604030504040204" pitchFamily="34" charset="0"/>
                </a:rPr>
                <a:t>Interpret the Results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808" y="1112"/>
              <a:ext cx="4126" cy="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768" y="1179"/>
              <a:ext cx="423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>
                  <a:solidFill>
                    <a:srgbClr val="CC0000"/>
                  </a:solidFill>
                  <a:latin typeface="Tahoma" panose="020B0604030504040204" pitchFamily="34" charset="0"/>
                </a:rPr>
                <a:t>Identify the Dependent and Independent Variables</a:t>
              </a:r>
            </a:p>
          </p:txBody>
        </p:sp>
        <p:sp>
          <p:nvSpPr>
            <p:cNvPr id="12296" name="Line 8"/>
            <p:cNvSpPr>
              <a:spLocks noChangeShapeType="1"/>
            </p:cNvSpPr>
            <p:nvPr/>
          </p:nvSpPr>
          <p:spPr bwMode="auto">
            <a:xfrm>
              <a:off x="2871" y="1505"/>
              <a:ext cx="0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7" name="Rectangle 9"/>
            <p:cNvSpPr>
              <a:spLocks noChangeArrowheads="1"/>
            </p:cNvSpPr>
            <p:nvPr/>
          </p:nvSpPr>
          <p:spPr bwMode="auto">
            <a:xfrm>
              <a:off x="1048" y="1688"/>
              <a:ext cx="3646" cy="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98" name="Rectangle 10"/>
            <p:cNvSpPr>
              <a:spLocks noChangeArrowheads="1"/>
            </p:cNvSpPr>
            <p:nvPr/>
          </p:nvSpPr>
          <p:spPr bwMode="auto">
            <a:xfrm>
              <a:off x="1200" y="1755"/>
              <a:ext cx="337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>
                  <a:solidFill>
                    <a:srgbClr val="CC0000"/>
                  </a:solidFill>
                  <a:latin typeface="Tahoma" panose="020B0604030504040204" pitchFamily="34" charset="0"/>
                </a:rPr>
                <a:t>Decompose the Total Variation</a:t>
              </a:r>
            </a:p>
          </p:txBody>
        </p:sp>
        <p:sp>
          <p:nvSpPr>
            <p:cNvPr id="12299" name="Line 11"/>
            <p:cNvSpPr>
              <a:spLocks noChangeShapeType="1"/>
            </p:cNvSpPr>
            <p:nvPr/>
          </p:nvSpPr>
          <p:spPr bwMode="auto">
            <a:xfrm>
              <a:off x="2871" y="2081"/>
              <a:ext cx="0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Rectangle 12"/>
            <p:cNvSpPr>
              <a:spLocks noChangeArrowheads="1"/>
            </p:cNvSpPr>
            <p:nvPr/>
          </p:nvSpPr>
          <p:spPr bwMode="auto">
            <a:xfrm>
              <a:off x="1048" y="2264"/>
              <a:ext cx="3646" cy="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01" name="Rectangle 13"/>
            <p:cNvSpPr>
              <a:spLocks noChangeArrowheads="1"/>
            </p:cNvSpPr>
            <p:nvPr/>
          </p:nvSpPr>
          <p:spPr bwMode="auto">
            <a:xfrm>
              <a:off x="1152" y="2331"/>
              <a:ext cx="34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>
                  <a:solidFill>
                    <a:srgbClr val="CC0000"/>
                  </a:solidFill>
                  <a:latin typeface="Tahoma" panose="020B0604030504040204" pitchFamily="34" charset="0"/>
                </a:rPr>
                <a:t>Measure the Effects</a:t>
              </a:r>
            </a:p>
          </p:txBody>
        </p:sp>
        <p:sp>
          <p:nvSpPr>
            <p:cNvPr id="12302" name="Line 14"/>
            <p:cNvSpPr>
              <a:spLocks noChangeShapeType="1"/>
            </p:cNvSpPr>
            <p:nvPr/>
          </p:nvSpPr>
          <p:spPr bwMode="auto">
            <a:xfrm>
              <a:off x="2871" y="2657"/>
              <a:ext cx="0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3" name="Rectangle 15"/>
            <p:cNvSpPr>
              <a:spLocks noChangeArrowheads="1"/>
            </p:cNvSpPr>
            <p:nvPr/>
          </p:nvSpPr>
          <p:spPr bwMode="auto">
            <a:xfrm>
              <a:off x="1048" y="2840"/>
              <a:ext cx="3646" cy="38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04" name="Rectangle 16"/>
            <p:cNvSpPr>
              <a:spLocks noChangeArrowheads="1"/>
            </p:cNvSpPr>
            <p:nvPr/>
          </p:nvSpPr>
          <p:spPr bwMode="auto">
            <a:xfrm>
              <a:off x="1128" y="2931"/>
              <a:ext cx="351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200">
                  <a:solidFill>
                    <a:srgbClr val="CC0000"/>
                  </a:solidFill>
                  <a:latin typeface="Tahoma" panose="020B0604030504040204" pitchFamily="34" charset="0"/>
                </a:rPr>
                <a:t>Test the Significance</a:t>
              </a:r>
            </a:p>
          </p:txBody>
        </p:sp>
        <p:sp>
          <p:nvSpPr>
            <p:cNvPr id="12305" name="Line 17"/>
            <p:cNvSpPr>
              <a:spLocks noChangeShapeType="1"/>
            </p:cNvSpPr>
            <p:nvPr/>
          </p:nvSpPr>
          <p:spPr bwMode="auto">
            <a:xfrm>
              <a:off x="2871" y="3233"/>
              <a:ext cx="0" cy="2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658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Hypotheses for One-Way ANOVA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6421" y="957701"/>
                <a:ext cx="8184611" cy="386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</m:t>
                          </m:r>
                        </m:sub>
                      </m:sSub>
                    </m:oMath>
                  </m:oMathPara>
                </a14:m>
                <a:endParaRPr lang="en-US" sz="2800" b="1" dirty="0" smtClean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−"/>
                </a:pPr>
                <a:r>
                  <a:rPr lang="en-US" altLang="en-US" sz="2400" dirty="0" smtClean="0"/>
                  <a:t>All population means are equal </a:t>
                </a:r>
              </a:p>
              <a:p>
                <a:pPr marL="800100" lvl="1" indent="-342900">
                  <a:spcAft>
                    <a:spcPts val="1800"/>
                  </a:spcAft>
                  <a:buFont typeface="Arial" panose="020B0604020202020204" pitchFamily="34" charset="0"/>
                  <a:buChar char="−"/>
                </a:pPr>
                <a:r>
                  <a:rPr lang="en-US" altLang="en-US" sz="2400" dirty="0" smtClean="0"/>
                  <a:t>i.e., no effect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𝐍𝐨𝐭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𝐚𝐥𝐥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𝐩𝐨𝐩𝐮𝐥𝐚𝐭𝐢𝐨𝐧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𝐦𝐞𝐚𝐧𝐬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𝐚𝐫𝐞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𝐞𝐪𝐮𝐚𝐥</m:t>
                      </m:r>
                    </m:oMath>
                  </m:oMathPara>
                </a14:m>
                <a:endParaRPr lang="en-US" altLang="en-US" sz="2800" b="1" dirty="0" smtClean="0"/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−"/>
                </a:pPr>
                <a:r>
                  <a:rPr lang="en-US" altLang="en-US" sz="2400" dirty="0"/>
                  <a:t>At least one population mean is different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−"/>
                </a:pPr>
                <a:r>
                  <a:rPr lang="en-US" altLang="en-US" sz="2400" dirty="0"/>
                  <a:t>i.e., there is </a:t>
                </a:r>
                <a:r>
                  <a:rPr lang="en-US" altLang="en-US" sz="2400" dirty="0" smtClean="0"/>
                  <a:t>an </a:t>
                </a:r>
                <a:r>
                  <a:rPr lang="en-US" altLang="en-US" sz="2400" dirty="0"/>
                  <a:t>effect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−"/>
                </a:pPr>
                <a:r>
                  <a:rPr lang="en-US" altLang="en-US" sz="2400" dirty="0"/>
                  <a:t>Does not mean </a:t>
                </a:r>
                <a:r>
                  <a:rPr lang="en-US" altLang="en-US" sz="2400" dirty="0" smtClean="0"/>
                  <a:t>all population </a:t>
                </a:r>
                <a:r>
                  <a:rPr lang="en-US" altLang="en-US" sz="2400" dirty="0"/>
                  <a:t>means are </a:t>
                </a:r>
                <a:r>
                  <a:rPr lang="en-US" altLang="en-US" sz="2400" dirty="0" smtClean="0"/>
                  <a:t>different </a:t>
                </a:r>
                <a:endParaRPr lang="en-US" altLang="en-US" sz="2400" dirty="0"/>
              </a:p>
              <a:p>
                <a:pPr>
                  <a:spcAft>
                    <a:spcPts val="600"/>
                  </a:spcAft>
                </a:pPr>
                <a:endParaRPr lang="en-US" altLang="en-US" sz="2400" b="1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21" y="957701"/>
                <a:ext cx="8184611" cy="3862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76223" y="4747325"/>
            <a:ext cx="3048318" cy="1920169"/>
            <a:chOff x="762000" y="3572669"/>
            <a:chExt cx="4114800" cy="2505899"/>
          </a:xfrm>
        </p:grpSpPr>
        <p:grpSp>
          <p:nvGrpSpPr>
            <p:cNvPr id="7" name="Group 6"/>
            <p:cNvGrpSpPr/>
            <p:nvPr/>
          </p:nvGrpSpPr>
          <p:grpSpPr>
            <a:xfrm>
              <a:off x="762000" y="3572669"/>
              <a:ext cx="4114800" cy="2505899"/>
              <a:chOff x="762000" y="3581400"/>
              <a:chExt cx="4114800" cy="2505899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2819400" y="3657600"/>
                <a:ext cx="1827213" cy="1446213"/>
              </a:xfrm>
              <a:custGeom>
                <a:avLst/>
                <a:gdLst>
                  <a:gd name="T0" fmla="*/ 1150 w 1151"/>
                  <a:gd name="T1" fmla="*/ 910 h 911"/>
                  <a:gd name="T2" fmla="*/ 1029 w 1151"/>
                  <a:gd name="T3" fmla="*/ 899 h 911"/>
                  <a:gd name="T4" fmla="*/ 969 w 1151"/>
                  <a:gd name="T5" fmla="*/ 889 h 911"/>
                  <a:gd name="T6" fmla="*/ 906 w 1151"/>
                  <a:gd name="T7" fmla="*/ 872 h 911"/>
                  <a:gd name="T8" fmla="*/ 848 w 1151"/>
                  <a:gd name="T9" fmla="*/ 852 h 911"/>
                  <a:gd name="T10" fmla="*/ 786 w 1151"/>
                  <a:gd name="T11" fmla="*/ 825 h 911"/>
                  <a:gd name="T12" fmla="*/ 727 w 1151"/>
                  <a:gd name="T13" fmla="*/ 787 h 911"/>
                  <a:gd name="T14" fmla="*/ 604 w 1151"/>
                  <a:gd name="T15" fmla="*/ 683 h 911"/>
                  <a:gd name="T16" fmla="*/ 483 w 1151"/>
                  <a:gd name="T17" fmla="*/ 533 h 911"/>
                  <a:gd name="T18" fmla="*/ 363 w 1151"/>
                  <a:gd name="T19" fmla="*/ 356 h 911"/>
                  <a:gd name="T20" fmla="*/ 302 w 1151"/>
                  <a:gd name="T21" fmla="*/ 265 h 911"/>
                  <a:gd name="T22" fmla="*/ 240 w 1151"/>
                  <a:gd name="T23" fmla="*/ 181 h 911"/>
                  <a:gd name="T24" fmla="*/ 181 w 1151"/>
                  <a:gd name="T25" fmla="*/ 107 h 911"/>
                  <a:gd name="T26" fmla="*/ 119 w 1151"/>
                  <a:gd name="T27" fmla="*/ 49 h 911"/>
                  <a:gd name="T28" fmla="*/ 60 w 1151"/>
                  <a:gd name="T29" fmla="*/ 14 h 911"/>
                  <a:gd name="T30" fmla="*/ 0 w 1151"/>
                  <a:gd name="T3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1" h="911">
                    <a:moveTo>
                      <a:pt x="1150" y="910"/>
                    </a:moveTo>
                    <a:lnTo>
                      <a:pt x="1029" y="899"/>
                    </a:lnTo>
                    <a:lnTo>
                      <a:pt x="969" y="889"/>
                    </a:lnTo>
                    <a:lnTo>
                      <a:pt x="906" y="872"/>
                    </a:lnTo>
                    <a:lnTo>
                      <a:pt x="848" y="852"/>
                    </a:lnTo>
                    <a:lnTo>
                      <a:pt x="786" y="825"/>
                    </a:lnTo>
                    <a:lnTo>
                      <a:pt x="727" y="787"/>
                    </a:lnTo>
                    <a:lnTo>
                      <a:pt x="604" y="683"/>
                    </a:lnTo>
                    <a:lnTo>
                      <a:pt x="483" y="533"/>
                    </a:lnTo>
                    <a:lnTo>
                      <a:pt x="363" y="356"/>
                    </a:lnTo>
                    <a:lnTo>
                      <a:pt x="302" y="265"/>
                    </a:lnTo>
                    <a:lnTo>
                      <a:pt x="240" y="181"/>
                    </a:lnTo>
                    <a:lnTo>
                      <a:pt x="181" y="107"/>
                    </a:lnTo>
                    <a:lnTo>
                      <a:pt x="119" y="49"/>
                    </a:lnTo>
                    <a:lnTo>
                      <a:pt x="60" y="14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914400" y="3581400"/>
                <a:ext cx="1903413" cy="1446213"/>
              </a:xfrm>
              <a:custGeom>
                <a:avLst/>
                <a:gdLst>
                  <a:gd name="T0" fmla="*/ 0 w 1199"/>
                  <a:gd name="T1" fmla="*/ 910 h 911"/>
                  <a:gd name="T2" fmla="*/ 126 w 1199"/>
                  <a:gd name="T3" fmla="*/ 899 h 911"/>
                  <a:gd name="T4" fmla="*/ 189 w 1199"/>
                  <a:gd name="T5" fmla="*/ 889 h 911"/>
                  <a:gd name="T6" fmla="*/ 254 w 1199"/>
                  <a:gd name="T7" fmla="*/ 872 h 911"/>
                  <a:gd name="T8" fmla="*/ 315 w 1199"/>
                  <a:gd name="T9" fmla="*/ 852 h 911"/>
                  <a:gd name="T10" fmla="*/ 380 w 1199"/>
                  <a:gd name="T11" fmla="*/ 825 h 911"/>
                  <a:gd name="T12" fmla="*/ 441 w 1199"/>
                  <a:gd name="T13" fmla="*/ 787 h 911"/>
                  <a:gd name="T14" fmla="*/ 566 w 1199"/>
                  <a:gd name="T15" fmla="*/ 683 h 911"/>
                  <a:gd name="T16" fmla="*/ 692 w 1199"/>
                  <a:gd name="T17" fmla="*/ 533 h 911"/>
                  <a:gd name="T18" fmla="*/ 820 w 1199"/>
                  <a:gd name="T19" fmla="*/ 356 h 911"/>
                  <a:gd name="T20" fmla="*/ 881 w 1199"/>
                  <a:gd name="T21" fmla="*/ 265 h 911"/>
                  <a:gd name="T22" fmla="*/ 946 w 1199"/>
                  <a:gd name="T23" fmla="*/ 181 h 911"/>
                  <a:gd name="T24" fmla="*/ 1007 w 1199"/>
                  <a:gd name="T25" fmla="*/ 107 h 911"/>
                  <a:gd name="T26" fmla="*/ 1072 w 1199"/>
                  <a:gd name="T27" fmla="*/ 49 h 911"/>
                  <a:gd name="T28" fmla="*/ 1133 w 1199"/>
                  <a:gd name="T29" fmla="*/ 14 h 911"/>
                  <a:gd name="T30" fmla="*/ 1198 w 1199"/>
                  <a:gd name="T3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9" h="911">
                    <a:moveTo>
                      <a:pt x="0" y="910"/>
                    </a:moveTo>
                    <a:lnTo>
                      <a:pt x="126" y="899"/>
                    </a:lnTo>
                    <a:lnTo>
                      <a:pt x="189" y="889"/>
                    </a:lnTo>
                    <a:lnTo>
                      <a:pt x="254" y="872"/>
                    </a:lnTo>
                    <a:lnTo>
                      <a:pt x="315" y="852"/>
                    </a:lnTo>
                    <a:lnTo>
                      <a:pt x="380" y="825"/>
                    </a:lnTo>
                    <a:lnTo>
                      <a:pt x="441" y="787"/>
                    </a:lnTo>
                    <a:lnTo>
                      <a:pt x="566" y="683"/>
                    </a:lnTo>
                    <a:lnTo>
                      <a:pt x="692" y="533"/>
                    </a:lnTo>
                    <a:lnTo>
                      <a:pt x="820" y="356"/>
                    </a:lnTo>
                    <a:lnTo>
                      <a:pt x="881" y="265"/>
                    </a:lnTo>
                    <a:lnTo>
                      <a:pt x="946" y="181"/>
                    </a:lnTo>
                    <a:lnTo>
                      <a:pt x="1007" y="107"/>
                    </a:lnTo>
                    <a:lnTo>
                      <a:pt x="1072" y="49"/>
                    </a:lnTo>
                    <a:lnTo>
                      <a:pt x="1133" y="14"/>
                    </a:lnTo>
                    <a:lnTo>
                      <a:pt x="1198" y="0"/>
                    </a:lnTo>
                  </a:path>
                </a:pathLst>
              </a:custGeom>
              <a:noFill/>
              <a:ln w="25400" cap="rnd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 flipH="1">
                <a:off x="2819400" y="3733800"/>
                <a:ext cx="0" cy="15240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>
                <a:off x="762000" y="5257800"/>
                <a:ext cx="411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aphicFrame>
            <p:nvGraphicFramePr>
              <p:cNvPr id="17" name="Object 15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876424" y="5533261"/>
              <a:ext cx="1882775" cy="5540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391" name="Equation" r:id="rId4" imgW="774360" imgH="228600" progId="Equation.3">
                      <p:embed/>
                    </p:oleObj>
                  </mc:Choice>
                  <mc:Fallback>
                    <p:oleObj name="Equation" r:id="rId4" imgW="774360" imgH="228600" progId="Equation.3">
                      <p:embed/>
                      <p:pic>
                        <p:nvPicPr>
                          <p:cNvPr id="17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76424" y="5533261"/>
                            <a:ext cx="1882775" cy="554038"/>
                          </a:xfrm>
                          <a:prstGeom prst="rect">
                            <a:avLst/>
                          </a:prstGeom>
                          <a:solidFill>
                            <a:srgbClr val="FDE0BD"/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" name="Freeform 3"/>
            <p:cNvSpPr>
              <a:spLocks/>
            </p:cNvSpPr>
            <p:nvPr/>
          </p:nvSpPr>
          <p:spPr bwMode="auto">
            <a:xfrm>
              <a:off x="2819400" y="3733800"/>
              <a:ext cx="1827213" cy="1446213"/>
            </a:xfrm>
            <a:custGeom>
              <a:avLst/>
              <a:gdLst>
                <a:gd name="T0" fmla="*/ 1150 w 1151"/>
                <a:gd name="T1" fmla="*/ 910 h 911"/>
                <a:gd name="T2" fmla="*/ 1029 w 1151"/>
                <a:gd name="T3" fmla="*/ 899 h 911"/>
                <a:gd name="T4" fmla="*/ 969 w 1151"/>
                <a:gd name="T5" fmla="*/ 889 h 911"/>
                <a:gd name="T6" fmla="*/ 906 w 1151"/>
                <a:gd name="T7" fmla="*/ 872 h 911"/>
                <a:gd name="T8" fmla="*/ 848 w 1151"/>
                <a:gd name="T9" fmla="*/ 852 h 911"/>
                <a:gd name="T10" fmla="*/ 786 w 1151"/>
                <a:gd name="T11" fmla="*/ 825 h 911"/>
                <a:gd name="T12" fmla="*/ 727 w 1151"/>
                <a:gd name="T13" fmla="*/ 787 h 911"/>
                <a:gd name="T14" fmla="*/ 604 w 1151"/>
                <a:gd name="T15" fmla="*/ 683 h 911"/>
                <a:gd name="T16" fmla="*/ 483 w 1151"/>
                <a:gd name="T17" fmla="*/ 533 h 911"/>
                <a:gd name="T18" fmla="*/ 363 w 1151"/>
                <a:gd name="T19" fmla="*/ 356 h 911"/>
                <a:gd name="T20" fmla="*/ 302 w 1151"/>
                <a:gd name="T21" fmla="*/ 265 h 911"/>
                <a:gd name="T22" fmla="*/ 240 w 1151"/>
                <a:gd name="T23" fmla="*/ 181 h 911"/>
                <a:gd name="T24" fmla="*/ 181 w 1151"/>
                <a:gd name="T25" fmla="*/ 107 h 911"/>
                <a:gd name="T26" fmla="*/ 119 w 1151"/>
                <a:gd name="T27" fmla="*/ 49 h 911"/>
                <a:gd name="T28" fmla="*/ 60 w 1151"/>
                <a:gd name="T29" fmla="*/ 14 h 911"/>
                <a:gd name="T30" fmla="*/ 0 w 1151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1" h="911">
                  <a:moveTo>
                    <a:pt x="1150" y="910"/>
                  </a:moveTo>
                  <a:lnTo>
                    <a:pt x="1029" y="899"/>
                  </a:lnTo>
                  <a:lnTo>
                    <a:pt x="969" y="889"/>
                  </a:lnTo>
                  <a:lnTo>
                    <a:pt x="906" y="872"/>
                  </a:lnTo>
                  <a:lnTo>
                    <a:pt x="848" y="852"/>
                  </a:lnTo>
                  <a:lnTo>
                    <a:pt x="786" y="825"/>
                  </a:lnTo>
                  <a:lnTo>
                    <a:pt x="727" y="787"/>
                  </a:lnTo>
                  <a:lnTo>
                    <a:pt x="604" y="683"/>
                  </a:lnTo>
                  <a:lnTo>
                    <a:pt x="483" y="533"/>
                  </a:lnTo>
                  <a:lnTo>
                    <a:pt x="363" y="356"/>
                  </a:lnTo>
                  <a:lnTo>
                    <a:pt x="302" y="265"/>
                  </a:lnTo>
                  <a:lnTo>
                    <a:pt x="240" y="181"/>
                  </a:lnTo>
                  <a:lnTo>
                    <a:pt x="181" y="107"/>
                  </a:lnTo>
                  <a:lnTo>
                    <a:pt x="119" y="49"/>
                  </a:lnTo>
                  <a:lnTo>
                    <a:pt x="60" y="14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4"/>
            <p:cNvSpPr>
              <a:spLocks/>
            </p:cNvSpPr>
            <p:nvPr/>
          </p:nvSpPr>
          <p:spPr bwMode="auto">
            <a:xfrm>
              <a:off x="1066800" y="3733800"/>
              <a:ext cx="1751013" cy="1446213"/>
            </a:xfrm>
            <a:custGeom>
              <a:avLst/>
              <a:gdLst>
                <a:gd name="T0" fmla="*/ 0 w 1103"/>
                <a:gd name="T1" fmla="*/ 910 h 911"/>
                <a:gd name="T2" fmla="*/ 116 w 1103"/>
                <a:gd name="T3" fmla="*/ 899 h 911"/>
                <a:gd name="T4" fmla="*/ 174 w 1103"/>
                <a:gd name="T5" fmla="*/ 889 h 911"/>
                <a:gd name="T6" fmla="*/ 234 w 1103"/>
                <a:gd name="T7" fmla="*/ 872 h 911"/>
                <a:gd name="T8" fmla="*/ 290 w 1103"/>
                <a:gd name="T9" fmla="*/ 852 h 911"/>
                <a:gd name="T10" fmla="*/ 349 w 1103"/>
                <a:gd name="T11" fmla="*/ 825 h 911"/>
                <a:gd name="T12" fmla="*/ 405 w 1103"/>
                <a:gd name="T13" fmla="*/ 787 h 911"/>
                <a:gd name="T14" fmla="*/ 521 w 1103"/>
                <a:gd name="T15" fmla="*/ 683 h 911"/>
                <a:gd name="T16" fmla="*/ 637 w 1103"/>
                <a:gd name="T17" fmla="*/ 533 h 911"/>
                <a:gd name="T18" fmla="*/ 755 w 1103"/>
                <a:gd name="T19" fmla="*/ 356 h 911"/>
                <a:gd name="T20" fmla="*/ 811 w 1103"/>
                <a:gd name="T21" fmla="*/ 265 h 911"/>
                <a:gd name="T22" fmla="*/ 870 w 1103"/>
                <a:gd name="T23" fmla="*/ 181 h 911"/>
                <a:gd name="T24" fmla="*/ 927 w 1103"/>
                <a:gd name="T25" fmla="*/ 107 h 911"/>
                <a:gd name="T26" fmla="*/ 986 w 1103"/>
                <a:gd name="T27" fmla="*/ 49 h 911"/>
                <a:gd name="T28" fmla="*/ 1042 w 1103"/>
                <a:gd name="T29" fmla="*/ 14 h 911"/>
                <a:gd name="T30" fmla="*/ 1102 w 1103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3" h="911">
                  <a:moveTo>
                    <a:pt x="0" y="910"/>
                  </a:moveTo>
                  <a:lnTo>
                    <a:pt x="116" y="899"/>
                  </a:lnTo>
                  <a:lnTo>
                    <a:pt x="174" y="889"/>
                  </a:lnTo>
                  <a:lnTo>
                    <a:pt x="234" y="872"/>
                  </a:lnTo>
                  <a:lnTo>
                    <a:pt x="290" y="852"/>
                  </a:lnTo>
                  <a:lnTo>
                    <a:pt x="349" y="825"/>
                  </a:lnTo>
                  <a:lnTo>
                    <a:pt x="405" y="787"/>
                  </a:lnTo>
                  <a:lnTo>
                    <a:pt x="521" y="683"/>
                  </a:lnTo>
                  <a:lnTo>
                    <a:pt x="637" y="533"/>
                  </a:lnTo>
                  <a:lnTo>
                    <a:pt x="755" y="356"/>
                  </a:lnTo>
                  <a:lnTo>
                    <a:pt x="811" y="265"/>
                  </a:lnTo>
                  <a:lnTo>
                    <a:pt x="870" y="181"/>
                  </a:lnTo>
                  <a:lnTo>
                    <a:pt x="927" y="107"/>
                  </a:lnTo>
                  <a:lnTo>
                    <a:pt x="986" y="49"/>
                  </a:lnTo>
                  <a:lnTo>
                    <a:pt x="1042" y="14"/>
                  </a:lnTo>
                  <a:lnTo>
                    <a:pt x="1102" y="0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990600" y="3657600"/>
              <a:ext cx="1827213" cy="1446213"/>
            </a:xfrm>
            <a:custGeom>
              <a:avLst/>
              <a:gdLst>
                <a:gd name="T0" fmla="*/ 0 w 1151"/>
                <a:gd name="T1" fmla="*/ 910 h 911"/>
                <a:gd name="T2" fmla="*/ 121 w 1151"/>
                <a:gd name="T3" fmla="*/ 899 h 911"/>
                <a:gd name="T4" fmla="*/ 181 w 1151"/>
                <a:gd name="T5" fmla="*/ 889 h 911"/>
                <a:gd name="T6" fmla="*/ 244 w 1151"/>
                <a:gd name="T7" fmla="*/ 872 h 911"/>
                <a:gd name="T8" fmla="*/ 302 w 1151"/>
                <a:gd name="T9" fmla="*/ 852 h 911"/>
                <a:gd name="T10" fmla="*/ 365 w 1151"/>
                <a:gd name="T11" fmla="*/ 825 h 911"/>
                <a:gd name="T12" fmla="*/ 423 w 1151"/>
                <a:gd name="T13" fmla="*/ 787 h 911"/>
                <a:gd name="T14" fmla="*/ 544 w 1151"/>
                <a:gd name="T15" fmla="*/ 683 h 911"/>
                <a:gd name="T16" fmla="*/ 665 w 1151"/>
                <a:gd name="T17" fmla="*/ 533 h 911"/>
                <a:gd name="T18" fmla="*/ 787 w 1151"/>
                <a:gd name="T19" fmla="*/ 356 h 911"/>
                <a:gd name="T20" fmla="*/ 846 w 1151"/>
                <a:gd name="T21" fmla="*/ 265 h 911"/>
                <a:gd name="T22" fmla="*/ 908 w 1151"/>
                <a:gd name="T23" fmla="*/ 181 h 911"/>
                <a:gd name="T24" fmla="*/ 967 w 1151"/>
                <a:gd name="T25" fmla="*/ 107 h 911"/>
                <a:gd name="T26" fmla="*/ 1029 w 1151"/>
                <a:gd name="T27" fmla="*/ 49 h 911"/>
                <a:gd name="T28" fmla="*/ 1088 w 1151"/>
                <a:gd name="T29" fmla="*/ 14 h 911"/>
                <a:gd name="T30" fmla="*/ 1150 w 1151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1" h="911">
                  <a:moveTo>
                    <a:pt x="0" y="910"/>
                  </a:moveTo>
                  <a:lnTo>
                    <a:pt x="121" y="899"/>
                  </a:lnTo>
                  <a:lnTo>
                    <a:pt x="181" y="889"/>
                  </a:lnTo>
                  <a:lnTo>
                    <a:pt x="244" y="872"/>
                  </a:lnTo>
                  <a:lnTo>
                    <a:pt x="302" y="852"/>
                  </a:lnTo>
                  <a:lnTo>
                    <a:pt x="365" y="825"/>
                  </a:lnTo>
                  <a:lnTo>
                    <a:pt x="423" y="787"/>
                  </a:lnTo>
                  <a:lnTo>
                    <a:pt x="544" y="683"/>
                  </a:lnTo>
                  <a:lnTo>
                    <a:pt x="665" y="533"/>
                  </a:lnTo>
                  <a:lnTo>
                    <a:pt x="787" y="356"/>
                  </a:lnTo>
                  <a:lnTo>
                    <a:pt x="846" y="265"/>
                  </a:lnTo>
                  <a:lnTo>
                    <a:pt x="908" y="181"/>
                  </a:lnTo>
                  <a:lnTo>
                    <a:pt x="967" y="107"/>
                  </a:lnTo>
                  <a:lnTo>
                    <a:pt x="1029" y="49"/>
                  </a:lnTo>
                  <a:lnTo>
                    <a:pt x="1088" y="14"/>
                  </a:lnTo>
                  <a:lnTo>
                    <a:pt x="1150" y="0"/>
                  </a:lnTo>
                </a:path>
              </a:pathLst>
            </a:custGeom>
            <a:noFill/>
            <a:ln w="25400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819400" y="3581400"/>
              <a:ext cx="1979613" cy="1446213"/>
            </a:xfrm>
            <a:custGeom>
              <a:avLst/>
              <a:gdLst>
                <a:gd name="T0" fmla="*/ 1246 w 1247"/>
                <a:gd name="T1" fmla="*/ 910 h 911"/>
                <a:gd name="T2" fmla="*/ 1115 w 1247"/>
                <a:gd name="T3" fmla="*/ 899 h 911"/>
                <a:gd name="T4" fmla="*/ 1050 w 1247"/>
                <a:gd name="T5" fmla="*/ 889 h 911"/>
                <a:gd name="T6" fmla="*/ 982 w 1247"/>
                <a:gd name="T7" fmla="*/ 872 h 911"/>
                <a:gd name="T8" fmla="*/ 919 w 1247"/>
                <a:gd name="T9" fmla="*/ 852 h 911"/>
                <a:gd name="T10" fmla="*/ 851 w 1247"/>
                <a:gd name="T11" fmla="*/ 825 h 911"/>
                <a:gd name="T12" fmla="*/ 788 w 1247"/>
                <a:gd name="T13" fmla="*/ 787 h 911"/>
                <a:gd name="T14" fmla="*/ 655 w 1247"/>
                <a:gd name="T15" fmla="*/ 683 h 911"/>
                <a:gd name="T16" fmla="*/ 524 w 1247"/>
                <a:gd name="T17" fmla="*/ 533 h 911"/>
                <a:gd name="T18" fmla="*/ 393 w 1247"/>
                <a:gd name="T19" fmla="*/ 356 h 911"/>
                <a:gd name="T20" fmla="*/ 327 w 1247"/>
                <a:gd name="T21" fmla="*/ 265 h 911"/>
                <a:gd name="T22" fmla="*/ 260 w 1247"/>
                <a:gd name="T23" fmla="*/ 181 h 911"/>
                <a:gd name="T24" fmla="*/ 196 w 1247"/>
                <a:gd name="T25" fmla="*/ 107 h 911"/>
                <a:gd name="T26" fmla="*/ 129 w 1247"/>
                <a:gd name="T27" fmla="*/ 49 h 911"/>
                <a:gd name="T28" fmla="*/ 65 w 1247"/>
                <a:gd name="T29" fmla="*/ 14 h 911"/>
                <a:gd name="T30" fmla="*/ 0 w 1247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7" h="911">
                  <a:moveTo>
                    <a:pt x="1246" y="910"/>
                  </a:moveTo>
                  <a:lnTo>
                    <a:pt x="1115" y="899"/>
                  </a:lnTo>
                  <a:lnTo>
                    <a:pt x="1050" y="889"/>
                  </a:lnTo>
                  <a:lnTo>
                    <a:pt x="982" y="872"/>
                  </a:lnTo>
                  <a:lnTo>
                    <a:pt x="919" y="852"/>
                  </a:lnTo>
                  <a:lnTo>
                    <a:pt x="851" y="825"/>
                  </a:lnTo>
                  <a:lnTo>
                    <a:pt x="788" y="787"/>
                  </a:lnTo>
                  <a:lnTo>
                    <a:pt x="655" y="683"/>
                  </a:lnTo>
                  <a:lnTo>
                    <a:pt x="524" y="533"/>
                  </a:lnTo>
                  <a:lnTo>
                    <a:pt x="393" y="356"/>
                  </a:lnTo>
                  <a:lnTo>
                    <a:pt x="327" y="265"/>
                  </a:lnTo>
                  <a:lnTo>
                    <a:pt x="260" y="181"/>
                  </a:lnTo>
                  <a:lnTo>
                    <a:pt x="196" y="107"/>
                  </a:lnTo>
                  <a:lnTo>
                    <a:pt x="129" y="49"/>
                  </a:lnTo>
                  <a:lnTo>
                    <a:pt x="65" y="14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380919" y="4636008"/>
            <a:ext cx="2727767" cy="2031486"/>
            <a:chOff x="375444" y="4114800"/>
            <a:chExt cx="3581400" cy="2306638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676400" y="4114800"/>
              <a:ext cx="1055688" cy="1446213"/>
            </a:xfrm>
            <a:custGeom>
              <a:avLst/>
              <a:gdLst>
                <a:gd name="T0" fmla="*/ 1150 w 1151"/>
                <a:gd name="T1" fmla="*/ 910 h 911"/>
                <a:gd name="T2" fmla="*/ 1029 w 1151"/>
                <a:gd name="T3" fmla="*/ 899 h 911"/>
                <a:gd name="T4" fmla="*/ 969 w 1151"/>
                <a:gd name="T5" fmla="*/ 889 h 911"/>
                <a:gd name="T6" fmla="*/ 906 w 1151"/>
                <a:gd name="T7" fmla="*/ 872 h 911"/>
                <a:gd name="T8" fmla="*/ 848 w 1151"/>
                <a:gd name="T9" fmla="*/ 852 h 911"/>
                <a:gd name="T10" fmla="*/ 786 w 1151"/>
                <a:gd name="T11" fmla="*/ 825 h 911"/>
                <a:gd name="T12" fmla="*/ 727 w 1151"/>
                <a:gd name="T13" fmla="*/ 787 h 911"/>
                <a:gd name="T14" fmla="*/ 604 w 1151"/>
                <a:gd name="T15" fmla="*/ 683 h 911"/>
                <a:gd name="T16" fmla="*/ 483 w 1151"/>
                <a:gd name="T17" fmla="*/ 533 h 911"/>
                <a:gd name="T18" fmla="*/ 363 w 1151"/>
                <a:gd name="T19" fmla="*/ 356 h 911"/>
                <a:gd name="T20" fmla="*/ 302 w 1151"/>
                <a:gd name="T21" fmla="*/ 265 h 911"/>
                <a:gd name="T22" fmla="*/ 240 w 1151"/>
                <a:gd name="T23" fmla="*/ 181 h 911"/>
                <a:gd name="T24" fmla="*/ 181 w 1151"/>
                <a:gd name="T25" fmla="*/ 107 h 911"/>
                <a:gd name="T26" fmla="*/ 119 w 1151"/>
                <a:gd name="T27" fmla="*/ 49 h 911"/>
                <a:gd name="T28" fmla="*/ 60 w 1151"/>
                <a:gd name="T29" fmla="*/ 14 h 911"/>
                <a:gd name="T30" fmla="*/ 0 w 1151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1" h="911">
                  <a:moveTo>
                    <a:pt x="1150" y="910"/>
                  </a:moveTo>
                  <a:lnTo>
                    <a:pt x="1029" y="899"/>
                  </a:lnTo>
                  <a:lnTo>
                    <a:pt x="969" y="889"/>
                  </a:lnTo>
                  <a:lnTo>
                    <a:pt x="906" y="872"/>
                  </a:lnTo>
                  <a:lnTo>
                    <a:pt x="848" y="852"/>
                  </a:lnTo>
                  <a:lnTo>
                    <a:pt x="786" y="825"/>
                  </a:lnTo>
                  <a:lnTo>
                    <a:pt x="727" y="787"/>
                  </a:lnTo>
                  <a:lnTo>
                    <a:pt x="604" y="683"/>
                  </a:lnTo>
                  <a:lnTo>
                    <a:pt x="483" y="533"/>
                  </a:lnTo>
                  <a:lnTo>
                    <a:pt x="363" y="356"/>
                  </a:lnTo>
                  <a:lnTo>
                    <a:pt x="302" y="265"/>
                  </a:lnTo>
                  <a:lnTo>
                    <a:pt x="240" y="181"/>
                  </a:lnTo>
                  <a:lnTo>
                    <a:pt x="181" y="107"/>
                  </a:lnTo>
                  <a:lnTo>
                    <a:pt x="119" y="49"/>
                  </a:lnTo>
                  <a:lnTo>
                    <a:pt x="60" y="14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75444" y="4114800"/>
              <a:ext cx="3581400" cy="2306638"/>
              <a:chOff x="381000" y="4114800"/>
              <a:chExt cx="3581400" cy="2306638"/>
            </a:xfrm>
          </p:grpSpPr>
          <p:sp>
            <p:nvSpPr>
              <p:cNvPr id="21" name="Freeform 3"/>
              <p:cNvSpPr>
                <a:spLocks/>
              </p:cNvSpPr>
              <p:nvPr/>
            </p:nvSpPr>
            <p:spPr bwMode="auto">
              <a:xfrm>
                <a:off x="1676400" y="4191000"/>
                <a:ext cx="1055688" cy="1446213"/>
              </a:xfrm>
              <a:custGeom>
                <a:avLst/>
                <a:gdLst>
                  <a:gd name="T0" fmla="*/ 1150 w 1151"/>
                  <a:gd name="T1" fmla="*/ 910 h 911"/>
                  <a:gd name="T2" fmla="*/ 1029 w 1151"/>
                  <a:gd name="T3" fmla="*/ 899 h 911"/>
                  <a:gd name="T4" fmla="*/ 969 w 1151"/>
                  <a:gd name="T5" fmla="*/ 889 h 911"/>
                  <a:gd name="T6" fmla="*/ 906 w 1151"/>
                  <a:gd name="T7" fmla="*/ 872 h 911"/>
                  <a:gd name="T8" fmla="*/ 848 w 1151"/>
                  <a:gd name="T9" fmla="*/ 852 h 911"/>
                  <a:gd name="T10" fmla="*/ 786 w 1151"/>
                  <a:gd name="T11" fmla="*/ 825 h 911"/>
                  <a:gd name="T12" fmla="*/ 727 w 1151"/>
                  <a:gd name="T13" fmla="*/ 787 h 911"/>
                  <a:gd name="T14" fmla="*/ 604 w 1151"/>
                  <a:gd name="T15" fmla="*/ 683 h 911"/>
                  <a:gd name="T16" fmla="*/ 483 w 1151"/>
                  <a:gd name="T17" fmla="*/ 533 h 911"/>
                  <a:gd name="T18" fmla="*/ 363 w 1151"/>
                  <a:gd name="T19" fmla="*/ 356 h 911"/>
                  <a:gd name="T20" fmla="*/ 302 w 1151"/>
                  <a:gd name="T21" fmla="*/ 265 h 911"/>
                  <a:gd name="T22" fmla="*/ 240 w 1151"/>
                  <a:gd name="T23" fmla="*/ 181 h 911"/>
                  <a:gd name="T24" fmla="*/ 181 w 1151"/>
                  <a:gd name="T25" fmla="*/ 107 h 911"/>
                  <a:gd name="T26" fmla="*/ 119 w 1151"/>
                  <a:gd name="T27" fmla="*/ 49 h 911"/>
                  <a:gd name="T28" fmla="*/ 60 w 1151"/>
                  <a:gd name="T29" fmla="*/ 14 h 911"/>
                  <a:gd name="T30" fmla="*/ 0 w 1151"/>
                  <a:gd name="T3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1" h="911">
                    <a:moveTo>
                      <a:pt x="1150" y="910"/>
                    </a:moveTo>
                    <a:lnTo>
                      <a:pt x="1029" y="899"/>
                    </a:lnTo>
                    <a:lnTo>
                      <a:pt x="969" y="889"/>
                    </a:lnTo>
                    <a:lnTo>
                      <a:pt x="906" y="872"/>
                    </a:lnTo>
                    <a:lnTo>
                      <a:pt x="848" y="852"/>
                    </a:lnTo>
                    <a:lnTo>
                      <a:pt x="786" y="825"/>
                    </a:lnTo>
                    <a:lnTo>
                      <a:pt x="727" y="787"/>
                    </a:lnTo>
                    <a:lnTo>
                      <a:pt x="604" y="683"/>
                    </a:lnTo>
                    <a:lnTo>
                      <a:pt x="483" y="533"/>
                    </a:lnTo>
                    <a:lnTo>
                      <a:pt x="363" y="356"/>
                    </a:lnTo>
                    <a:lnTo>
                      <a:pt x="302" y="265"/>
                    </a:lnTo>
                    <a:lnTo>
                      <a:pt x="240" y="181"/>
                    </a:lnTo>
                    <a:lnTo>
                      <a:pt x="181" y="107"/>
                    </a:lnTo>
                    <a:lnTo>
                      <a:pt x="119" y="49"/>
                    </a:lnTo>
                    <a:lnTo>
                      <a:pt x="60" y="14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4"/>
              <p:cNvSpPr>
                <a:spLocks/>
              </p:cNvSpPr>
              <p:nvPr/>
            </p:nvSpPr>
            <p:spPr bwMode="auto">
              <a:xfrm>
                <a:off x="685800" y="4191000"/>
                <a:ext cx="1011238" cy="1446213"/>
              </a:xfrm>
              <a:custGeom>
                <a:avLst/>
                <a:gdLst>
                  <a:gd name="T0" fmla="*/ 0 w 1103"/>
                  <a:gd name="T1" fmla="*/ 910 h 911"/>
                  <a:gd name="T2" fmla="*/ 116 w 1103"/>
                  <a:gd name="T3" fmla="*/ 899 h 911"/>
                  <a:gd name="T4" fmla="*/ 174 w 1103"/>
                  <a:gd name="T5" fmla="*/ 889 h 911"/>
                  <a:gd name="T6" fmla="*/ 234 w 1103"/>
                  <a:gd name="T7" fmla="*/ 872 h 911"/>
                  <a:gd name="T8" fmla="*/ 290 w 1103"/>
                  <a:gd name="T9" fmla="*/ 852 h 911"/>
                  <a:gd name="T10" fmla="*/ 349 w 1103"/>
                  <a:gd name="T11" fmla="*/ 825 h 911"/>
                  <a:gd name="T12" fmla="*/ 405 w 1103"/>
                  <a:gd name="T13" fmla="*/ 787 h 911"/>
                  <a:gd name="T14" fmla="*/ 521 w 1103"/>
                  <a:gd name="T15" fmla="*/ 683 h 911"/>
                  <a:gd name="T16" fmla="*/ 637 w 1103"/>
                  <a:gd name="T17" fmla="*/ 533 h 911"/>
                  <a:gd name="T18" fmla="*/ 755 w 1103"/>
                  <a:gd name="T19" fmla="*/ 356 h 911"/>
                  <a:gd name="T20" fmla="*/ 811 w 1103"/>
                  <a:gd name="T21" fmla="*/ 265 h 911"/>
                  <a:gd name="T22" fmla="*/ 870 w 1103"/>
                  <a:gd name="T23" fmla="*/ 181 h 911"/>
                  <a:gd name="T24" fmla="*/ 927 w 1103"/>
                  <a:gd name="T25" fmla="*/ 107 h 911"/>
                  <a:gd name="T26" fmla="*/ 986 w 1103"/>
                  <a:gd name="T27" fmla="*/ 49 h 911"/>
                  <a:gd name="T28" fmla="*/ 1042 w 1103"/>
                  <a:gd name="T29" fmla="*/ 14 h 911"/>
                  <a:gd name="T30" fmla="*/ 1102 w 1103"/>
                  <a:gd name="T3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3" h="911">
                    <a:moveTo>
                      <a:pt x="0" y="910"/>
                    </a:moveTo>
                    <a:lnTo>
                      <a:pt x="116" y="899"/>
                    </a:lnTo>
                    <a:lnTo>
                      <a:pt x="174" y="889"/>
                    </a:lnTo>
                    <a:lnTo>
                      <a:pt x="234" y="872"/>
                    </a:lnTo>
                    <a:lnTo>
                      <a:pt x="290" y="852"/>
                    </a:lnTo>
                    <a:lnTo>
                      <a:pt x="349" y="825"/>
                    </a:lnTo>
                    <a:lnTo>
                      <a:pt x="405" y="787"/>
                    </a:lnTo>
                    <a:lnTo>
                      <a:pt x="521" y="683"/>
                    </a:lnTo>
                    <a:lnTo>
                      <a:pt x="637" y="533"/>
                    </a:lnTo>
                    <a:lnTo>
                      <a:pt x="755" y="356"/>
                    </a:lnTo>
                    <a:lnTo>
                      <a:pt x="811" y="265"/>
                    </a:lnTo>
                    <a:lnTo>
                      <a:pt x="870" y="181"/>
                    </a:lnTo>
                    <a:lnTo>
                      <a:pt x="927" y="107"/>
                    </a:lnTo>
                    <a:lnTo>
                      <a:pt x="986" y="49"/>
                    </a:lnTo>
                    <a:lnTo>
                      <a:pt x="1042" y="14"/>
                    </a:lnTo>
                    <a:lnTo>
                      <a:pt x="1102" y="0"/>
                    </a:lnTo>
                  </a:path>
                </a:pathLst>
              </a:custGeom>
              <a:noFill/>
              <a:ln w="254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609600" y="4114800"/>
                <a:ext cx="1055688" cy="1446213"/>
              </a:xfrm>
              <a:custGeom>
                <a:avLst/>
                <a:gdLst>
                  <a:gd name="T0" fmla="*/ 0 w 1151"/>
                  <a:gd name="T1" fmla="*/ 910 h 911"/>
                  <a:gd name="T2" fmla="*/ 121 w 1151"/>
                  <a:gd name="T3" fmla="*/ 899 h 911"/>
                  <a:gd name="T4" fmla="*/ 181 w 1151"/>
                  <a:gd name="T5" fmla="*/ 889 h 911"/>
                  <a:gd name="T6" fmla="*/ 244 w 1151"/>
                  <a:gd name="T7" fmla="*/ 872 h 911"/>
                  <a:gd name="T8" fmla="*/ 302 w 1151"/>
                  <a:gd name="T9" fmla="*/ 852 h 911"/>
                  <a:gd name="T10" fmla="*/ 365 w 1151"/>
                  <a:gd name="T11" fmla="*/ 825 h 911"/>
                  <a:gd name="T12" fmla="*/ 423 w 1151"/>
                  <a:gd name="T13" fmla="*/ 787 h 911"/>
                  <a:gd name="T14" fmla="*/ 544 w 1151"/>
                  <a:gd name="T15" fmla="*/ 683 h 911"/>
                  <a:gd name="T16" fmla="*/ 665 w 1151"/>
                  <a:gd name="T17" fmla="*/ 533 h 911"/>
                  <a:gd name="T18" fmla="*/ 787 w 1151"/>
                  <a:gd name="T19" fmla="*/ 356 h 911"/>
                  <a:gd name="T20" fmla="*/ 846 w 1151"/>
                  <a:gd name="T21" fmla="*/ 265 h 911"/>
                  <a:gd name="T22" fmla="*/ 908 w 1151"/>
                  <a:gd name="T23" fmla="*/ 181 h 911"/>
                  <a:gd name="T24" fmla="*/ 967 w 1151"/>
                  <a:gd name="T25" fmla="*/ 107 h 911"/>
                  <a:gd name="T26" fmla="*/ 1029 w 1151"/>
                  <a:gd name="T27" fmla="*/ 49 h 911"/>
                  <a:gd name="T28" fmla="*/ 1088 w 1151"/>
                  <a:gd name="T29" fmla="*/ 14 h 911"/>
                  <a:gd name="T30" fmla="*/ 1150 w 1151"/>
                  <a:gd name="T3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1" h="911">
                    <a:moveTo>
                      <a:pt x="0" y="910"/>
                    </a:moveTo>
                    <a:lnTo>
                      <a:pt x="121" y="899"/>
                    </a:lnTo>
                    <a:lnTo>
                      <a:pt x="181" y="889"/>
                    </a:lnTo>
                    <a:lnTo>
                      <a:pt x="244" y="872"/>
                    </a:lnTo>
                    <a:lnTo>
                      <a:pt x="302" y="852"/>
                    </a:lnTo>
                    <a:lnTo>
                      <a:pt x="365" y="825"/>
                    </a:lnTo>
                    <a:lnTo>
                      <a:pt x="423" y="787"/>
                    </a:lnTo>
                    <a:lnTo>
                      <a:pt x="544" y="683"/>
                    </a:lnTo>
                    <a:lnTo>
                      <a:pt x="665" y="533"/>
                    </a:lnTo>
                    <a:lnTo>
                      <a:pt x="787" y="356"/>
                    </a:lnTo>
                    <a:lnTo>
                      <a:pt x="846" y="265"/>
                    </a:lnTo>
                    <a:lnTo>
                      <a:pt x="908" y="181"/>
                    </a:lnTo>
                    <a:lnTo>
                      <a:pt x="967" y="107"/>
                    </a:lnTo>
                    <a:lnTo>
                      <a:pt x="1029" y="49"/>
                    </a:lnTo>
                    <a:lnTo>
                      <a:pt x="1088" y="14"/>
                    </a:lnTo>
                    <a:lnTo>
                      <a:pt x="1150" y="0"/>
                    </a:lnTo>
                  </a:path>
                </a:pathLst>
              </a:custGeom>
              <a:noFill/>
              <a:ln w="25400" cap="rnd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7"/>
              <p:cNvSpPr>
                <a:spLocks/>
              </p:cNvSpPr>
              <p:nvPr/>
            </p:nvSpPr>
            <p:spPr bwMode="auto">
              <a:xfrm>
                <a:off x="2819400" y="4191000"/>
                <a:ext cx="1143000" cy="1446213"/>
              </a:xfrm>
              <a:custGeom>
                <a:avLst/>
                <a:gdLst>
                  <a:gd name="T0" fmla="*/ 1246 w 1247"/>
                  <a:gd name="T1" fmla="*/ 910 h 911"/>
                  <a:gd name="T2" fmla="*/ 1115 w 1247"/>
                  <a:gd name="T3" fmla="*/ 899 h 911"/>
                  <a:gd name="T4" fmla="*/ 1050 w 1247"/>
                  <a:gd name="T5" fmla="*/ 889 h 911"/>
                  <a:gd name="T6" fmla="*/ 982 w 1247"/>
                  <a:gd name="T7" fmla="*/ 872 h 911"/>
                  <a:gd name="T8" fmla="*/ 919 w 1247"/>
                  <a:gd name="T9" fmla="*/ 852 h 911"/>
                  <a:gd name="T10" fmla="*/ 851 w 1247"/>
                  <a:gd name="T11" fmla="*/ 825 h 911"/>
                  <a:gd name="T12" fmla="*/ 788 w 1247"/>
                  <a:gd name="T13" fmla="*/ 787 h 911"/>
                  <a:gd name="T14" fmla="*/ 655 w 1247"/>
                  <a:gd name="T15" fmla="*/ 683 h 911"/>
                  <a:gd name="T16" fmla="*/ 524 w 1247"/>
                  <a:gd name="T17" fmla="*/ 533 h 911"/>
                  <a:gd name="T18" fmla="*/ 393 w 1247"/>
                  <a:gd name="T19" fmla="*/ 356 h 911"/>
                  <a:gd name="T20" fmla="*/ 327 w 1247"/>
                  <a:gd name="T21" fmla="*/ 265 h 911"/>
                  <a:gd name="T22" fmla="*/ 260 w 1247"/>
                  <a:gd name="T23" fmla="*/ 181 h 911"/>
                  <a:gd name="T24" fmla="*/ 196 w 1247"/>
                  <a:gd name="T25" fmla="*/ 107 h 911"/>
                  <a:gd name="T26" fmla="*/ 129 w 1247"/>
                  <a:gd name="T27" fmla="*/ 49 h 911"/>
                  <a:gd name="T28" fmla="*/ 65 w 1247"/>
                  <a:gd name="T29" fmla="*/ 14 h 911"/>
                  <a:gd name="T30" fmla="*/ 0 w 1247"/>
                  <a:gd name="T31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7" h="911">
                    <a:moveTo>
                      <a:pt x="1246" y="910"/>
                    </a:moveTo>
                    <a:lnTo>
                      <a:pt x="1115" y="899"/>
                    </a:lnTo>
                    <a:lnTo>
                      <a:pt x="1050" y="889"/>
                    </a:lnTo>
                    <a:lnTo>
                      <a:pt x="982" y="872"/>
                    </a:lnTo>
                    <a:lnTo>
                      <a:pt x="919" y="852"/>
                    </a:lnTo>
                    <a:lnTo>
                      <a:pt x="851" y="825"/>
                    </a:lnTo>
                    <a:lnTo>
                      <a:pt x="788" y="787"/>
                    </a:lnTo>
                    <a:lnTo>
                      <a:pt x="655" y="683"/>
                    </a:lnTo>
                    <a:lnTo>
                      <a:pt x="524" y="533"/>
                    </a:lnTo>
                    <a:lnTo>
                      <a:pt x="393" y="356"/>
                    </a:lnTo>
                    <a:lnTo>
                      <a:pt x="327" y="265"/>
                    </a:lnTo>
                    <a:lnTo>
                      <a:pt x="260" y="181"/>
                    </a:lnTo>
                    <a:lnTo>
                      <a:pt x="196" y="107"/>
                    </a:lnTo>
                    <a:lnTo>
                      <a:pt x="129" y="49"/>
                    </a:lnTo>
                    <a:lnTo>
                      <a:pt x="65" y="14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1676400" y="4191000"/>
                <a:ext cx="1127125" cy="1444625"/>
              </a:xfrm>
              <a:custGeom>
                <a:avLst/>
                <a:gdLst>
                  <a:gd name="T0" fmla="*/ 0 w 710"/>
                  <a:gd name="T1" fmla="*/ 910 h 910"/>
                  <a:gd name="T2" fmla="*/ 73 w 710"/>
                  <a:gd name="T3" fmla="*/ 899 h 910"/>
                  <a:gd name="T4" fmla="*/ 109 w 710"/>
                  <a:gd name="T5" fmla="*/ 889 h 910"/>
                  <a:gd name="T6" fmla="*/ 147 w 710"/>
                  <a:gd name="T7" fmla="*/ 872 h 910"/>
                  <a:gd name="T8" fmla="*/ 182 w 710"/>
                  <a:gd name="T9" fmla="*/ 852 h 910"/>
                  <a:gd name="T10" fmla="*/ 219 w 710"/>
                  <a:gd name="T11" fmla="*/ 825 h 910"/>
                  <a:gd name="T12" fmla="*/ 255 w 710"/>
                  <a:gd name="T13" fmla="*/ 787 h 910"/>
                  <a:gd name="T14" fmla="*/ 327 w 710"/>
                  <a:gd name="T15" fmla="*/ 683 h 910"/>
                  <a:gd name="T16" fmla="*/ 399 w 710"/>
                  <a:gd name="T17" fmla="*/ 533 h 910"/>
                  <a:gd name="T18" fmla="*/ 473 w 710"/>
                  <a:gd name="T19" fmla="*/ 356 h 910"/>
                  <a:gd name="T20" fmla="*/ 508 w 710"/>
                  <a:gd name="T21" fmla="*/ 265 h 910"/>
                  <a:gd name="T22" fmla="*/ 546 w 710"/>
                  <a:gd name="T23" fmla="*/ 181 h 910"/>
                  <a:gd name="T24" fmla="*/ 581 w 710"/>
                  <a:gd name="T25" fmla="*/ 107 h 910"/>
                  <a:gd name="T26" fmla="*/ 619 w 710"/>
                  <a:gd name="T27" fmla="*/ 49 h 910"/>
                  <a:gd name="T28" fmla="*/ 654 w 710"/>
                  <a:gd name="T29" fmla="*/ 14 h 910"/>
                  <a:gd name="T30" fmla="*/ 710 w 710"/>
                  <a:gd name="T31" fmla="*/ 0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0" h="910">
                    <a:moveTo>
                      <a:pt x="0" y="910"/>
                    </a:moveTo>
                    <a:lnTo>
                      <a:pt x="73" y="899"/>
                    </a:lnTo>
                    <a:lnTo>
                      <a:pt x="109" y="889"/>
                    </a:lnTo>
                    <a:lnTo>
                      <a:pt x="147" y="872"/>
                    </a:lnTo>
                    <a:lnTo>
                      <a:pt x="182" y="852"/>
                    </a:lnTo>
                    <a:lnTo>
                      <a:pt x="219" y="825"/>
                    </a:lnTo>
                    <a:lnTo>
                      <a:pt x="255" y="787"/>
                    </a:lnTo>
                    <a:lnTo>
                      <a:pt x="327" y="683"/>
                    </a:lnTo>
                    <a:lnTo>
                      <a:pt x="399" y="533"/>
                    </a:lnTo>
                    <a:lnTo>
                      <a:pt x="473" y="356"/>
                    </a:lnTo>
                    <a:lnTo>
                      <a:pt x="508" y="265"/>
                    </a:lnTo>
                    <a:lnTo>
                      <a:pt x="546" y="181"/>
                    </a:lnTo>
                    <a:lnTo>
                      <a:pt x="581" y="107"/>
                    </a:lnTo>
                    <a:lnTo>
                      <a:pt x="619" y="49"/>
                    </a:lnTo>
                    <a:lnTo>
                      <a:pt x="654" y="14"/>
                    </a:lnTo>
                    <a:lnTo>
                      <a:pt x="710" y="0"/>
                    </a:lnTo>
                  </a:path>
                </a:pathLst>
              </a:custGeom>
              <a:noFill/>
              <a:ln w="25400" cap="rnd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2"/>
              <p:cNvSpPr>
                <a:spLocks noChangeShapeType="1"/>
              </p:cNvSpPr>
              <p:nvPr/>
            </p:nvSpPr>
            <p:spPr bwMode="auto">
              <a:xfrm>
                <a:off x="381000" y="5715000"/>
                <a:ext cx="3276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aphicFrame>
            <p:nvGraphicFramePr>
              <p:cNvPr id="27" name="Object 13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249363" y="5867400"/>
              <a:ext cx="1881187" cy="5540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392" name="Equation" r:id="rId6" imgW="774360" imgH="228600" progId="Equation.3">
                      <p:embed/>
                    </p:oleObj>
                  </mc:Choice>
                  <mc:Fallback>
                    <p:oleObj name="Equation" r:id="rId6" imgW="774360" imgH="228600" progId="Equation.3">
                      <p:embed/>
                      <p:pic>
                        <p:nvPicPr>
                          <p:cNvPr id="27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9363" y="5867400"/>
                            <a:ext cx="1881187" cy="554038"/>
                          </a:xfrm>
                          <a:prstGeom prst="rect">
                            <a:avLst/>
                          </a:prstGeom>
                          <a:solidFill>
                            <a:srgbClr val="FDE0BD"/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8" name="Group 27"/>
          <p:cNvGrpSpPr/>
          <p:nvPr/>
        </p:nvGrpSpPr>
        <p:grpSpPr>
          <a:xfrm>
            <a:off x="6164583" y="4711470"/>
            <a:ext cx="2798188" cy="1956024"/>
            <a:chOff x="4648200" y="4191000"/>
            <a:chExt cx="3962400" cy="2230438"/>
          </a:xfrm>
        </p:grpSpPr>
        <p:sp>
          <p:nvSpPr>
            <p:cNvPr id="29" name="Freeform 14"/>
            <p:cNvSpPr>
              <a:spLocks/>
            </p:cNvSpPr>
            <p:nvPr/>
          </p:nvSpPr>
          <p:spPr bwMode="auto">
            <a:xfrm>
              <a:off x="6324600" y="4191000"/>
              <a:ext cx="1055688" cy="1446213"/>
            </a:xfrm>
            <a:custGeom>
              <a:avLst/>
              <a:gdLst>
                <a:gd name="T0" fmla="*/ 1150 w 1151"/>
                <a:gd name="T1" fmla="*/ 910 h 911"/>
                <a:gd name="T2" fmla="*/ 1029 w 1151"/>
                <a:gd name="T3" fmla="*/ 899 h 911"/>
                <a:gd name="T4" fmla="*/ 969 w 1151"/>
                <a:gd name="T5" fmla="*/ 889 h 911"/>
                <a:gd name="T6" fmla="*/ 906 w 1151"/>
                <a:gd name="T7" fmla="*/ 872 h 911"/>
                <a:gd name="T8" fmla="*/ 848 w 1151"/>
                <a:gd name="T9" fmla="*/ 852 h 911"/>
                <a:gd name="T10" fmla="*/ 786 w 1151"/>
                <a:gd name="T11" fmla="*/ 825 h 911"/>
                <a:gd name="T12" fmla="*/ 727 w 1151"/>
                <a:gd name="T13" fmla="*/ 787 h 911"/>
                <a:gd name="T14" fmla="*/ 604 w 1151"/>
                <a:gd name="T15" fmla="*/ 683 h 911"/>
                <a:gd name="T16" fmla="*/ 483 w 1151"/>
                <a:gd name="T17" fmla="*/ 533 h 911"/>
                <a:gd name="T18" fmla="*/ 363 w 1151"/>
                <a:gd name="T19" fmla="*/ 356 h 911"/>
                <a:gd name="T20" fmla="*/ 302 w 1151"/>
                <a:gd name="T21" fmla="*/ 265 h 911"/>
                <a:gd name="T22" fmla="*/ 240 w 1151"/>
                <a:gd name="T23" fmla="*/ 181 h 911"/>
                <a:gd name="T24" fmla="*/ 181 w 1151"/>
                <a:gd name="T25" fmla="*/ 107 h 911"/>
                <a:gd name="T26" fmla="*/ 119 w 1151"/>
                <a:gd name="T27" fmla="*/ 49 h 911"/>
                <a:gd name="T28" fmla="*/ 60 w 1151"/>
                <a:gd name="T29" fmla="*/ 14 h 911"/>
                <a:gd name="T30" fmla="*/ 0 w 1151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1" h="911">
                  <a:moveTo>
                    <a:pt x="1150" y="910"/>
                  </a:moveTo>
                  <a:lnTo>
                    <a:pt x="1029" y="899"/>
                  </a:lnTo>
                  <a:lnTo>
                    <a:pt x="969" y="889"/>
                  </a:lnTo>
                  <a:lnTo>
                    <a:pt x="906" y="872"/>
                  </a:lnTo>
                  <a:lnTo>
                    <a:pt x="848" y="852"/>
                  </a:lnTo>
                  <a:lnTo>
                    <a:pt x="786" y="825"/>
                  </a:lnTo>
                  <a:lnTo>
                    <a:pt x="727" y="787"/>
                  </a:lnTo>
                  <a:lnTo>
                    <a:pt x="604" y="683"/>
                  </a:lnTo>
                  <a:lnTo>
                    <a:pt x="483" y="533"/>
                  </a:lnTo>
                  <a:lnTo>
                    <a:pt x="363" y="356"/>
                  </a:lnTo>
                  <a:lnTo>
                    <a:pt x="302" y="265"/>
                  </a:lnTo>
                  <a:lnTo>
                    <a:pt x="240" y="181"/>
                  </a:lnTo>
                  <a:lnTo>
                    <a:pt x="181" y="107"/>
                  </a:lnTo>
                  <a:lnTo>
                    <a:pt x="119" y="49"/>
                  </a:lnTo>
                  <a:lnTo>
                    <a:pt x="60" y="14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5334000" y="4191000"/>
              <a:ext cx="1011238" cy="1446213"/>
            </a:xfrm>
            <a:custGeom>
              <a:avLst/>
              <a:gdLst>
                <a:gd name="T0" fmla="*/ 0 w 1103"/>
                <a:gd name="T1" fmla="*/ 910 h 911"/>
                <a:gd name="T2" fmla="*/ 116 w 1103"/>
                <a:gd name="T3" fmla="*/ 899 h 911"/>
                <a:gd name="T4" fmla="*/ 174 w 1103"/>
                <a:gd name="T5" fmla="*/ 889 h 911"/>
                <a:gd name="T6" fmla="*/ 234 w 1103"/>
                <a:gd name="T7" fmla="*/ 872 h 911"/>
                <a:gd name="T8" fmla="*/ 290 w 1103"/>
                <a:gd name="T9" fmla="*/ 852 h 911"/>
                <a:gd name="T10" fmla="*/ 349 w 1103"/>
                <a:gd name="T11" fmla="*/ 825 h 911"/>
                <a:gd name="T12" fmla="*/ 405 w 1103"/>
                <a:gd name="T13" fmla="*/ 787 h 911"/>
                <a:gd name="T14" fmla="*/ 521 w 1103"/>
                <a:gd name="T15" fmla="*/ 683 h 911"/>
                <a:gd name="T16" fmla="*/ 637 w 1103"/>
                <a:gd name="T17" fmla="*/ 533 h 911"/>
                <a:gd name="T18" fmla="*/ 755 w 1103"/>
                <a:gd name="T19" fmla="*/ 356 h 911"/>
                <a:gd name="T20" fmla="*/ 811 w 1103"/>
                <a:gd name="T21" fmla="*/ 265 h 911"/>
                <a:gd name="T22" fmla="*/ 870 w 1103"/>
                <a:gd name="T23" fmla="*/ 181 h 911"/>
                <a:gd name="T24" fmla="*/ 927 w 1103"/>
                <a:gd name="T25" fmla="*/ 107 h 911"/>
                <a:gd name="T26" fmla="*/ 986 w 1103"/>
                <a:gd name="T27" fmla="*/ 49 h 911"/>
                <a:gd name="T28" fmla="*/ 1042 w 1103"/>
                <a:gd name="T29" fmla="*/ 14 h 911"/>
                <a:gd name="T30" fmla="*/ 1102 w 1103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3" h="911">
                  <a:moveTo>
                    <a:pt x="0" y="910"/>
                  </a:moveTo>
                  <a:lnTo>
                    <a:pt x="116" y="899"/>
                  </a:lnTo>
                  <a:lnTo>
                    <a:pt x="174" y="889"/>
                  </a:lnTo>
                  <a:lnTo>
                    <a:pt x="234" y="872"/>
                  </a:lnTo>
                  <a:lnTo>
                    <a:pt x="290" y="852"/>
                  </a:lnTo>
                  <a:lnTo>
                    <a:pt x="349" y="825"/>
                  </a:lnTo>
                  <a:lnTo>
                    <a:pt x="405" y="787"/>
                  </a:lnTo>
                  <a:lnTo>
                    <a:pt x="521" y="683"/>
                  </a:lnTo>
                  <a:lnTo>
                    <a:pt x="637" y="533"/>
                  </a:lnTo>
                  <a:lnTo>
                    <a:pt x="755" y="356"/>
                  </a:lnTo>
                  <a:lnTo>
                    <a:pt x="811" y="265"/>
                  </a:lnTo>
                  <a:lnTo>
                    <a:pt x="870" y="181"/>
                  </a:lnTo>
                  <a:lnTo>
                    <a:pt x="927" y="107"/>
                  </a:lnTo>
                  <a:lnTo>
                    <a:pt x="986" y="49"/>
                  </a:lnTo>
                  <a:lnTo>
                    <a:pt x="1042" y="14"/>
                  </a:lnTo>
                  <a:lnTo>
                    <a:pt x="1102" y="0"/>
                  </a:lnTo>
                </a:path>
              </a:pathLst>
            </a:custGeom>
            <a:noFill/>
            <a:ln w="254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auto">
            <a:xfrm>
              <a:off x="5715000" y="4191000"/>
              <a:ext cx="1055688" cy="1446213"/>
            </a:xfrm>
            <a:custGeom>
              <a:avLst/>
              <a:gdLst>
                <a:gd name="T0" fmla="*/ 1150 w 1151"/>
                <a:gd name="T1" fmla="*/ 910 h 911"/>
                <a:gd name="T2" fmla="*/ 1029 w 1151"/>
                <a:gd name="T3" fmla="*/ 899 h 911"/>
                <a:gd name="T4" fmla="*/ 969 w 1151"/>
                <a:gd name="T5" fmla="*/ 889 h 911"/>
                <a:gd name="T6" fmla="*/ 906 w 1151"/>
                <a:gd name="T7" fmla="*/ 872 h 911"/>
                <a:gd name="T8" fmla="*/ 848 w 1151"/>
                <a:gd name="T9" fmla="*/ 852 h 911"/>
                <a:gd name="T10" fmla="*/ 786 w 1151"/>
                <a:gd name="T11" fmla="*/ 825 h 911"/>
                <a:gd name="T12" fmla="*/ 727 w 1151"/>
                <a:gd name="T13" fmla="*/ 787 h 911"/>
                <a:gd name="T14" fmla="*/ 604 w 1151"/>
                <a:gd name="T15" fmla="*/ 683 h 911"/>
                <a:gd name="T16" fmla="*/ 483 w 1151"/>
                <a:gd name="T17" fmla="*/ 533 h 911"/>
                <a:gd name="T18" fmla="*/ 363 w 1151"/>
                <a:gd name="T19" fmla="*/ 356 h 911"/>
                <a:gd name="T20" fmla="*/ 302 w 1151"/>
                <a:gd name="T21" fmla="*/ 265 h 911"/>
                <a:gd name="T22" fmla="*/ 240 w 1151"/>
                <a:gd name="T23" fmla="*/ 181 h 911"/>
                <a:gd name="T24" fmla="*/ 181 w 1151"/>
                <a:gd name="T25" fmla="*/ 107 h 911"/>
                <a:gd name="T26" fmla="*/ 119 w 1151"/>
                <a:gd name="T27" fmla="*/ 49 h 911"/>
                <a:gd name="T28" fmla="*/ 60 w 1151"/>
                <a:gd name="T29" fmla="*/ 14 h 911"/>
                <a:gd name="T30" fmla="*/ 0 w 1151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1" h="911">
                  <a:moveTo>
                    <a:pt x="1150" y="910"/>
                  </a:moveTo>
                  <a:lnTo>
                    <a:pt x="1029" y="899"/>
                  </a:lnTo>
                  <a:lnTo>
                    <a:pt x="969" y="889"/>
                  </a:lnTo>
                  <a:lnTo>
                    <a:pt x="906" y="872"/>
                  </a:lnTo>
                  <a:lnTo>
                    <a:pt x="848" y="852"/>
                  </a:lnTo>
                  <a:lnTo>
                    <a:pt x="786" y="825"/>
                  </a:lnTo>
                  <a:lnTo>
                    <a:pt x="727" y="787"/>
                  </a:lnTo>
                  <a:lnTo>
                    <a:pt x="604" y="683"/>
                  </a:lnTo>
                  <a:lnTo>
                    <a:pt x="483" y="533"/>
                  </a:lnTo>
                  <a:lnTo>
                    <a:pt x="363" y="356"/>
                  </a:lnTo>
                  <a:lnTo>
                    <a:pt x="302" y="265"/>
                  </a:lnTo>
                  <a:lnTo>
                    <a:pt x="240" y="181"/>
                  </a:lnTo>
                  <a:lnTo>
                    <a:pt x="181" y="107"/>
                  </a:lnTo>
                  <a:lnTo>
                    <a:pt x="119" y="49"/>
                  </a:lnTo>
                  <a:lnTo>
                    <a:pt x="60" y="14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648200" y="4191000"/>
              <a:ext cx="1055688" cy="1446213"/>
            </a:xfrm>
            <a:custGeom>
              <a:avLst/>
              <a:gdLst>
                <a:gd name="T0" fmla="*/ 0 w 1151"/>
                <a:gd name="T1" fmla="*/ 910 h 911"/>
                <a:gd name="T2" fmla="*/ 121 w 1151"/>
                <a:gd name="T3" fmla="*/ 899 h 911"/>
                <a:gd name="T4" fmla="*/ 181 w 1151"/>
                <a:gd name="T5" fmla="*/ 889 h 911"/>
                <a:gd name="T6" fmla="*/ 244 w 1151"/>
                <a:gd name="T7" fmla="*/ 872 h 911"/>
                <a:gd name="T8" fmla="*/ 302 w 1151"/>
                <a:gd name="T9" fmla="*/ 852 h 911"/>
                <a:gd name="T10" fmla="*/ 365 w 1151"/>
                <a:gd name="T11" fmla="*/ 825 h 911"/>
                <a:gd name="T12" fmla="*/ 423 w 1151"/>
                <a:gd name="T13" fmla="*/ 787 h 911"/>
                <a:gd name="T14" fmla="*/ 544 w 1151"/>
                <a:gd name="T15" fmla="*/ 683 h 911"/>
                <a:gd name="T16" fmla="*/ 665 w 1151"/>
                <a:gd name="T17" fmla="*/ 533 h 911"/>
                <a:gd name="T18" fmla="*/ 787 w 1151"/>
                <a:gd name="T19" fmla="*/ 356 h 911"/>
                <a:gd name="T20" fmla="*/ 846 w 1151"/>
                <a:gd name="T21" fmla="*/ 265 h 911"/>
                <a:gd name="T22" fmla="*/ 908 w 1151"/>
                <a:gd name="T23" fmla="*/ 181 h 911"/>
                <a:gd name="T24" fmla="*/ 967 w 1151"/>
                <a:gd name="T25" fmla="*/ 107 h 911"/>
                <a:gd name="T26" fmla="*/ 1029 w 1151"/>
                <a:gd name="T27" fmla="*/ 49 h 911"/>
                <a:gd name="T28" fmla="*/ 1088 w 1151"/>
                <a:gd name="T29" fmla="*/ 14 h 911"/>
                <a:gd name="T30" fmla="*/ 1150 w 1151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1" h="911">
                  <a:moveTo>
                    <a:pt x="0" y="910"/>
                  </a:moveTo>
                  <a:lnTo>
                    <a:pt x="121" y="899"/>
                  </a:lnTo>
                  <a:lnTo>
                    <a:pt x="181" y="889"/>
                  </a:lnTo>
                  <a:lnTo>
                    <a:pt x="244" y="872"/>
                  </a:lnTo>
                  <a:lnTo>
                    <a:pt x="302" y="852"/>
                  </a:lnTo>
                  <a:lnTo>
                    <a:pt x="365" y="825"/>
                  </a:lnTo>
                  <a:lnTo>
                    <a:pt x="423" y="787"/>
                  </a:lnTo>
                  <a:lnTo>
                    <a:pt x="544" y="683"/>
                  </a:lnTo>
                  <a:lnTo>
                    <a:pt x="665" y="533"/>
                  </a:lnTo>
                  <a:lnTo>
                    <a:pt x="787" y="356"/>
                  </a:lnTo>
                  <a:lnTo>
                    <a:pt x="846" y="265"/>
                  </a:lnTo>
                  <a:lnTo>
                    <a:pt x="908" y="181"/>
                  </a:lnTo>
                  <a:lnTo>
                    <a:pt x="967" y="107"/>
                  </a:lnTo>
                  <a:lnTo>
                    <a:pt x="1029" y="49"/>
                  </a:lnTo>
                  <a:lnTo>
                    <a:pt x="1088" y="14"/>
                  </a:lnTo>
                  <a:lnTo>
                    <a:pt x="1150" y="0"/>
                  </a:lnTo>
                </a:path>
              </a:pathLst>
            </a:custGeom>
            <a:noFill/>
            <a:ln w="25400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7467600" y="4191000"/>
              <a:ext cx="1143000" cy="1446213"/>
            </a:xfrm>
            <a:custGeom>
              <a:avLst/>
              <a:gdLst>
                <a:gd name="T0" fmla="*/ 1246 w 1247"/>
                <a:gd name="T1" fmla="*/ 910 h 911"/>
                <a:gd name="T2" fmla="*/ 1115 w 1247"/>
                <a:gd name="T3" fmla="*/ 899 h 911"/>
                <a:gd name="T4" fmla="*/ 1050 w 1247"/>
                <a:gd name="T5" fmla="*/ 889 h 911"/>
                <a:gd name="T6" fmla="*/ 982 w 1247"/>
                <a:gd name="T7" fmla="*/ 872 h 911"/>
                <a:gd name="T8" fmla="*/ 919 w 1247"/>
                <a:gd name="T9" fmla="*/ 852 h 911"/>
                <a:gd name="T10" fmla="*/ 851 w 1247"/>
                <a:gd name="T11" fmla="*/ 825 h 911"/>
                <a:gd name="T12" fmla="*/ 788 w 1247"/>
                <a:gd name="T13" fmla="*/ 787 h 911"/>
                <a:gd name="T14" fmla="*/ 655 w 1247"/>
                <a:gd name="T15" fmla="*/ 683 h 911"/>
                <a:gd name="T16" fmla="*/ 524 w 1247"/>
                <a:gd name="T17" fmla="*/ 533 h 911"/>
                <a:gd name="T18" fmla="*/ 393 w 1247"/>
                <a:gd name="T19" fmla="*/ 356 h 911"/>
                <a:gd name="T20" fmla="*/ 327 w 1247"/>
                <a:gd name="T21" fmla="*/ 265 h 911"/>
                <a:gd name="T22" fmla="*/ 260 w 1247"/>
                <a:gd name="T23" fmla="*/ 181 h 911"/>
                <a:gd name="T24" fmla="*/ 196 w 1247"/>
                <a:gd name="T25" fmla="*/ 107 h 911"/>
                <a:gd name="T26" fmla="*/ 129 w 1247"/>
                <a:gd name="T27" fmla="*/ 49 h 911"/>
                <a:gd name="T28" fmla="*/ 65 w 1247"/>
                <a:gd name="T29" fmla="*/ 14 h 911"/>
                <a:gd name="T30" fmla="*/ 0 w 1247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7" h="911">
                  <a:moveTo>
                    <a:pt x="1246" y="910"/>
                  </a:moveTo>
                  <a:lnTo>
                    <a:pt x="1115" y="899"/>
                  </a:lnTo>
                  <a:lnTo>
                    <a:pt x="1050" y="889"/>
                  </a:lnTo>
                  <a:lnTo>
                    <a:pt x="982" y="872"/>
                  </a:lnTo>
                  <a:lnTo>
                    <a:pt x="919" y="852"/>
                  </a:lnTo>
                  <a:lnTo>
                    <a:pt x="851" y="825"/>
                  </a:lnTo>
                  <a:lnTo>
                    <a:pt x="788" y="787"/>
                  </a:lnTo>
                  <a:lnTo>
                    <a:pt x="655" y="683"/>
                  </a:lnTo>
                  <a:lnTo>
                    <a:pt x="524" y="533"/>
                  </a:lnTo>
                  <a:lnTo>
                    <a:pt x="393" y="356"/>
                  </a:lnTo>
                  <a:lnTo>
                    <a:pt x="327" y="265"/>
                  </a:lnTo>
                  <a:lnTo>
                    <a:pt x="260" y="181"/>
                  </a:lnTo>
                  <a:lnTo>
                    <a:pt x="196" y="107"/>
                  </a:lnTo>
                  <a:lnTo>
                    <a:pt x="129" y="49"/>
                  </a:lnTo>
                  <a:lnTo>
                    <a:pt x="65" y="14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6324600" y="4191000"/>
              <a:ext cx="1127125" cy="1444625"/>
            </a:xfrm>
            <a:custGeom>
              <a:avLst/>
              <a:gdLst>
                <a:gd name="T0" fmla="*/ 0 w 710"/>
                <a:gd name="T1" fmla="*/ 910 h 910"/>
                <a:gd name="T2" fmla="*/ 73 w 710"/>
                <a:gd name="T3" fmla="*/ 899 h 910"/>
                <a:gd name="T4" fmla="*/ 109 w 710"/>
                <a:gd name="T5" fmla="*/ 889 h 910"/>
                <a:gd name="T6" fmla="*/ 147 w 710"/>
                <a:gd name="T7" fmla="*/ 872 h 910"/>
                <a:gd name="T8" fmla="*/ 182 w 710"/>
                <a:gd name="T9" fmla="*/ 852 h 910"/>
                <a:gd name="T10" fmla="*/ 219 w 710"/>
                <a:gd name="T11" fmla="*/ 825 h 910"/>
                <a:gd name="T12" fmla="*/ 255 w 710"/>
                <a:gd name="T13" fmla="*/ 787 h 910"/>
                <a:gd name="T14" fmla="*/ 327 w 710"/>
                <a:gd name="T15" fmla="*/ 683 h 910"/>
                <a:gd name="T16" fmla="*/ 399 w 710"/>
                <a:gd name="T17" fmla="*/ 533 h 910"/>
                <a:gd name="T18" fmla="*/ 473 w 710"/>
                <a:gd name="T19" fmla="*/ 356 h 910"/>
                <a:gd name="T20" fmla="*/ 508 w 710"/>
                <a:gd name="T21" fmla="*/ 265 h 910"/>
                <a:gd name="T22" fmla="*/ 546 w 710"/>
                <a:gd name="T23" fmla="*/ 181 h 910"/>
                <a:gd name="T24" fmla="*/ 581 w 710"/>
                <a:gd name="T25" fmla="*/ 107 h 910"/>
                <a:gd name="T26" fmla="*/ 619 w 710"/>
                <a:gd name="T27" fmla="*/ 49 h 910"/>
                <a:gd name="T28" fmla="*/ 654 w 710"/>
                <a:gd name="T29" fmla="*/ 14 h 910"/>
                <a:gd name="T30" fmla="*/ 710 w 710"/>
                <a:gd name="T31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0" h="910">
                  <a:moveTo>
                    <a:pt x="0" y="910"/>
                  </a:moveTo>
                  <a:lnTo>
                    <a:pt x="73" y="899"/>
                  </a:lnTo>
                  <a:lnTo>
                    <a:pt x="109" y="889"/>
                  </a:lnTo>
                  <a:lnTo>
                    <a:pt x="147" y="872"/>
                  </a:lnTo>
                  <a:lnTo>
                    <a:pt x="182" y="852"/>
                  </a:lnTo>
                  <a:lnTo>
                    <a:pt x="219" y="825"/>
                  </a:lnTo>
                  <a:lnTo>
                    <a:pt x="255" y="787"/>
                  </a:lnTo>
                  <a:lnTo>
                    <a:pt x="327" y="683"/>
                  </a:lnTo>
                  <a:lnTo>
                    <a:pt x="399" y="533"/>
                  </a:lnTo>
                  <a:lnTo>
                    <a:pt x="473" y="356"/>
                  </a:lnTo>
                  <a:lnTo>
                    <a:pt x="508" y="265"/>
                  </a:lnTo>
                  <a:lnTo>
                    <a:pt x="546" y="181"/>
                  </a:lnTo>
                  <a:lnTo>
                    <a:pt x="581" y="107"/>
                  </a:lnTo>
                  <a:lnTo>
                    <a:pt x="619" y="49"/>
                  </a:lnTo>
                  <a:lnTo>
                    <a:pt x="654" y="14"/>
                  </a:lnTo>
                  <a:lnTo>
                    <a:pt x="710" y="0"/>
                  </a:lnTo>
                </a:path>
              </a:pathLst>
            </a:custGeom>
            <a:noFill/>
            <a:ln w="254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20"/>
            <p:cNvSpPr>
              <a:spLocks noChangeShapeType="1"/>
            </p:cNvSpPr>
            <p:nvPr/>
          </p:nvSpPr>
          <p:spPr bwMode="auto">
            <a:xfrm>
              <a:off x="5029200" y="5715000"/>
              <a:ext cx="3276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aphicFrame>
          <p:nvGraphicFramePr>
            <p:cNvPr id="36" name="Object 21"/>
            <p:cNvGraphicFramePr>
              <a:graphicFrameLocks noChangeAspect="1"/>
            </p:cNvGraphicFramePr>
            <p:nvPr>
              <p:extLst/>
            </p:nvPr>
          </p:nvGraphicFramePr>
          <p:xfrm>
            <a:off x="5745163" y="5867400"/>
            <a:ext cx="1881187" cy="554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93" name="Equation" r:id="rId8" imgW="774360" imgH="228600" progId="Equation.3">
                    <p:embed/>
                  </p:oleObj>
                </mc:Choice>
                <mc:Fallback>
                  <p:oleObj name="Equation" r:id="rId8" imgW="774360" imgH="228600" progId="Equation.3">
                    <p:embed/>
                    <p:pic>
                      <p:nvPicPr>
                        <p:cNvPr id="36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5163" y="5867400"/>
                          <a:ext cx="1881187" cy="554038"/>
                        </a:xfrm>
                        <a:prstGeom prst="rect">
                          <a:avLst/>
                        </a:prstGeom>
                        <a:solidFill>
                          <a:srgbClr val="FDE0BD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075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Functional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21080"/>
            <a:ext cx="8229600" cy="4983163"/>
          </a:xfrm>
        </p:spPr>
        <p:txBody>
          <a:bodyPr/>
          <a:lstStyle/>
          <a:p>
            <a:pPr>
              <a:buSzPct val="100000"/>
            </a:pPr>
            <a:r>
              <a:rPr lang="en-US" sz="2400" b="1" dirty="0" smtClean="0"/>
              <a:t>Linear relationships</a:t>
            </a:r>
          </a:p>
          <a:p>
            <a:pPr>
              <a:buSzPct val="100000"/>
            </a:pPr>
            <a:endParaRPr lang="en-US" sz="2400" b="1" dirty="0"/>
          </a:p>
          <a:p>
            <a:pPr marL="287338" lvl="1" indent="0">
              <a:lnSpc>
                <a:spcPct val="110000"/>
              </a:lnSpc>
              <a:buNone/>
            </a:pPr>
            <a:endParaRPr lang="en-US" altLang="en-US" sz="2400" dirty="0" smtClean="0"/>
          </a:p>
          <a:p>
            <a:pPr marL="339725" lvl="1" indent="0">
              <a:lnSpc>
                <a:spcPct val="110000"/>
              </a:lnSpc>
              <a:buNone/>
            </a:pPr>
            <a:r>
              <a:rPr lang="en-US" altLang="en-US" sz="2400" dirty="0" smtClean="0"/>
              <a:t>b</a:t>
            </a:r>
            <a:r>
              <a:rPr lang="en-US" altLang="en-US" sz="2400" baseline="-25000" dirty="0" smtClean="0"/>
              <a:t>0</a:t>
            </a:r>
            <a:r>
              <a:rPr lang="en-US" altLang="en-US" sz="2400" dirty="0"/>
              <a:t>: intercept,</a:t>
            </a:r>
          </a:p>
          <a:p>
            <a:pPr marL="339725" lvl="1" indent="0">
              <a:lnSpc>
                <a:spcPct val="110000"/>
              </a:lnSpc>
              <a:buNone/>
            </a:pPr>
            <a:r>
              <a:rPr lang="en-US" altLang="en-US" sz="2400" dirty="0"/>
              <a:t>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slope.</a:t>
            </a:r>
          </a:p>
          <a:p>
            <a:pPr marL="0" indent="0">
              <a:buSzPct val="100000"/>
              <a:buNone/>
            </a:pPr>
            <a:endParaRPr lang="en-US" sz="2400" b="1" dirty="0" smtClean="0"/>
          </a:p>
          <a:p>
            <a:pPr>
              <a:buSzPct val="100000"/>
            </a:pPr>
            <a:r>
              <a:rPr lang="en-US" sz="2400" b="1" dirty="0" smtClean="0"/>
              <a:t>Non-linear relationships</a:t>
            </a:r>
          </a:p>
          <a:p>
            <a:pPr>
              <a:buSzPct val="100000"/>
            </a:pPr>
            <a:endParaRPr lang="en-US" sz="2400" b="1" dirty="0"/>
          </a:p>
          <a:p>
            <a:pPr>
              <a:buSzPct val="100000"/>
            </a:pPr>
            <a:endParaRPr lang="en-US" sz="2400" b="1" dirty="0" smtClean="0"/>
          </a:p>
          <a:p>
            <a:pPr marL="339725" lvl="2" indent="0">
              <a:lnSpc>
                <a:spcPct val="120000"/>
              </a:lnSpc>
              <a:buNone/>
            </a:pPr>
            <a:r>
              <a:rPr lang="en-US" altLang="en-US" sz="2400" dirty="0" smtClean="0"/>
              <a:t>b</a:t>
            </a:r>
            <a:r>
              <a:rPr lang="en-US" altLang="en-US" sz="2400" baseline="-25000" dirty="0" smtClean="0"/>
              <a:t>0</a:t>
            </a:r>
            <a:r>
              <a:rPr lang="en-US" altLang="en-US" sz="2400" dirty="0"/>
              <a:t>: intercept,</a:t>
            </a:r>
          </a:p>
          <a:p>
            <a:pPr marL="339725" lvl="2" indent="0">
              <a:lnSpc>
                <a:spcPct val="120000"/>
              </a:lnSpc>
              <a:buNone/>
            </a:pPr>
            <a:r>
              <a:rPr lang="en-US" altLang="en-US" sz="2400" dirty="0"/>
              <a:t>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linear coefficient,</a:t>
            </a:r>
          </a:p>
          <a:p>
            <a:pPr marL="339725" lvl="2" indent="0">
              <a:lnSpc>
                <a:spcPct val="120000"/>
              </a:lnSpc>
              <a:buNone/>
            </a:pPr>
            <a:r>
              <a:rPr lang="en-US" altLang="en-US" sz="2400" dirty="0"/>
              <a:t>b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quadratic coefficient.</a:t>
            </a:r>
          </a:p>
          <a:p>
            <a:pPr>
              <a:buSzPct val="100000"/>
            </a:pPr>
            <a:endParaRPr lang="en-US" sz="2400" b="1" dirty="0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/>
          </p:nvPr>
        </p:nvGraphicFramePr>
        <p:xfrm>
          <a:off x="5209436" y="768803"/>
          <a:ext cx="3758363" cy="3036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2" name="Scanned Photo" r:id="rId4" imgW="9716856" imgH="7849696" progId="MSPhotoEdScan.3">
                  <p:embed/>
                </p:oleObj>
              </mc:Choice>
              <mc:Fallback>
                <p:oleObj name="Scanned Photo" r:id="rId4" imgW="9716856" imgH="7849696" progId="MSPhotoEdScan.3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9436" y="768803"/>
                        <a:ext cx="3758363" cy="30368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/>
          </p:nvPr>
        </p:nvGraphicFramePr>
        <p:xfrm>
          <a:off x="5303520" y="3805646"/>
          <a:ext cx="3664279" cy="2985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3" name="Scanned Photo" r:id="rId6" imgW="9723810" imgH="7923810" progId="MSPhotoEdScan.3">
                  <p:embed/>
                </p:oleObj>
              </mc:Choice>
              <mc:Fallback>
                <p:oleObj name="Scanned Photo" r:id="rId6" imgW="9723810" imgH="7923810" progId="MSPhotoEdScan.3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520" y="3805646"/>
                        <a:ext cx="3664279" cy="2985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944718" y="1674495"/>
          <a:ext cx="2830285" cy="58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4" name="Equation" r:id="rId8" imgW="850680" imgH="228600" progId="Equation.3">
                  <p:embed/>
                </p:oleObj>
              </mc:Choice>
              <mc:Fallback>
                <p:oleObj name="Equation" r:id="rId8" imgW="85068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718" y="1674495"/>
                        <a:ext cx="2830285" cy="58428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/>
          </p:nvPr>
        </p:nvGraphicFramePr>
        <p:xfrm>
          <a:off x="944718" y="4409283"/>
          <a:ext cx="3361827" cy="61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5" name="Equation" r:id="rId10" imgW="1320480" imgH="241200" progId="Equation.3">
                  <p:embed/>
                </p:oleObj>
              </mc:Choice>
              <mc:Fallback>
                <p:oleObj name="Equation" r:id="rId10" imgW="1320480" imgH="241200" progId="Equation.3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718" y="4409283"/>
                        <a:ext cx="3361827" cy="61136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069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Partitioning Variation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" y="887668"/>
            <a:ext cx="8695944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Total variation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dirty="0"/>
              <a:t>Aggregate dispersion of </a:t>
            </a:r>
            <a:r>
              <a:rPr lang="en-US" altLang="en-US" sz="2400" dirty="0" smtClean="0"/>
              <a:t>individual </a:t>
            </a:r>
            <a:r>
              <a:rPr lang="en-US" altLang="en-US" sz="2400" dirty="0"/>
              <a:t>data </a:t>
            </a:r>
            <a:r>
              <a:rPr lang="en-US" altLang="en-US" sz="2400" dirty="0" smtClean="0"/>
              <a:t>across factor </a:t>
            </a:r>
            <a:r>
              <a:rPr lang="en-US" altLang="en-US" sz="2400" dirty="0"/>
              <a:t>levels </a:t>
            </a:r>
            <a:endParaRPr lang="en-US" altLang="en-US" sz="2400" dirty="0" smtClean="0"/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dirty="0" smtClean="0"/>
              <a:t>SST </a:t>
            </a:r>
            <a:r>
              <a:rPr lang="en-US" altLang="en-US" sz="2400" dirty="0"/>
              <a:t>= </a:t>
            </a:r>
            <a:r>
              <a:rPr lang="en-US" altLang="en-US" sz="2400" i="1" dirty="0">
                <a:cs typeface="Times New Roman" panose="02020603050405020304" pitchFamily="18" charset="0"/>
              </a:rPr>
              <a:t>SS</a:t>
            </a:r>
            <a:r>
              <a:rPr lang="en-US" altLang="en-US" sz="2400" i="1" baseline="-25000" dirty="0">
                <a:cs typeface="Times New Roman" panose="02020603050405020304" pitchFamily="18" charset="0"/>
              </a:rPr>
              <a:t>y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= </a:t>
            </a:r>
            <a:r>
              <a:rPr lang="en-US" altLang="en-US" sz="2400" dirty="0" smtClean="0"/>
              <a:t>Total </a:t>
            </a:r>
            <a:r>
              <a:rPr lang="en-US" altLang="en-US" sz="2400" dirty="0"/>
              <a:t>Sum of Squares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Among-group variation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dirty="0" smtClean="0"/>
              <a:t>Variation due to factor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dirty="0" smtClean="0"/>
              <a:t>Dispersion between </a:t>
            </a:r>
            <a:r>
              <a:rPr lang="en-US" altLang="en-US" sz="2400" dirty="0"/>
              <a:t>factor sample means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dirty="0" smtClean="0"/>
              <a:t>SSA </a:t>
            </a:r>
            <a:r>
              <a:rPr lang="en-US" altLang="en-US" sz="2400" dirty="0"/>
              <a:t>= </a:t>
            </a:r>
            <a:r>
              <a:rPr lang="en-US" altLang="en-US" sz="2400" i="1" dirty="0">
                <a:cs typeface="Times New Roman" panose="02020603050405020304" pitchFamily="18" charset="0"/>
              </a:rPr>
              <a:t>SS</a:t>
            </a:r>
            <a:r>
              <a:rPr lang="en-US" altLang="en-US" sz="2400" i="1" baseline="-25000" dirty="0">
                <a:cs typeface="Times New Roman" panose="02020603050405020304" pitchFamily="18" charset="0"/>
              </a:rPr>
              <a:t>x </a:t>
            </a:r>
            <a:r>
              <a:rPr lang="en-US" altLang="en-US" sz="2400" dirty="0" smtClean="0"/>
              <a:t>= Sum </a:t>
            </a:r>
            <a:r>
              <a:rPr lang="en-US" altLang="en-US" sz="2400" dirty="0"/>
              <a:t>of Squares Among </a:t>
            </a:r>
            <a:r>
              <a:rPr lang="en-US" altLang="en-US" sz="2400" dirty="0" smtClean="0"/>
              <a:t>Groups</a:t>
            </a:r>
            <a:endParaRPr lang="en-US" alt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Within-group variation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dirty="0" smtClean="0"/>
              <a:t>Variation due to random sampling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dirty="0" smtClean="0"/>
              <a:t>Dispersion among data </a:t>
            </a:r>
            <a:r>
              <a:rPr lang="en-US" altLang="en-US" sz="2400" dirty="0"/>
              <a:t>values within a </a:t>
            </a:r>
            <a:r>
              <a:rPr lang="en-US" altLang="en-US" sz="2400" dirty="0" smtClean="0"/>
              <a:t>factor </a:t>
            </a:r>
            <a:r>
              <a:rPr lang="en-US" altLang="en-US" sz="2400" dirty="0"/>
              <a:t>level </a:t>
            </a:r>
            <a:endParaRPr lang="en-US" altLang="en-US" sz="2400" dirty="0" smtClean="0"/>
          </a:p>
          <a:p>
            <a:pPr lvl="1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dirty="0" smtClean="0"/>
              <a:t>SSW </a:t>
            </a:r>
            <a:r>
              <a:rPr lang="en-US" altLang="en-US" sz="2400" dirty="0"/>
              <a:t>= </a:t>
            </a:r>
            <a:r>
              <a:rPr lang="en-US" altLang="en-US" sz="2400" i="1" dirty="0">
                <a:cs typeface="Times New Roman" panose="02020603050405020304" pitchFamily="18" charset="0"/>
              </a:rPr>
              <a:t>SS</a:t>
            </a:r>
            <a:r>
              <a:rPr lang="en-US" altLang="en-US" sz="2400" i="1" baseline="-25000" dirty="0">
                <a:cs typeface="Times New Roman" panose="02020603050405020304" pitchFamily="18" charset="0"/>
              </a:rPr>
              <a:t>error </a:t>
            </a:r>
            <a:r>
              <a:rPr lang="en-US" altLang="en-US" sz="2400" dirty="0" smtClean="0"/>
              <a:t>= Sum </a:t>
            </a:r>
            <a:r>
              <a:rPr lang="en-US" altLang="en-US" sz="2400" dirty="0"/>
              <a:t>of Squares Within Groups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altLang="en-US" sz="2400" dirty="0">
              <a:solidFill>
                <a:schemeClr val="folHlink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alt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24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Partitioning Variation</a:t>
            </a:r>
            <a:endParaRPr lang="en-US" dirty="0"/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 flipH="1">
            <a:off x="2465832" y="2548128"/>
            <a:ext cx="1752600" cy="838200"/>
          </a:xfrm>
          <a:prstGeom prst="line">
            <a:avLst/>
          </a:prstGeom>
          <a:noFill/>
          <a:ln w="63500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4218432" y="2548128"/>
            <a:ext cx="2209800" cy="838200"/>
          </a:xfrm>
          <a:prstGeom prst="line">
            <a:avLst/>
          </a:prstGeom>
          <a:noFill/>
          <a:ln w="63500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59307" y="3386328"/>
            <a:ext cx="2930525" cy="828675"/>
          </a:xfrm>
          <a:prstGeom prst="rect">
            <a:avLst/>
          </a:prstGeom>
          <a:solidFill>
            <a:srgbClr val="FDE0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/>
              <a:t>Variation Due to Factor (SSA)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974082" y="3405378"/>
            <a:ext cx="3975100" cy="828675"/>
          </a:xfrm>
          <a:prstGeom prst="rect">
            <a:avLst/>
          </a:prstGeom>
          <a:solidFill>
            <a:srgbClr val="C7DA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b="1"/>
              <a:t>Variation Due to Random Sampling (SSW)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688082" y="2032191"/>
            <a:ext cx="3746500" cy="5286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 b="1"/>
              <a:t>Total Variation (SST)</a:t>
            </a:r>
          </a:p>
        </p:txBody>
      </p:sp>
      <p:sp>
        <p:nvSpPr>
          <p:cNvPr id="9" name="Rectangle 9"/>
          <p:cNvSpPr txBox="1">
            <a:spLocks noChangeArrowheads="1"/>
          </p:cNvSpPr>
          <p:nvPr/>
        </p:nvSpPr>
        <p:spPr bwMode="auto">
          <a:xfrm>
            <a:off x="4904232" y="4453128"/>
            <a:ext cx="4038600" cy="1905000"/>
          </a:xfrm>
          <a:prstGeom prst="rect">
            <a:avLst/>
          </a:prstGeom>
          <a:solidFill>
            <a:srgbClr val="C7DAF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87338" indent="-287338" algn="ctr">
              <a:spcBef>
                <a:spcPct val="10000"/>
              </a:spcBef>
              <a:buClr>
                <a:schemeClr val="hlink"/>
              </a:buClr>
              <a:buSzTx/>
              <a:buFont typeface="Wingdings" pitchFamily="2" charset="2"/>
              <a:buNone/>
            </a:pPr>
            <a:r>
              <a:rPr lang="en-US" altLang="en-US" kern="0" smtClean="0"/>
              <a:t>Commonly referred to as:</a:t>
            </a:r>
          </a:p>
          <a:p>
            <a:pPr marL="287338" indent="-287338">
              <a:spcBef>
                <a:spcPct val="10000"/>
              </a:spcBef>
              <a:buClr>
                <a:schemeClr val="hlink"/>
              </a:buClr>
              <a:buSzTx/>
            </a:pPr>
            <a:r>
              <a:rPr lang="en-US" altLang="en-US" kern="0" smtClean="0">
                <a:solidFill>
                  <a:schemeClr val="tx2"/>
                </a:solidFill>
              </a:rPr>
              <a:t>Sum of Squares Within</a:t>
            </a:r>
          </a:p>
          <a:p>
            <a:pPr marL="287338" indent="-287338">
              <a:spcBef>
                <a:spcPct val="10000"/>
              </a:spcBef>
              <a:buClr>
                <a:schemeClr val="hlink"/>
              </a:buClr>
              <a:buSzTx/>
            </a:pPr>
            <a:r>
              <a:rPr lang="en-US" altLang="en-US" kern="0" smtClean="0">
                <a:solidFill>
                  <a:schemeClr val="tx2"/>
                </a:solidFill>
              </a:rPr>
              <a:t>Sum of Squares Error</a:t>
            </a:r>
          </a:p>
          <a:p>
            <a:pPr marL="287338" indent="-287338">
              <a:spcBef>
                <a:spcPct val="10000"/>
              </a:spcBef>
              <a:buClr>
                <a:schemeClr val="hlink"/>
              </a:buClr>
              <a:buSzTx/>
            </a:pPr>
            <a:r>
              <a:rPr lang="en-US" altLang="en-US" kern="0" smtClean="0">
                <a:solidFill>
                  <a:schemeClr val="tx2"/>
                </a:solidFill>
              </a:rPr>
              <a:t>Sum of Squares Unexplained</a:t>
            </a:r>
          </a:p>
          <a:p>
            <a:pPr marL="287338" indent="-287338">
              <a:spcBef>
                <a:spcPct val="10000"/>
              </a:spcBef>
              <a:buClr>
                <a:schemeClr val="hlink"/>
              </a:buClr>
              <a:buSzTx/>
            </a:pPr>
            <a:r>
              <a:rPr lang="en-US" altLang="en-US" kern="0" smtClean="0">
                <a:solidFill>
                  <a:schemeClr val="tx2"/>
                </a:solidFill>
              </a:rPr>
              <a:t>Within Groups Variation</a:t>
            </a:r>
            <a:endParaRPr lang="en-US" altLang="en-US" kern="0">
              <a:solidFill>
                <a:schemeClr val="tx2"/>
              </a:solidFill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32232" y="4453128"/>
            <a:ext cx="3886200" cy="1905000"/>
          </a:xfrm>
          <a:prstGeom prst="rect">
            <a:avLst/>
          </a:prstGeom>
          <a:solidFill>
            <a:srgbClr val="FDE0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87338" indent="-287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715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1445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5735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en-US" sz="2100"/>
              <a:t>Commonly referred to as:</a:t>
            </a:r>
          </a:p>
          <a:p>
            <a:pPr eaLnBrk="1" hangingPunct="1">
              <a:spcBef>
                <a:spcPct val="1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100">
                <a:solidFill>
                  <a:schemeClr val="tx2"/>
                </a:solidFill>
              </a:rPr>
              <a:t>Sum of Squares Between </a:t>
            </a:r>
          </a:p>
          <a:p>
            <a:pPr eaLnBrk="1" hangingPunct="1">
              <a:spcBef>
                <a:spcPct val="1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100">
                <a:solidFill>
                  <a:schemeClr val="tx2"/>
                </a:solidFill>
              </a:rPr>
              <a:t>Sum of Squares Among</a:t>
            </a:r>
          </a:p>
          <a:p>
            <a:pPr eaLnBrk="1" hangingPunct="1">
              <a:spcBef>
                <a:spcPct val="1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100">
                <a:solidFill>
                  <a:schemeClr val="tx2"/>
                </a:solidFill>
              </a:rPr>
              <a:t>Sum of Squares Explained</a:t>
            </a:r>
          </a:p>
          <a:p>
            <a:pPr eaLnBrk="1" hangingPunct="1">
              <a:spcBef>
                <a:spcPct val="1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en-US" sz="2100">
                <a:solidFill>
                  <a:schemeClr val="tx2"/>
                </a:solidFill>
              </a:rPr>
              <a:t>Among Groups Variation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410020" y="3526028"/>
            <a:ext cx="835025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4000"/>
              <a:t>=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221607" y="3462528"/>
            <a:ext cx="835025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4000"/>
              <a:t>+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659380" y="954718"/>
            <a:ext cx="3803904" cy="584775"/>
          </a:xfrm>
          <a:prstGeom prst="rect">
            <a:avLst/>
          </a:prstGeom>
          <a:solidFill>
            <a:srgbClr val="FDE0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SST = SSA + SSW</a:t>
            </a:r>
          </a:p>
        </p:txBody>
      </p:sp>
    </p:spTree>
    <p:extLst>
      <p:ext uri="{BB962C8B-B14F-4D97-AF65-F5344CB8AC3E}">
        <p14:creationId xmlns:p14="http://schemas.microsoft.com/office/powerpoint/2010/main" val="298960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Total Variation (SST)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4200" y="3401187"/>
                <a:ext cx="8229600" cy="4983163"/>
              </a:xfrm>
            </p:spPr>
            <p:txBody>
              <a:bodyPr/>
              <a:lstStyle/>
              <a:p>
                <a:pPr marL="0" indent="0">
                  <a:spcBef>
                    <a:spcPct val="50000"/>
                  </a:spcBef>
                  <a:buNone/>
                </a:pPr>
                <a:r>
                  <a:rPr lang="en-US" altLang="en-US" sz="2400" dirty="0" smtClean="0"/>
                  <a:t>Where:  SST </a:t>
                </a:r>
                <a:r>
                  <a:rPr lang="en-US" altLang="en-US" sz="2400" dirty="0"/>
                  <a:t>= Total sum of squares</a:t>
                </a:r>
              </a:p>
              <a:p>
                <a:pPr marL="1143000" indent="0">
                  <a:lnSpc>
                    <a:spcPct val="90000"/>
                  </a:lnSpc>
                  <a:spcBef>
                    <a:spcPct val="50000"/>
                  </a:spcBef>
                  <a:buNone/>
                </a:pPr>
                <a:r>
                  <a:rPr lang="en-US" altLang="en-US" sz="2400" dirty="0" smtClean="0"/>
                  <a:t>c 	= </a:t>
                </a:r>
                <a:r>
                  <a:rPr lang="en-US" altLang="en-US" sz="2400" dirty="0"/>
                  <a:t>number of groups (levels or treatments)</a:t>
                </a:r>
              </a:p>
              <a:p>
                <a:pPr marL="1143000" indent="0">
                  <a:lnSpc>
                    <a:spcPct val="90000"/>
                  </a:lnSpc>
                  <a:spcBef>
                    <a:spcPct val="50000"/>
                  </a:spcBef>
                  <a:buNone/>
                </a:pPr>
                <a:r>
                  <a:rPr lang="en-US" altLang="en-US" sz="2400" dirty="0" err="1" smtClean="0"/>
                  <a:t>n</a:t>
                </a:r>
                <a:r>
                  <a:rPr lang="en-US" altLang="en-US" sz="2400" baseline="-25000" dirty="0" err="1" smtClean="0"/>
                  <a:t>j</a:t>
                </a:r>
                <a:r>
                  <a:rPr lang="en-US" altLang="en-US" sz="2400" dirty="0" smtClean="0"/>
                  <a:t> 	= </a:t>
                </a:r>
                <a:r>
                  <a:rPr lang="en-US" altLang="en-US" sz="2400" dirty="0"/>
                  <a:t>number of observations in group j</a:t>
                </a:r>
              </a:p>
              <a:p>
                <a:pPr marL="1143000" indent="0">
                  <a:lnSpc>
                    <a:spcPct val="90000"/>
                  </a:lnSpc>
                  <a:spcBef>
                    <a:spcPct val="50000"/>
                  </a:spcBef>
                  <a:buNone/>
                </a:pPr>
                <a:r>
                  <a:rPr lang="en-US" altLang="en-US" sz="2400" dirty="0" err="1" smtClean="0"/>
                  <a:t>X</a:t>
                </a:r>
                <a:r>
                  <a:rPr lang="en-US" altLang="en-US" sz="2400" baseline="-25000" dirty="0" err="1" smtClean="0"/>
                  <a:t>ij</a:t>
                </a:r>
                <a:r>
                  <a:rPr lang="en-US" altLang="en-US" sz="2400" dirty="0" smtClean="0"/>
                  <a:t> 	= </a:t>
                </a:r>
                <a:r>
                  <a:rPr lang="en-US" altLang="en-US" sz="2400" dirty="0" err="1"/>
                  <a:t>i</a:t>
                </a:r>
                <a:r>
                  <a:rPr lang="en-US" altLang="en-US" sz="2400" baseline="30000" dirty="0" err="1"/>
                  <a:t>th</a:t>
                </a:r>
                <a:r>
                  <a:rPr lang="en-US" altLang="en-US" sz="2400" dirty="0"/>
                  <a:t> observation from group j</a:t>
                </a:r>
              </a:p>
              <a:p>
                <a:pPr marL="1143000" indent="0">
                  <a:spcBef>
                    <a:spcPct val="5000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 sz="24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en-US" sz="2400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 smtClean="0"/>
                  <a:t> 	= </a:t>
                </a:r>
                <a:r>
                  <a:rPr lang="en-US" altLang="en-US" sz="2400" dirty="0"/>
                  <a:t>grand mean (mean of all data values)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00" y="3401187"/>
                <a:ext cx="8229600" cy="4983163"/>
              </a:xfrm>
              <a:blipFill>
                <a:blip r:embed="rId3"/>
                <a:stretch>
                  <a:fillRect l="-1185" t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2673350" y="1391824"/>
          <a:ext cx="4051300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name="Equation" r:id="rId4" imgW="1460160" imgH="469800" progId="Equation.3">
                  <p:embed/>
                </p:oleObj>
              </mc:Choice>
              <mc:Fallback>
                <p:oleObj name="Equation" r:id="rId4" imgW="1460160" imgH="4698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350" y="1391824"/>
                        <a:ext cx="4051300" cy="1303337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78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spcBef>
                <a:spcPct val="50000"/>
              </a:spcBef>
            </a:pPr>
            <a:r>
              <a:rPr lang="en-US" altLang="en-US" b="1" dirty="0"/>
              <a:t>Variation Due to </a:t>
            </a:r>
            <a:r>
              <a:rPr lang="en-US" altLang="en-US" b="1" dirty="0" smtClean="0"/>
              <a:t>Differences </a:t>
            </a:r>
            <a:r>
              <a:rPr lang="en-US" altLang="en-US" b="1" dirty="0"/>
              <a:t>Among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85230" y="4039239"/>
                <a:ext cx="7427834" cy="1740073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en-US" sz="2400" dirty="0"/>
                  <a:t>Where:  </a:t>
                </a:r>
                <a:r>
                  <a:rPr lang="en-US" altLang="en-US" sz="2400" dirty="0" smtClean="0"/>
                  <a:t>SSA </a:t>
                </a:r>
                <a:r>
                  <a:rPr lang="en-US" altLang="en-US" sz="2400" dirty="0"/>
                  <a:t>= </a:t>
                </a:r>
                <a:r>
                  <a:rPr lang="en-US" altLang="en-US" sz="2400" dirty="0" smtClean="0"/>
                  <a:t>Sums of Squares Among Groups</a:t>
                </a:r>
                <a:endParaRPr lang="en-US" altLang="en-US" sz="2400" dirty="0"/>
              </a:p>
              <a:p>
                <a:pPr marL="114300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en-US" sz="2400" dirty="0" smtClean="0"/>
                  <a:t>c 	= </a:t>
                </a:r>
                <a:r>
                  <a:rPr lang="en-US" altLang="en-US" sz="2400" dirty="0"/>
                  <a:t>number of groups or populations</a:t>
                </a:r>
              </a:p>
              <a:p>
                <a:pPr marL="114300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altLang="en-US" sz="2400" dirty="0" err="1" smtClean="0"/>
                  <a:t>n</a:t>
                </a:r>
                <a:r>
                  <a:rPr lang="en-US" altLang="en-US" sz="2400" baseline="-25000" dirty="0" err="1" smtClean="0"/>
                  <a:t>j</a:t>
                </a:r>
                <a:r>
                  <a:rPr lang="en-US" altLang="en-US" sz="2400" dirty="0" smtClean="0"/>
                  <a:t> 	= </a:t>
                </a:r>
                <a:r>
                  <a:rPr lang="en-US" altLang="en-US" sz="2400" dirty="0"/>
                  <a:t>sample size from group j</a:t>
                </a:r>
              </a:p>
              <a:p>
                <a:pPr marL="114300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en-US" sz="2400" dirty="0" smtClean="0"/>
                  <a:t> 	= </a:t>
                </a:r>
                <a:r>
                  <a:rPr lang="en-US" altLang="en-US" sz="2400" dirty="0"/>
                  <a:t>sample mean from </a:t>
                </a:r>
                <a:r>
                  <a:rPr lang="en-US" altLang="en-US" sz="2400" dirty="0" smtClean="0"/>
                  <a:t>group </a:t>
                </a:r>
                <a:r>
                  <a:rPr lang="en-US" altLang="en-US" sz="2400" dirty="0"/>
                  <a:t>j</a:t>
                </a:r>
              </a:p>
              <a:p>
                <a:pPr marL="114300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 sz="24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altLang="en-US" sz="240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 smtClean="0"/>
                  <a:t>	= </a:t>
                </a:r>
                <a:r>
                  <a:rPr lang="en-US" altLang="en-US" sz="2400" dirty="0"/>
                  <a:t>grand mean (mean of all data values</a:t>
                </a:r>
                <a:r>
                  <a:rPr lang="en-US" altLang="en-US" sz="2400" dirty="0" smtClean="0"/>
                  <a:t>)</a:t>
                </a:r>
                <a:endParaRPr lang="en-US" alt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5230" y="4039239"/>
                <a:ext cx="7427834" cy="1740073"/>
              </a:xfrm>
              <a:blipFill>
                <a:blip r:embed="rId3"/>
                <a:stretch>
                  <a:fillRect l="-1231" t="-2456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4953259" y="2146688"/>
          <a:ext cx="3841750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9" name="Equation" r:id="rId4" imgW="1384200" imgH="444240" progId="Equation.3">
                  <p:embed/>
                </p:oleObj>
              </mc:Choice>
              <mc:Fallback>
                <p:oleObj name="Equation" r:id="rId4" imgW="1384200" imgH="444240" progId="Equation.3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259" y="2146688"/>
                        <a:ext cx="3841750" cy="1227138"/>
                      </a:xfrm>
                      <a:prstGeom prst="rect">
                        <a:avLst/>
                      </a:prstGeom>
                      <a:solidFill>
                        <a:srgbClr val="C7DAF7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85095" y="1485371"/>
            <a:ext cx="4269201" cy="2070977"/>
            <a:chOff x="457200" y="4038600"/>
            <a:chExt cx="4722813" cy="2287588"/>
          </a:xfrm>
        </p:grpSpPr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2262188" y="4038600"/>
              <a:ext cx="1827212" cy="1446213"/>
            </a:xfrm>
            <a:custGeom>
              <a:avLst/>
              <a:gdLst>
                <a:gd name="T0" fmla="*/ 1150 w 1151"/>
                <a:gd name="T1" fmla="*/ 910 h 911"/>
                <a:gd name="T2" fmla="*/ 1029 w 1151"/>
                <a:gd name="T3" fmla="*/ 899 h 911"/>
                <a:gd name="T4" fmla="*/ 969 w 1151"/>
                <a:gd name="T5" fmla="*/ 889 h 911"/>
                <a:gd name="T6" fmla="*/ 906 w 1151"/>
                <a:gd name="T7" fmla="*/ 872 h 911"/>
                <a:gd name="T8" fmla="*/ 848 w 1151"/>
                <a:gd name="T9" fmla="*/ 852 h 911"/>
                <a:gd name="T10" fmla="*/ 786 w 1151"/>
                <a:gd name="T11" fmla="*/ 825 h 911"/>
                <a:gd name="T12" fmla="*/ 727 w 1151"/>
                <a:gd name="T13" fmla="*/ 787 h 911"/>
                <a:gd name="T14" fmla="*/ 604 w 1151"/>
                <a:gd name="T15" fmla="*/ 683 h 911"/>
                <a:gd name="T16" fmla="*/ 483 w 1151"/>
                <a:gd name="T17" fmla="*/ 533 h 911"/>
                <a:gd name="T18" fmla="*/ 363 w 1151"/>
                <a:gd name="T19" fmla="*/ 356 h 911"/>
                <a:gd name="T20" fmla="*/ 302 w 1151"/>
                <a:gd name="T21" fmla="*/ 265 h 911"/>
                <a:gd name="T22" fmla="*/ 240 w 1151"/>
                <a:gd name="T23" fmla="*/ 181 h 911"/>
                <a:gd name="T24" fmla="*/ 181 w 1151"/>
                <a:gd name="T25" fmla="*/ 107 h 911"/>
                <a:gd name="T26" fmla="*/ 119 w 1151"/>
                <a:gd name="T27" fmla="*/ 49 h 911"/>
                <a:gd name="T28" fmla="*/ 60 w 1151"/>
                <a:gd name="T29" fmla="*/ 14 h 911"/>
                <a:gd name="T30" fmla="*/ 0 w 1151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1" h="911">
                  <a:moveTo>
                    <a:pt x="1150" y="910"/>
                  </a:moveTo>
                  <a:lnTo>
                    <a:pt x="1029" y="899"/>
                  </a:lnTo>
                  <a:lnTo>
                    <a:pt x="969" y="889"/>
                  </a:lnTo>
                  <a:lnTo>
                    <a:pt x="906" y="872"/>
                  </a:lnTo>
                  <a:lnTo>
                    <a:pt x="848" y="852"/>
                  </a:lnTo>
                  <a:lnTo>
                    <a:pt x="786" y="825"/>
                  </a:lnTo>
                  <a:lnTo>
                    <a:pt x="727" y="787"/>
                  </a:lnTo>
                  <a:lnTo>
                    <a:pt x="604" y="683"/>
                  </a:lnTo>
                  <a:lnTo>
                    <a:pt x="483" y="533"/>
                  </a:lnTo>
                  <a:lnTo>
                    <a:pt x="363" y="356"/>
                  </a:lnTo>
                  <a:lnTo>
                    <a:pt x="302" y="265"/>
                  </a:lnTo>
                  <a:lnTo>
                    <a:pt x="240" y="181"/>
                  </a:lnTo>
                  <a:lnTo>
                    <a:pt x="181" y="107"/>
                  </a:lnTo>
                  <a:lnTo>
                    <a:pt x="119" y="49"/>
                  </a:lnTo>
                  <a:lnTo>
                    <a:pt x="60" y="14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ABAB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09588" y="4038600"/>
              <a:ext cx="1751012" cy="1446213"/>
            </a:xfrm>
            <a:custGeom>
              <a:avLst/>
              <a:gdLst>
                <a:gd name="T0" fmla="*/ 0 w 1103"/>
                <a:gd name="T1" fmla="*/ 910 h 911"/>
                <a:gd name="T2" fmla="*/ 116 w 1103"/>
                <a:gd name="T3" fmla="*/ 899 h 911"/>
                <a:gd name="T4" fmla="*/ 174 w 1103"/>
                <a:gd name="T5" fmla="*/ 889 h 911"/>
                <a:gd name="T6" fmla="*/ 234 w 1103"/>
                <a:gd name="T7" fmla="*/ 872 h 911"/>
                <a:gd name="T8" fmla="*/ 290 w 1103"/>
                <a:gd name="T9" fmla="*/ 852 h 911"/>
                <a:gd name="T10" fmla="*/ 349 w 1103"/>
                <a:gd name="T11" fmla="*/ 825 h 911"/>
                <a:gd name="T12" fmla="*/ 405 w 1103"/>
                <a:gd name="T13" fmla="*/ 787 h 911"/>
                <a:gd name="T14" fmla="*/ 521 w 1103"/>
                <a:gd name="T15" fmla="*/ 683 h 911"/>
                <a:gd name="T16" fmla="*/ 637 w 1103"/>
                <a:gd name="T17" fmla="*/ 533 h 911"/>
                <a:gd name="T18" fmla="*/ 755 w 1103"/>
                <a:gd name="T19" fmla="*/ 356 h 911"/>
                <a:gd name="T20" fmla="*/ 811 w 1103"/>
                <a:gd name="T21" fmla="*/ 265 h 911"/>
                <a:gd name="T22" fmla="*/ 870 w 1103"/>
                <a:gd name="T23" fmla="*/ 181 h 911"/>
                <a:gd name="T24" fmla="*/ 927 w 1103"/>
                <a:gd name="T25" fmla="*/ 107 h 911"/>
                <a:gd name="T26" fmla="*/ 986 w 1103"/>
                <a:gd name="T27" fmla="*/ 49 h 911"/>
                <a:gd name="T28" fmla="*/ 1042 w 1103"/>
                <a:gd name="T29" fmla="*/ 14 h 911"/>
                <a:gd name="T30" fmla="*/ 1102 w 1103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3" h="911">
                  <a:moveTo>
                    <a:pt x="0" y="910"/>
                  </a:moveTo>
                  <a:lnTo>
                    <a:pt x="116" y="899"/>
                  </a:lnTo>
                  <a:lnTo>
                    <a:pt x="174" y="889"/>
                  </a:lnTo>
                  <a:lnTo>
                    <a:pt x="234" y="872"/>
                  </a:lnTo>
                  <a:lnTo>
                    <a:pt x="290" y="852"/>
                  </a:lnTo>
                  <a:lnTo>
                    <a:pt x="349" y="825"/>
                  </a:lnTo>
                  <a:lnTo>
                    <a:pt x="405" y="787"/>
                  </a:lnTo>
                  <a:lnTo>
                    <a:pt x="521" y="683"/>
                  </a:lnTo>
                  <a:lnTo>
                    <a:pt x="637" y="533"/>
                  </a:lnTo>
                  <a:lnTo>
                    <a:pt x="755" y="356"/>
                  </a:lnTo>
                  <a:lnTo>
                    <a:pt x="811" y="265"/>
                  </a:lnTo>
                  <a:lnTo>
                    <a:pt x="870" y="181"/>
                  </a:lnTo>
                  <a:lnTo>
                    <a:pt x="927" y="107"/>
                  </a:lnTo>
                  <a:lnTo>
                    <a:pt x="986" y="49"/>
                  </a:lnTo>
                  <a:lnTo>
                    <a:pt x="1042" y="14"/>
                  </a:lnTo>
                  <a:lnTo>
                    <a:pt x="1102" y="0"/>
                  </a:lnTo>
                </a:path>
              </a:pathLst>
            </a:custGeom>
            <a:noFill/>
            <a:ln w="25400" cap="rnd" cmpd="sng">
              <a:solidFill>
                <a:srgbClr val="ABAB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600200" y="4038600"/>
              <a:ext cx="1751013" cy="1446213"/>
            </a:xfrm>
            <a:custGeom>
              <a:avLst/>
              <a:gdLst>
                <a:gd name="T0" fmla="*/ 0 w 1103"/>
                <a:gd name="T1" fmla="*/ 910 h 911"/>
                <a:gd name="T2" fmla="*/ 116 w 1103"/>
                <a:gd name="T3" fmla="*/ 899 h 911"/>
                <a:gd name="T4" fmla="*/ 174 w 1103"/>
                <a:gd name="T5" fmla="*/ 889 h 911"/>
                <a:gd name="T6" fmla="*/ 234 w 1103"/>
                <a:gd name="T7" fmla="*/ 872 h 911"/>
                <a:gd name="T8" fmla="*/ 290 w 1103"/>
                <a:gd name="T9" fmla="*/ 852 h 911"/>
                <a:gd name="T10" fmla="*/ 349 w 1103"/>
                <a:gd name="T11" fmla="*/ 825 h 911"/>
                <a:gd name="T12" fmla="*/ 405 w 1103"/>
                <a:gd name="T13" fmla="*/ 787 h 911"/>
                <a:gd name="T14" fmla="*/ 521 w 1103"/>
                <a:gd name="T15" fmla="*/ 683 h 911"/>
                <a:gd name="T16" fmla="*/ 637 w 1103"/>
                <a:gd name="T17" fmla="*/ 533 h 911"/>
                <a:gd name="T18" fmla="*/ 755 w 1103"/>
                <a:gd name="T19" fmla="*/ 356 h 911"/>
                <a:gd name="T20" fmla="*/ 811 w 1103"/>
                <a:gd name="T21" fmla="*/ 265 h 911"/>
                <a:gd name="T22" fmla="*/ 870 w 1103"/>
                <a:gd name="T23" fmla="*/ 181 h 911"/>
                <a:gd name="T24" fmla="*/ 927 w 1103"/>
                <a:gd name="T25" fmla="*/ 107 h 911"/>
                <a:gd name="T26" fmla="*/ 986 w 1103"/>
                <a:gd name="T27" fmla="*/ 49 h 911"/>
                <a:gd name="T28" fmla="*/ 1042 w 1103"/>
                <a:gd name="T29" fmla="*/ 14 h 911"/>
                <a:gd name="T30" fmla="*/ 1102 w 1103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3" h="911">
                  <a:moveTo>
                    <a:pt x="0" y="910"/>
                  </a:moveTo>
                  <a:lnTo>
                    <a:pt x="116" y="899"/>
                  </a:lnTo>
                  <a:lnTo>
                    <a:pt x="174" y="889"/>
                  </a:lnTo>
                  <a:lnTo>
                    <a:pt x="234" y="872"/>
                  </a:lnTo>
                  <a:lnTo>
                    <a:pt x="290" y="852"/>
                  </a:lnTo>
                  <a:lnTo>
                    <a:pt x="349" y="825"/>
                  </a:lnTo>
                  <a:lnTo>
                    <a:pt x="405" y="787"/>
                  </a:lnTo>
                  <a:lnTo>
                    <a:pt x="521" y="683"/>
                  </a:lnTo>
                  <a:lnTo>
                    <a:pt x="637" y="533"/>
                  </a:lnTo>
                  <a:lnTo>
                    <a:pt x="755" y="356"/>
                  </a:lnTo>
                  <a:lnTo>
                    <a:pt x="811" y="265"/>
                  </a:lnTo>
                  <a:lnTo>
                    <a:pt x="870" y="181"/>
                  </a:lnTo>
                  <a:lnTo>
                    <a:pt x="927" y="107"/>
                  </a:lnTo>
                  <a:lnTo>
                    <a:pt x="986" y="49"/>
                  </a:lnTo>
                  <a:lnTo>
                    <a:pt x="1042" y="14"/>
                  </a:lnTo>
                  <a:lnTo>
                    <a:pt x="1102" y="0"/>
                  </a:lnTo>
                </a:path>
              </a:pathLst>
            </a:custGeom>
            <a:noFill/>
            <a:ln w="25400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352800" y="4038600"/>
              <a:ext cx="1827213" cy="1446213"/>
            </a:xfrm>
            <a:custGeom>
              <a:avLst/>
              <a:gdLst>
                <a:gd name="T0" fmla="*/ 1150 w 1151"/>
                <a:gd name="T1" fmla="*/ 910 h 911"/>
                <a:gd name="T2" fmla="*/ 1029 w 1151"/>
                <a:gd name="T3" fmla="*/ 899 h 911"/>
                <a:gd name="T4" fmla="*/ 969 w 1151"/>
                <a:gd name="T5" fmla="*/ 889 h 911"/>
                <a:gd name="T6" fmla="*/ 906 w 1151"/>
                <a:gd name="T7" fmla="*/ 872 h 911"/>
                <a:gd name="T8" fmla="*/ 848 w 1151"/>
                <a:gd name="T9" fmla="*/ 852 h 911"/>
                <a:gd name="T10" fmla="*/ 786 w 1151"/>
                <a:gd name="T11" fmla="*/ 825 h 911"/>
                <a:gd name="T12" fmla="*/ 727 w 1151"/>
                <a:gd name="T13" fmla="*/ 787 h 911"/>
                <a:gd name="T14" fmla="*/ 604 w 1151"/>
                <a:gd name="T15" fmla="*/ 683 h 911"/>
                <a:gd name="T16" fmla="*/ 483 w 1151"/>
                <a:gd name="T17" fmla="*/ 533 h 911"/>
                <a:gd name="T18" fmla="*/ 363 w 1151"/>
                <a:gd name="T19" fmla="*/ 356 h 911"/>
                <a:gd name="T20" fmla="*/ 302 w 1151"/>
                <a:gd name="T21" fmla="*/ 265 h 911"/>
                <a:gd name="T22" fmla="*/ 240 w 1151"/>
                <a:gd name="T23" fmla="*/ 181 h 911"/>
                <a:gd name="T24" fmla="*/ 181 w 1151"/>
                <a:gd name="T25" fmla="*/ 107 h 911"/>
                <a:gd name="T26" fmla="*/ 119 w 1151"/>
                <a:gd name="T27" fmla="*/ 49 h 911"/>
                <a:gd name="T28" fmla="*/ 60 w 1151"/>
                <a:gd name="T29" fmla="*/ 14 h 911"/>
                <a:gd name="T30" fmla="*/ 0 w 1151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1" h="911">
                  <a:moveTo>
                    <a:pt x="1150" y="910"/>
                  </a:moveTo>
                  <a:lnTo>
                    <a:pt x="1029" y="899"/>
                  </a:lnTo>
                  <a:lnTo>
                    <a:pt x="969" y="889"/>
                  </a:lnTo>
                  <a:lnTo>
                    <a:pt x="906" y="872"/>
                  </a:lnTo>
                  <a:lnTo>
                    <a:pt x="848" y="852"/>
                  </a:lnTo>
                  <a:lnTo>
                    <a:pt x="786" y="825"/>
                  </a:lnTo>
                  <a:lnTo>
                    <a:pt x="727" y="787"/>
                  </a:lnTo>
                  <a:lnTo>
                    <a:pt x="604" y="683"/>
                  </a:lnTo>
                  <a:lnTo>
                    <a:pt x="483" y="533"/>
                  </a:lnTo>
                  <a:lnTo>
                    <a:pt x="363" y="356"/>
                  </a:lnTo>
                  <a:lnTo>
                    <a:pt x="302" y="265"/>
                  </a:lnTo>
                  <a:lnTo>
                    <a:pt x="240" y="181"/>
                  </a:lnTo>
                  <a:lnTo>
                    <a:pt x="181" y="107"/>
                  </a:lnTo>
                  <a:lnTo>
                    <a:pt x="119" y="49"/>
                  </a:lnTo>
                  <a:lnTo>
                    <a:pt x="60" y="14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H="1">
              <a:off x="2286000" y="4038600"/>
              <a:ext cx="0" cy="1524000"/>
            </a:xfrm>
            <a:prstGeom prst="line">
              <a:avLst/>
            </a:prstGeom>
            <a:noFill/>
            <a:ln w="12700">
              <a:solidFill>
                <a:srgbClr val="ABAB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352800" y="4038600"/>
              <a:ext cx="0" cy="152400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132013" y="6096000"/>
              <a:ext cx="1296987" cy="230188"/>
            </a:xfrm>
            <a:custGeom>
              <a:avLst/>
              <a:gdLst>
                <a:gd name="T0" fmla="*/ 0 w 337"/>
                <a:gd name="T1" fmla="*/ 72 h 145"/>
                <a:gd name="T2" fmla="*/ 67 w 337"/>
                <a:gd name="T3" fmla="*/ 144 h 145"/>
                <a:gd name="T4" fmla="*/ 67 w 337"/>
                <a:gd name="T5" fmla="*/ 108 h 145"/>
                <a:gd name="T6" fmla="*/ 269 w 337"/>
                <a:gd name="T7" fmla="*/ 108 h 145"/>
                <a:gd name="T8" fmla="*/ 269 w 337"/>
                <a:gd name="T9" fmla="*/ 144 h 145"/>
                <a:gd name="T10" fmla="*/ 336 w 337"/>
                <a:gd name="T11" fmla="*/ 72 h 145"/>
                <a:gd name="T12" fmla="*/ 269 w 337"/>
                <a:gd name="T13" fmla="*/ 0 h 145"/>
                <a:gd name="T14" fmla="*/ 269 w 337"/>
                <a:gd name="T15" fmla="*/ 36 h 145"/>
                <a:gd name="T16" fmla="*/ 67 w 337"/>
                <a:gd name="T17" fmla="*/ 36 h 145"/>
                <a:gd name="T18" fmla="*/ 67 w 337"/>
                <a:gd name="T19" fmla="*/ 0 h 145"/>
                <a:gd name="T20" fmla="*/ 0 w 337"/>
                <a:gd name="T21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145">
                  <a:moveTo>
                    <a:pt x="0" y="72"/>
                  </a:moveTo>
                  <a:lnTo>
                    <a:pt x="67" y="144"/>
                  </a:lnTo>
                  <a:lnTo>
                    <a:pt x="67" y="108"/>
                  </a:lnTo>
                  <a:lnTo>
                    <a:pt x="269" y="108"/>
                  </a:lnTo>
                  <a:lnTo>
                    <a:pt x="269" y="144"/>
                  </a:lnTo>
                  <a:lnTo>
                    <a:pt x="336" y="72"/>
                  </a:lnTo>
                  <a:lnTo>
                    <a:pt x="269" y="0"/>
                  </a:lnTo>
                  <a:lnTo>
                    <a:pt x="269" y="36"/>
                  </a:lnTo>
                  <a:lnTo>
                    <a:pt x="67" y="36"/>
                  </a:lnTo>
                  <a:lnTo>
                    <a:pt x="67" y="0"/>
                  </a:lnTo>
                  <a:lnTo>
                    <a:pt x="0" y="72"/>
                  </a:lnTo>
                </a:path>
              </a:pathLst>
            </a:custGeom>
            <a:solidFill>
              <a:schemeClr val="tx2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81200" y="5562600"/>
            <a:ext cx="41433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40" name="Equation" r:id="rId6" imgW="177480" imgH="228600" progId="Equation.DSMT4">
                    <p:embed/>
                  </p:oleObj>
                </mc:Choice>
                <mc:Fallback>
                  <p:oleObj name="Equation" r:id="rId6" imgW="177480" imgH="228600" progId="Equation.DSMT4">
                    <p:embed/>
                    <p:pic>
                      <p:nvPicPr>
                        <p:cNvPr id="1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1200" y="5562600"/>
                          <a:ext cx="414338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3124200" y="5562600"/>
            <a:ext cx="442913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41" name="Equation" r:id="rId8" imgW="190440" imgH="241200" progId="Equation.DSMT4">
                    <p:embed/>
                  </p:oleObj>
                </mc:Choice>
                <mc:Fallback>
                  <p:oleObj name="Equation" r:id="rId8" imgW="190440" imgH="241200" progId="Equation.DSMT4">
                    <p:embed/>
                    <p:pic>
                      <p:nvPicPr>
                        <p:cNvPr id="1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4200" y="5562600"/>
                          <a:ext cx="442913" cy="561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457200" y="5562600"/>
              <a:ext cx="4495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67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Variation Due to Differences Within Groups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7098" y="3346451"/>
                <a:ext cx="8169806" cy="2273807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altLang="en-US" sz="2200" dirty="0"/>
                  <a:t>Sum variation within each group and then add over all groups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altLang="en-US" sz="2200" dirty="0" smtClean="0"/>
                  <a:t>SSW = </a:t>
                </a:r>
                <a:r>
                  <a:rPr lang="en-US" altLang="en-US" sz="2200" dirty="0"/>
                  <a:t>Sum of squares within groups</a:t>
                </a:r>
              </a:p>
              <a:p>
                <a:pPr marL="284163" indent="-284163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altLang="en-US" sz="2200" dirty="0" smtClean="0"/>
                  <a:t>c 	= </a:t>
                </a:r>
                <a:r>
                  <a:rPr lang="en-US" altLang="en-US" sz="2200" dirty="0"/>
                  <a:t>number of groups</a:t>
                </a:r>
              </a:p>
              <a:p>
                <a:pPr marL="284163" indent="-284163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altLang="en-US" sz="2200" dirty="0" err="1" smtClean="0"/>
                  <a:t>n</a:t>
                </a:r>
                <a:r>
                  <a:rPr lang="en-US" altLang="en-US" sz="2200" baseline="-25000" dirty="0" err="1" smtClean="0"/>
                  <a:t>j</a:t>
                </a:r>
                <a:r>
                  <a:rPr lang="en-US" altLang="en-US" sz="2200" dirty="0" smtClean="0"/>
                  <a:t> 	= </a:t>
                </a:r>
                <a:r>
                  <a:rPr lang="en-US" altLang="en-US" sz="2200" dirty="0"/>
                  <a:t>sample size from group j</a:t>
                </a:r>
              </a:p>
              <a:p>
                <a:pPr marL="284163" indent="-284163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2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200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200" dirty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en-US" sz="2200" dirty="0" smtClean="0"/>
                  <a:t>	= </a:t>
                </a:r>
                <a:r>
                  <a:rPr lang="en-US" altLang="en-US" sz="2200" dirty="0"/>
                  <a:t>sample mean from group j</a:t>
                </a:r>
              </a:p>
              <a:p>
                <a:pPr marL="284163" indent="-284163">
                  <a:spcBef>
                    <a:spcPts val="0"/>
                  </a:spcBef>
                  <a:spcAft>
                    <a:spcPts val="1200"/>
                  </a:spcAft>
                  <a:buSzPct val="100000"/>
                </a:pPr>
                <a:r>
                  <a:rPr lang="en-US" altLang="en-US" sz="2200" dirty="0" err="1" smtClean="0"/>
                  <a:t>X</a:t>
                </a:r>
                <a:r>
                  <a:rPr lang="en-US" altLang="en-US" sz="2200" baseline="-25000" dirty="0" err="1" smtClean="0"/>
                  <a:t>ij</a:t>
                </a:r>
                <a:r>
                  <a:rPr lang="en-US" altLang="en-US" sz="2200" dirty="0" smtClean="0"/>
                  <a:t> 	= </a:t>
                </a:r>
                <a:r>
                  <a:rPr lang="en-US" altLang="en-US" sz="2200" dirty="0" err="1"/>
                  <a:t>i</a:t>
                </a:r>
                <a:r>
                  <a:rPr lang="en-US" altLang="en-US" sz="2200" baseline="30000" dirty="0" err="1"/>
                  <a:t>th</a:t>
                </a:r>
                <a:r>
                  <a:rPr lang="en-US" altLang="en-US" sz="2200" dirty="0"/>
                  <a:t> observation in group </a:t>
                </a:r>
                <a:r>
                  <a:rPr lang="en-US" altLang="en-US" sz="2200" dirty="0" smtClean="0"/>
                  <a:t>j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098" y="3346451"/>
                <a:ext cx="8169806" cy="2273807"/>
              </a:xfrm>
              <a:blipFill>
                <a:blip r:embed="rId3"/>
                <a:stretch>
                  <a:fillRect l="-821" t="-1609" b="-33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4094957" y="1365250"/>
          <a:ext cx="4684712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Equation" r:id="rId4" imgW="1688760" imgH="469800" progId="Equation.3">
                  <p:embed/>
                </p:oleObj>
              </mc:Choice>
              <mc:Fallback>
                <p:oleObj name="Equation" r:id="rId4" imgW="1688760" imgH="46980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957" y="1365250"/>
                        <a:ext cx="4684712" cy="1301750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61544" y="1143000"/>
            <a:ext cx="3581400" cy="1981200"/>
            <a:chOff x="1066800" y="4316413"/>
            <a:chExt cx="3581400" cy="1981200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1066800" y="4316413"/>
              <a:ext cx="1751013" cy="1446212"/>
            </a:xfrm>
            <a:custGeom>
              <a:avLst/>
              <a:gdLst>
                <a:gd name="T0" fmla="*/ 0 w 1103"/>
                <a:gd name="T1" fmla="*/ 910 h 911"/>
                <a:gd name="T2" fmla="*/ 116 w 1103"/>
                <a:gd name="T3" fmla="*/ 899 h 911"/>
                <a:gd name="T4" fmla="*/ 174 w 1103"/>
                <a:gd name="T5" fmla="*/ 889 h 911"/>
                <a:gd name="T6" fmla="*/ 234 w 1103"/>
                <a:gd name="T7" fmla="*/ 872 h 911"/>
                <a:gd name="T8" fmla="*/ 290 w 1103"/>
                <a:gd name="T9" fmla="*/ 852 h 911"/>
                <a:gd name="T10" fmla="*/ 349 w 1103"/>
                <a:gd name="T11" fmla="*/ 825 h 911"/>
                <a:gd name="T12" fmla="*/ 405 w 1103"/>
                <a:gd name="T13" fmla="*/ 787 h 911"/>
                <a:gd name="T14" fmla="*/ 521 w 1103"/>
                <a:gd name="T15" fmla="*/ 683 h 911"/>
                <a:gd name="T16" fmla="*/ 637 w 1103"/>
                <a:gd name="T17" fmla="*/ 533 h 911"/>
                <a:gd name="T18" fmla="*/ 755 w 1103"/>
                <a:gd name="T19" fmla="*/ 356 h 911"/>
                <a:gd name="T20" fmla="*/ 811 w 1103"/>
                <a:gd name="T21" fmla="*/ 265 h 911"/>
                <a:gd name="T22" fmla="*/ 870 w 1103"/>
                <a:gd name="T23" fmla="*/ 181 h 911"/>
                <a:gd name="T24" fmla="*/ 927 w 1103"/>
                <a:gd name="T25" fmla="*/ 107 h 911"/>
                <a:gd name="T26" fmla="*/ 986 w 1103"/>
                <a:gd name="T27" fmla="*/ 49 h 911"/>
                <a:gd name="T28" fmla="*/ 1042 w 1103"/>
                <a:gd name="T29" fmla="*/ 14 h 911"/>
                <a:gd name="T30" fmla="*/ 1102 w 1103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3" h="911">
                  <a:moveTo>
                    <a:pt x="0" y="910"/>
                  </a:moveTo>
                  <a:lnTo>
                    <a:pt x="116" y="899"/>
                  </a:lnTo>
                  <a:lnTo>
                    <a:pt x="174" y="889"/>
                  </a:lnTo>
                  <a:lnTo>
                    <a:pt x="234" y="872"/>
                  </a:lnTo>
                  <a:lnTo>
                    <a:pt x="290" y="852"/>
                  </a:lnTo>
                  <a:lnTo>
                    <a:pt x="349" y="825"/>
                  </a:lnTo>
                  <a:lnTo>
                    <a:pt x="405" y="787"/>
                  </a:lnTo>
                  <a:lnTo>
                    <a:pt x="521" y="683"/>
                  </a:lnTo>
                  <a:lnTo>
                    <a:pt x="637" y="533"/>
                  </a:lnTo>
                  <a:lnTo>
                    <a:pt x="755" y="356"/>
                  </a:lnTo>
                  <a:lnTo>
                    <a:pt x="811" y="265"/>
                  </a:lnTo>
                  <a:lnTo>
                    <a:pt x="870" y="181"/>
                  </a:lnTo>
                  <a:lnTo>
                    <a:pt x="927" y="107"/>
                  </a:lnTo>
                  <a:lnTo>
                    <a:pt x="986" y="49"/>
                  </a:lnTo>
                  <a:lnTo>
                    <a:pt x="1042" y="14"/>
                  </a:lnTo>
                  <a:lnTo>
                    <a:pt x="1102" y="0"/>
                  </a:lnTo>
                </a:path>
              </a:pathLst>
            </a:custGeom>
            <a:noFill/>
            <a:ln w="25400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819400" y="4316413"/>
              <a:ext cx="1827213" cy="1446212"/>
            </a:xfrm>
            <a:custGeom>
              <a:avLst/>
              <a:gdLst>
                <a:gd name="T0" fmla="*/ 1150 w 1151"/>
                <a:gd name="T1" fmla="*/ 910 h 911"/>
                <a:gd name="T2" fmla="*/ 1029 w 1151"/>
                <a:gd name="T3" fmla="*/ 899 h 911"/>
                <a:gd name="T4" fmla="*/ 969 w 1151"/>
                <a:gd name="T5" fmla="*/ 889 h 911"/>
                <a:gd name="T6" fmla="*/ 906 w 1151"/>
                <a:gd name="T7" fmla="*/ 872 h 911"/>
                <a:gd name="T8" fmla="*/ 848 w 1151"/>
                <a:gd name="T9" fmla="*/ 852 h 911"/>
                <a:gd name="T10" fmla="*/ 786 w 1151"/>
                <a:gd name="T11" fmla="*/ 825 h 911"/>
                <a:gd name="T12" fmla="*/ 727 w 1151"/>
                <a:gd name="T13" fmla="*/ 787 h 911"/>
                <a:gd name="T14" fmla="*/ 604 w 1151"/>
                <a:gd name="T15" fmla="*/ 683 h 911"/>
                <a:gd name="T16" fmla="*/ 483 w 1151"/>
                <a:gd name="T17" fmla="*/ 533 h 911"/>
                <a:gd name="T18" fmla="*/ 363 w 1151"/>
                <a:gd name="T19" fmla="*/ 356 h 911"/>
                <a:gd name="T20" fmla="*/ 302 w 1151"/>
                <a:gd name="T21" fmla="*/ 265 h 911"/>
                <a:gd name="T22" fmla="*/ 240 w 1151"/>
                <a:gd name="T23" fmla="*/ 181 h 911"/>
                <a:gd name="T24" fmla="*/ 181 w 1151"/>
                <a:gd name="T25" fmla="*/ 107 h 911"/>
                <a:gd name="T26" fmla="*/ 119 w 1151"/>
                <a:gd name="T27" fmla="*/ 49 h 911"/>
                <a:gd name="T28" fmla="*/ 60 w 1151"/>
                <a:gd name="T29" fmla="*/ 14 h 911"/>
                <a:gd name="T30" fmla="*/ 0 w 1151"/>
                <a:gd name="T31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1" h="911">
                  <a:moveTo>
                    <a:pt x="1150" y="910"/>
                  </a:moveTo>
                  <a:lnTo>
                    <a:pt x="1029" y="899"/>
                  </a:lnTo>
                  <a:lnTo>
                    <a:pt x="969" y="889"/>
                  </a:lnTo>
                  <a:lnTo>
                    <a:pt x="906" y="872"/>
                  </a:lnTo>
                  <a:lnTo>
                    <a:pt x="848" y="852"/>
                  </a:lnTo>
                  <a:lnTo>
                    <a:pt x="786" y="825"/>
                  </a:lnTo>
                  <a:lnTo>
                    <a:pt x="727" y="787"/>
                  </a:lnTo>
                  <a:lnTo>
                    <a:pt x="604" y="683"/>
                  </a:lnTo>
                  <a:lnTo>
                    <a:pt x="483" y="533"/>
                  </a:lnTo>
                  <a:lnTo>
                    <a:pt x="363" y="356"/>
                  </a:lnTo>
                  <a:lnTo>
                    <a:pt x="302" y="265"/>
                  </a:lnTo>
                  <a:lnTo>
                    <a:pt x="240" y="181"/>
                  </a:lnTo>
                  <a:lnTo>
                    <a:pt x="181" y="107"/>
                  </a:lnTo>
                  <a:lnTo>
                    <a:pt x="119" y="49"/>
                  </a:lnTo>
                  <a:lnTo>
                    <a:pt x="60" y="14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2819400" y="4343400"/>
              <a:ext cx="0" cy="1447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133600" y="5154613"/>
              <a:ext cx="1371600" cy="230187"/>
            </a:xfrm>
            <a:custGeom>
              <a:avLst/>
              <a:gdLst>
                <a:gd name="T0" fmla="*/ 0 w 337"/>
                <a:gd name="T1" fmla="*/ 72 h 145"/>
                <a:gd name="T2" fmla="*/ 67 w 337"/>
                <a:gd name="T3" fmla="*/ 144 h 145"/>
                <a:gd name="T4" fmla="*/ 67 w 337"/>
                <a:gd name="T5" fmla="*/ 108 h 145"/>
                <a:gd name="T6" fmla="*/ 269 w 337"/>
                <a:gd name="T7" fmla="*/ 108 h 145"/>
                <a:gd name="T8" fmla="*/ 269 w 337"/>
                <a:gd name="T9" fmla="*/ 144 h 145"/>
                <a:gd name="T10" fmla="*/ 336 w 337"/>
                <a:gd name="T11" fmla="*/ 72 h 145"/>
                <a:gd name="T12" fmla="*/ 269 w 337"/>
                <a:gd name="T13" fmla="*/ 0 h 145"/>
                <a:gd name="T14" fmla="*/ 269 w 337"/>
                <a:gd name="T15" fmla="*/ 36 h 145"/>
                <a:gd name="T16" fmla="*/ 67 w 337"/>
                <a:gd name="T17" fmla="*/ 36 h 145"/>
                <a:gd name="T18" fmla="*/ 67 w 337"/>
                <a:gd name="T19" fmla="*/ 0 h 145"/>
                <a:gd name="T20" fmla="*/ 0 w 337"/>
                <a:gd name="T21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145">
                  <a:moveTo>
                    <a:pt x="0" y="72"/>
                  </a:moveTo>
                  <a:lnTo>
                    <a:pt x="67" y="144"/>
                  </a:lnTo>
                  <a:lnTo>
                    <a:pt x="67" y="108"/>
                  </a:lnTo>
                  <a:lnTo>
                    <a:pt x="269" y="108"/>
                  </a:lnTo>
                  <a:lnTo>
                    <a:pt x="269" y="144"/>
                  </a:lnTo>
                  <a:lnTo>
                    <a:pt x="336" y="72"/>
                  </a:lnTo>
                  <a:lnTo>
                    <a:pt x="269" y="0"/>
                  </a:lnTo>
                  <a:lnTo>
                    <a:pt x="269" y="36"/>
                  </a:lnTo>
                  <a:lnTo>
                    <a:pt x="67" y="36"/>
                  </a:lnTo>
                  <a:lnTo>
                    <a:pt x="67" y="0"/>
                  </a:lnTo>
                  <a:lnTo>
                    <a:pt x="0" y="72"/>
                  </a:lnTo>
                </a:path>
              </a:pathLst>
            </a:custGeom>
            <a:solidFill>
              <a:schemeClr val="tx2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" name="Object 9"/>
            <p:cNvGraphicFramePr>
              <a:graphicFrameLocks noChangeAspect="1"/>
            </p:cNvGraphicFramePr>
            <p:nvPr>
              <p:extLst/>
            </p:nvPr>
          </p:nvGraphicFramePr>
          <p:xfrm>
            <a:off x="2590800" y="5764213"/>
            <a:ext cx="41433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57" name="Equation" r:id="rId6" imgW="177480" imgH="228600" progId="Equation.DSMT4">
                    <p:embed/>
                  </p:oleObj>
                </mc:Choice>
                <mc:Fallback>
                  <p:oleObj name="Equation" r:id="rId6" imgW="177480" imgH="228600" progId="Equation.DSMT4">
                    <p:embed/>
                    <p:pic>
                      <p:nvPicPr>
                        <p:cNvPr id="1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5764213"/>
                          <a:ext cx="414338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066800" y="5840413"/>
              <a:ext cx="3581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753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One-way ANOVA</a:t>
            </a:r>
            <a:r>
              <a:rPr lang="en-US" b="1" i="1" dirty="0" smtClean="0"/>
              <a:t> F</a:t>
            </a:r>
            <a:r>
              <a:rPr lang="en-US" b="1" dirty="0" smtClean="0"/>
              <a:t>-Statistic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SzPct val="100000"/>
            </a:pPr>
            <a:r>
              <a:rPr lang="en-US" altLang="en-US" dirty="0"/>
              <a:t>F statistic. </a:t>
            </a:r>
            <a:r>
              <a:rPr lang="en-US" altLang="en-US" dirty="0" smtClean="0"/>
              <a:t>Null </a:t>
            </a:r>
            <a:r>
              <a:rPr lang="en-US" altLang="en-US" dirty="0"/>
              <a:t>hypothesis that </a:t>
            </a:r>
            <a:r>
              <a:rPr lang="en-US" altLang="en-US" dirty="0" smtClean="0"/>
              <a:t>category </a:t>
            </a:r>
            <a:r>
              <a:rPr lang="en-US" altLang="en-US" dirty="0"/>
              <a:t>means are equal is tested </a:t>
            </a:r>
            <a:r>
              <a:rPr lang="en-US" altLang="en-US" dirty="0" smtClean="0"/>
              <a:t>by F </a:t>
            </a:r>
            <a:r>
              <a:rPr lang="en-US" altLang="en-US" dirty="0"/>
              <a:t>statistic. </a:t>
            </a:r>
          </a:p>
          <a:p>
            <a:pPr>
              <a:buClrTx/>
              <a:buSzPct val="100000"/>
            </a:pPr>
            <a:r>
              <a:rPr lang="en-US" altLang="en-US" dirty="0" smtClean="0"/>
              <a:t>F </a:t>
            </a:r>
            <a:r>
              <a:rPr lang="en-US" altLang="en-US" dirty="0"/>
              <a:t>statistic is based on </a:t>
            </a:r>
            <a:r>
              <a:rPr lang="en-US" altLang="en-US" dirty="0" smtClean="0"/>
              <a:t>ratio </a:t>
            </a:r>
            <a:r>
              <a:rPr lang="en-US" altLang="en-US" dirty="0"/>
              <a:t>of </a:t>
            </a:r>
            <a:r>
              <a:rPr lang="en-US" altLang="en-US" dirty="0" smtClean="0"/>
              <a:t>variance </a:t>
            </a:r>
            <a:r>
              <a:rPr lang="en-US" altLang="en-US" dirty="0"/>
              <a:t>between groups </a:t>
            </a:r>
            <a:r>
              <a:rPr lang="en-US" altLang="en-US" dirty="0" smtClean="0"/>
              <a:t>and </a:t>
            </a:r>
            <a:r>
              <a:rPr lang="en-US" altLang="en-US" dirty="0"/>
              <a:t>variance within groups. </a:t>
            </a:r>
          </a:p>
          <a:p>
            <a:pPr>
              <a:buClrTx/>
              <a:buSzPct val="100000"/>
            </a:pPr>
            <a:r>
              <a:rPr lang="en-US" altLang="en-US" dirty="0"/>
              <a:t>V</a:t>
            </a:r>
            <a:r>
              <a:rPr lang="en-US" altLang="en-US" dirty="0" smtClean="0"/>
              <a:t>ariances </a:t>
            </a:r>
            <a:r>
              <a:rPr lang="en-US" altLang="en-US" dirty="0"/>
              <a:t>are related to sum of squares. </a:t>
            </a: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/>
              <a:t>The F statistic is the ratio of the </a:t>
            </a:r>
            <a:r>
              <a:rPr lang="en-US" altLang="en-US" dirty="0">
                <a:solidFill>
                  <a:schemeClr val="folHlink"/>
                </a:solidFill>
              </a:rPr>
              <a:t>among</a:t>
            </a:r>
            <a:r>
              <a:rPr lang="en-US" altLang="en-US" dirty="0"/>
              <a:t> estimate of variance and the </a:t>
            </a:r>
            <a:r>
              <a:rPr lang="en-US" altLang="en-US" dirty="0">
                <a:solidFill>
                  <a:schemeClr val="folHlink"/>
                </a:solidFill>
              </a:rPr>
              <a:t>within</a:t>
            </a:r>
            <a:r>
              <a:rPr lang="en-US" altLang="en-US" dirty="0"/>
              <a:t> estimate of variance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/>
              <a:t>The ratio must always be positive</a:t>
            </a:r>
          </a:p>
          <a:p>
            <a:pPr lvl="1">
              <a:lnSpc>
                <a:spcPct val="90000"/>
              </a:lnSpc>
            </a:pPr>
            <a:r>
              <a:rPr lang="en-US" altLang="en-US" sz="2100" i="1" dirty="0"/>
              <a:t> df</a:t>
            </a:r>
            <a:r>
              <a:rPr lang="en-US" altLang="en-US" sz="2100" baseline="-25000" dirty="0"/>
              <a:t>1</a:t>
            </a:r>
            <a:r>
              <a:rPr lang="en-US" altLang="en-US" sz="2100" dirty="0"/>
              <a:t> = </a:t>
            </a:r>
            <a:r>
              <a:rPr lang="en-US" altLang="en-US" sz="2100" i="1" dirty="0"/>
              <a:t>c</a:t>
            </a:r>
            <a:r>
              <a:rPr lang="en-US" altLang="en-US" sz="2100" dirty="0"/>
              <a:t> -1 will typically be small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/>
              <a:t> </a:t>
            </a:r>
            <a:r>
              <a:rPr lang="en-US" altLang="en-US" sz="2100" i="1" dirty="0"/>
              <a:t>df</a:t>
            </a:r>
            <a:r>
              <a:rPr lang="en-US" altLang="en-US" sz="2100" baseline="-25000" dirty="0"/>
              <a:t>2</a:t>
            </a:r>
            <a:r>
              <a:rPr lang="en-US" altLang="en-US" sz="2100" dirty="0"/>
              <a:t> = </a:t>
            </a:r>
            <a:r>
              <a:rPr lang="en-US" altLang="en-US" sz="2100" i="1" dirty="0"/>
              <a:t>n</a:t>
            </a:r>
            <a:r>
              <a:rPr lang="en-US" altLang="en-US" sz="2100" dirty="0"/>
              <a:t> - </a:t>
            </a:r>
            <a:r>
              <a:rPr lang="en-US" altLang="en-US" sz="2100" i="1" dirty="0"/>
              <a:t>c</a:t>
            </a:r>
            <a:r>
              <a:rPr lang="en-US" altLang="en-US" sz="2100" dirty="0"/>
              <a:t>  will typically be large</a:t>
            </a:r>
            <a:endParaRPr lang="en-US" altLang="en-US" sz="2800" dirty="0">
              <a:solidFill>
                <a:schemeClr val="hlink"/>
              </a:solidFill>
            </a:endParaRPr>
          </a:p>
          <a:p>
            <a:pPr>
              <a:buClrTx/>
              <a:buSzPct val="100000"/>
            </a:pPr>
            <a:endParaRPr lang="en-US" altLang="en-US" dirty="0"/>
          </a:p>
          <a:p>
            <a:pPr>
              <a:buClrTx/>
              <a:buSzPct val="10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3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One-way ANOVA</a:t>
            </a:r>
            <a:r>
              <a:rPr lang="en-US" b="1" i="1" dirty="0"/>
              <a:t> F</a:t>
            </a:r>
            <a:r>
              <a:rPr lang="en-US" b="1" dirty="0"/>
              <a:t>-Statistic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57200" y="940371"/>
            <a:ext cx="7010400" cy="907941"/>
          </a:xfrm>
          <a:prstGeom prst="rect">
            <a:avLst/>
          </a:prstGeom>
          <a:solidFill>
            <a:srgbClr val="C7DAF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spcAft>
                <a:spcPts val="600"/>
              </a:spcAft>
            </a:pPr>
            <a:r>
              <a:rPr lang="en-US" altLang="en-US" sz="2400" b="1" dirty="0"/>
              <a:t>H</a:t>
            </a:r>
            <a:r>
              <a:rPr lang="en-US" altLang="en-US" sz="2400" b="1" baseline="-25000" dirty="0"/>
              <a:t>0</a:t>
            </a:r>
            <a:r>
              <a:rPr lang="en-US" altLang="en-US" sz="2400" b="1" dirty="0"/>
              <a:t>: </a:t>
            </a:r>
            <a:r>
              <a:rPr lang="el-GR" altLang="en-US" sz="2400" b="1" dirty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b="1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b="1" dirty="0">
                <a:sym typeface="Symbol" panose="05050102010706020507" pitchFamily="18" charset="2"/>
              </a:rPr>
              <a:t>= </a:t>
            </a:r>
            <a:r>
              <a:rPr lang="el-GR" altLang="en-US" sz="2400" b="1" dirty="0">
                <a:cs typeface="Arial" panose="020B0604020202020204" pitchFamily="34" charset="0"/>
                <a:sym typeface="Symbol" panose="05050102010706020507" pitchFamily="18" charset="2"/>
              </a:rPr>
              <a:t>μ</a:t>
            </a:r>
            <a:r>
              <a:rPr lang="en-US" altLang="en-US" sz="2400" b="1" baseline="-25000" dirty="0">
                <a:sym typeface="Symbol" panose="05050102010706020507" pitchFamily="18" charset="2"/>
              </a:rPr>
              <a:t>2</a:t>
            </a:r>
            <a:r>
              <a:rPr lang="en-US" altLang="en-US" sz="2400" b="1" dirty="0">
                <a:sym typeface="Symbol" panose="05050102010706020507" pitchFamily="18" charset="2"/>
              </a:rPr>
              <a:t> = …</a:t>
            </a:r>
            <a:r>
              <a:rPr lang="en-US" altLang="en-US" sz="2400" b="1" baseline="-25000" dirty="0">
                <a:sym typeface="Symbol" panose="05050102010706020507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= </a:t>
            </a:r>
            <a:r>
              <a:rPr lang="el-GR" altLang="en-US" sz="2400" b="1" dirty="0">
                <a:sym typeface="Symbol" panose="05050102010706020507" pitchFamily="18" charset="2"/>
              </a:rPr>
              <a:t>μ</a:t>
            </a:r>
            <a:r>
              <a:rPr lang="en-US" altLang="en-US" sz="2400" b="1" baseline="-25000" dirty="0">
                <a:sym typeface="Symbol" panose="05050102010706020507" pitchFamily="18" charset="2"/>
              </a:rPr>
              <a:t>c</a:t>
            </a:r>
          </a:p>
          <a:p>
            <a:pPr eaLnBrk="0" hangingPunct="0">
              <a:spcAft>
                <a:spcPts val="600"/>
              </a:spcAft>
            </a:pPr>
            <a:r>
              <a:rPr lang="en-US" altLang="en-US" sz="2400" b="1" dirty="0">
                <a:sym typeface="Symbol" panose="05050102010706020507" pitchFamily="18" charset="2"/>
              </a:rPr>
              <a:t>H</a:t>
            </a:r>
            <a:r>
              <a:rPr lang="en-US" altLang="en-US" sz="2400" b="1" baseline="-25000" dirty="0">
                <a:sym typeface="Symbol" panose="05050102010706020507" pitchFamily="18" charset="2"/>
              </a:rPr>
              <a:t>1</a:t>
            </a:r>
            <a:r>
              <a:rPr lang="en-US" altLang="en-US" sz="2400" b="1" dirty="0">
                <a:sym typeface="Symbol" panose="05050102010706020507" pitchFamily="18" charset="2"/>
              </a:rPr>
              <a:t>: At least two population means are different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18232" y="2082398"/>
            <a:ext cx="1816608" cy="953254"/>
            <a:chOff x="3429000" y="2819400"/>
            <a:chExt cx="2362200" cy="1219200"/>
          </a:xfrm>
        </p:grpSpPr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3429000" y="2819400"/>
              <a:ext cx="2362200" cy="1219200"/>
            </a:xfrm>
            <a:prstGeom prst="rect">
              <a:avLst/>
            </a:prstGeom>
            <a:solidFill>
              <a:srgbClr val="FDE0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dirty="0"/>
            </a:p>
          </p:txBody>
        </p:sp>
        <p:graphicFrame>
          <p:nvGraphicFramePr>
            <p:cNvPr id="8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3657600" y="2895600"/>
            <a:ext cx="1981200" cy="1111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3" name="Equation" r:id="rId3" imgW="698400" imgH="393480" progId="Equation.3">
                    <p:embed/>
                  </p:oleObj>
                </mc:Choice>
                <mc:Fallback>
                  <p:oleObj name="Equation" r:id="rId3" imgW="698400" imgH="393480" progId="Equation.3">
                    <p:embed/>
                    <p:pic>
                      <p:nvPicPr>
                        <p:cNvPr id="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2895600"/>
                          <a:ext cx="1981200" cy="1111250"/>
                        </a:xfrm>
                        <a:prstGeom prst="rect">
                          <a:avLst/>
                        </a:prstGeom>
                        <a:solidFill>
                          <a:srgbClr val="FDE0BD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57200" y="4757639"/>
            <a:ext cx="3810000" cy="1215841"/>
          </a:xfrm>
          <a:prstGeom prst="rect">
            <a:avLst/>
          </a:prstGeom>
          <a:solidFill>
            <a:srgbClr val="FDE0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None/>
            </a:pPr>
            <a:endParaRPr lang="en-US" altLang="en-US" sz="200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70929" y="4876194"/>
            <a:ext cx="36576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>
            <a:spAutoFit/>
          </a:bodyPr>
          <a:lstStyle>
            <a:lvl1pPr marL="320675" indent="-320675" defTabSz="852488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3738" indent="-268288" defTabSz="852488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68388" indent="-215900" defTabSz="852488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93838" indent="-212725" defTabSz="852488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19288" indent="-212725" defTabSz="852488">
              <a:spcBef>
                <a:spcPct val="20000"/>
              </a:spcBef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76488" indent="-212725" defTabSz="852488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33688" indent="-212725" defTabSz="852488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90888" indent="-212725" defTabSz="852488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48088" indent="-212725" defTabSz="852488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b="1" dirty="0"/>
              <a:t>Decision Rule: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000" dirty="0"/>
              <a:t>Reject H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 if F &gt; F</a:t>
            </a:r>
            <a:r>
              <a:rPr lang="en-US" altLang="en-US" sz="2000" baseline="-25000" dirty="0"/>
              <a:t>U</a:t>
            </a:r>
            <a:r>
              <a:rPr lang="en-US" altLang="en-US" sz="2000" dirty="0"/>
              <a:t>, otherwise do not reject H</a:t>
            </a:r>
            <a:r>
              <a:rPr lang="en-US" altLang="en-US" sz="2000" baseline="-25000" dirty="0"/>
              <a:t>0</a:t>
            </a:r>
            <a:endParaRPr lang="en-US" altLang="en-US" sz="2000" baseline="-25000" dirty="0">
              <a:solidFill>
                <a:schemeClr val="hlink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46320" y="4543235"/>
            <a:ext cx="3733800" cy="2298700"/>
            <a:chOff x="5202238" y="4275138"/>
            <a:chExt cx="3733800" cy="2298700"/>
          </a:xfrm>
        </p:grpSpPr>
        <p:grpSp>
          <p:nvGrpSpPr>
            <p:cNvPr id="12" name="Group 11"/>
            <p:cNvGrpSpPr/>
            <p:nvPr/>
          </p:nvGrpSpPr>
          <p:grpSpPr>
            <a:xfrm>
              <a:off x="5202238" y="4275138"/>
              <a:ext cx="3733800" cy="2298700"/>
              <a:chOff x="5181600" y="4267200"/>
              <a:chExt cx="3733800" cy="2298700"/>
            </a:xfrm>
          </p:grpSpPr>
          <p:sp>
            <p:nvSpPr>
              <p:cNvPr id="15" name="Freeform 7"/>
              <p:cNvSpPr>
                <a:spLocks/>
              </p:cNvSpPr>
              <p:nvPr/>
            </p:nvSpPr>
            <p:spPr bwMode="auto">
              <a:xfrm>
                <a:off x="5402263" y="4267200"/>
                <a:ext cx="3513137" cy="1385888"/>
              </a:xfrm>
              <a:custGeom>
                <a:avLst/>
                <a:gdLst>
                  <a:gd name="T0" fmla="*/ 0 w 3388"/>
                  <a:gd name="T1" fmla="*/ 0 h 1023"/>
                  <a:gd name="T2" fmla="*/ 0 w 3388"/>
                  <a:gd name="T3" fmla="*/ 1022 h 1023"/>
                  <a:gd name="T4" fmla="*/ 3387 w 3388"/>
                  <a:gd name="T5" fmla="*/ 1022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88" h="1023">
                    <a:moveTo>
                      <a:pt x="0" y="0"/>
                    </a:moveTo>
                    <a:lnTo>
                      <a:pt x="0" y="1022"/>
                    </a:lnTo>
                    <a:lnTo>
                      <a:pt x="3387" y="1022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8"/>
              <p:cNvSpPr>
                <a:spLocks noChangeArrowheads="1"/>
              </p:cNvSpPr>
              <p:nvPr/>
            </p:nvSpPr>
            <p:spPr bwMode="auto">
              <a:xfrm>
                <a:off x="5181600" y="5424488"/>
                <a:ext cx="457200" cy="638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/>
                  <a:t>0</a:t>
                </a:r>
                <a:r>
                  <a:rPr lang="en-US" altLang="en-US" sz="3600" b="1"/>
                  <a:t> </a:t>
                </a:r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>
                <a:off x="7086600" y="5424488"/>
                <a:ext cx="1588" cy="2286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8" name="Line 12"/>
              <p:cNvSpPr>
                <a:spLocks noChangeShapeType="1"/>
              </p:cNvSpPr>
              <p:nvPr/>
            </p:nvSpPr>
            <p:spPr bwMode="auto">
              <a:xfrm flipH="1">
                <a:off x="7391400" y="5195888"/>
                <a:ext cx="2286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" name="Text Box 13"/>
              <p:cNvSpPr txBox="1">
                <a:spLocks noChangeArrowheads="1"/>
              </p:cNvSpPr>
              <p:nvPr/>
            </p:nvSpPr>
            <p:spPr bwMode="auto">
              <a:xfrm>
                <a:off x="7315200" y="4891088"/>
                <a:ext cx="10668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>
                    <a:sym typeface="Symbol" panose="05050102010706020507" pitchFamily="18" charset="2"/>
                  </a:rPr>
                  <a:t> = .05</a:t>
                </a:r>
                <a:endParaRPr lang="en-US" altLang="en-US" sz="2000" baseline="-25000">
                  <a:sym typeface="Symbol" panose="05050102010706020507" pitchFamily="18" charset="2"/>
                </a:endParaRPr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 flipV="1">
                <a:off x="7086600" y="5653088"/>
                <a:ext cx="0" cy="457200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 flipH="1">
                <a:off x="5486400" y="5881688"/>
                <a:ext cx="1600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" name="Line 16"/>
              <p:cNvSpPr>
                <a:spLocks noChangeShapeType="1"/>
              </p:cNvSpPr>
              <p:nvPr/>
            </p:nvSpPr>
            <p:spPr bwMode="auto">
              <a:xfrm flipH="1">
                <a:off x="7086600" y="5881688"/>
                <a:ext cx="152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3" name="Rectangle 17"/>
              <p:cNvSpPr>
                <a:spLocks noChangeArrowheads="1"/>
              </p:cNvSpPr>
              <p:nvPr/>
            </p:nvSpPr>
            <p:spPr bwMode="auto">
              <a:xfrm>
                <a:off x="7391400" y="5805488"/>
                <a:ext cx="990600" cy="3016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/>
                  <a:t>Reject H</a:t>
                </a:r>
                <a:r>
                  <a:rPr lang="en-US" altLang="en-US" sz="1400" baseline="-25000"/>
                  <a:t>0</a:t>
                </a:r>
              </a:p>
            </p:txBody>
          </p:sp>
          <p:sp>
            <p:nvSpPr>
              <p:cNvPr id="24" name="Rectangle 18"/>
              <p:cNvSpPr>
                <a:spLocks noChangeArrowheads="1"/>
              </p:cNvSpPr>
              <p:nvPr/>
            </p:nvSpPr>
            <p:spPr bwMode="auto">
              <a:xfrm>
                <a:off x="5791200" y="5805488"/>
                <a:ext cx="914400" cy="450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/>
                  <a:t>Do not </a:t>
                </a:r>
              </a:p>
              <a:p>
                <a:pPr eaLnBrk="0" hangingPunct="0">
                  <a:lnSpc>
                    <a:spcPct val="20000"/>
                  </a:lnSpc>
                  <a:spcBef>
                    <a:spcPct val="50000"/>
                  </a:spcBef>
                </a:pPr>
                <a:r>
                  <a:rPr lang="en-US" altLang="en-US" sz="1400"/>
                  <a:t>reject H</a:t>
                </a:r>
                <a:r>
                  <a:rPr lang="en-US" altLang="en-US" sz="1400" baseline="-25000"/>
                  <a:t>0</a:t>
                </a:r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6934200" y="6172200"/>
                <a:ext cx="609600" cy="393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2000" b="1">
                    <a:solidFill>
                      <a:schemeClr val="hlink"/>
                    </a:solidFill>
                  </a:rPr>
                  <a:t>F</a:t>
                </a:r>
                <a:r>
                  <a:rPr lang="en-US" altLang="en-US" sz="2000" b="1" baseline="-25000">
                    <a:solidFill>
                      <a:schemeClr val="hlink"/>
                    </a:solidFill>
                    <a:sym typeface="Symbol" panose="05050102010706020507" pitchFamily="18" charset="2"/>
                  </a:rPr>
                  <a:t>U </a:t>
                </a:r>
                <a:endParaRPr lang="en-US" altLang="en-US" sz="2000" b="1">
                  <a:solidFill>
                    <a:schemeClr val="hlink"/>
                  </a:solidFill>
                </a:endParaRPr>
              </a:p>
            </p:txBody>
          </p:sp>
        </p:grp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7080250" y="5424488"/>
              <a:ext cx="1555750" cy="223837"/>
            </a:xfrm>
            <a:custGeom>
              <a:avLst/>
              <a:gdLst>
                <a:gd name="T0" fmla="*/ 4 w 980"/>
                <a:gd name="T1" fmla="*/ 154 h 154"/>
                <a:gd name="T2" fmla="*/ 0 w 980"/>
                <a:gd name="T3" fmla="*/ 0 h 154"/>
                <a:gd name="T4" fmla="*/ 83 w 980"/>
                <a:gd name="T5" fmla="*/ 39 h 154"/>
                <a:gd name="T6" fmla="*/ 154 w 980"/>
                <a:gd name="T7" fmla="*/ 61 h 154"/>
                <a:gd name="T8" fmla="*/ 209 w 980"/>
                <a:gd name="T9" fmla="*/ 76 h 154"/>
                <a:gd name="T10" fmla="*/ 283 w 980"/>
                <a:gd name="T11" fmla="*/ 91 h 154"/>
                <a:gd name="T12" fmla="*/ 428 w 980"/>
                <a:gd name="T13" fmla="*/ 111 h 154"/>
                <a:gd name="T14" fmla="*/ 592 w 980"/>
                <a:gd name="T15" fmla="*/ 126 h 154"/>
                <a:gd name="T16" fmla="*/ 979 w 980"/>
                <a:gd name="T17" fmla="*/ 141 h 154"/>
                <a:gd name="T18" fmla="*/ 980 w 980"/>
                <a:gd name="T1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0" h="154">
                  <a:moveTo>
                    <a:pt x="4" y="154"/>
                  </a:moveTo>
                  <a:lnTo>
                    <a:pt x="0" y="0"/>
                  </a:lnTo>
                  <a:lnTo>
                    <a:pt x="83" y="39"/>
                  </a:lnTo>
                  <a:lnTo>
                    <a:pt x="154" y="61"/>
                  </a:lnTo>
                  <a:lnTo>
                    <a:pt x="209" y="76"/>
                  </a:lnTo>
                  <a:lnTo>
                    <a:pt x="283" y="91"/>
                  </a:lnTo>
                  <a:lnTo>
                    <a:pt x="428" y="111"/>
                  </a:lnTo>
                  <a:lnTo>
                    <a:pt x="592" y="126"/>
                  </a:lnTo>
                  <a:lnTo>
                    <a:pt x="979" y="141"/>
                  </a:lnTo>
                  <a:lnTo>
                    <a:pt x="980" y="15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5410200" y="4281488"/>
              <a:ext cx="3429000" cy="1392237"/>
            </a:xfrm>
            <a:custGeom>
              <a:avLst/>
              <a:gdLst>
                <a:gd name="T0" fmla="*/ 0 w 3492"/>
                <a:gd name="T1" fmla="*/ 1011 h 1021"/>
                <a:gd name="T2" fmla="*/ 162 w 3492"/>
                <a:gd name="T3" fmla="*/ 837 h 1021"/>
                <a:gd name="T4" fmla="*/ 714 w 3492"/>
                <a:gd name="T5" fmla="*/ 3 h 1021"/>
                <a:gd name="T6" fmla="*/ 1728 w 3492"/>
                <a:gd name="T7" fmla="*/ 855 h 1021"/>
                <a:gd name="T8" fmla="*/ 3492 w 3492"/>
                <a:gd name="T9" fmla="*/ 999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2" h="1021">
                  <a:moveTo>
                    <a:pt x="0" y="1011"/>
                  </a:moveTo>
                  <a:cubicBezTo>
                    <a:pt x="27" y="982"/>
                    <a:pt x="43" y="1005"/>
                    <a:pt x="162" y="837"/>
                  </a:cubicBezTo>
                  <a:cubicBezTo>
                    <a:pt x="281" y="669"/>
                    <a:pt x="453" y="0"/>
                    <a:pt x="714" y="3"/>
                  </a:cubicBezTo>
                  <a:cubicBezTo>
                    <a:pt x="975" y="6"/>
                    <a:pt x="1265" y="689"/>
                    <a:pt x="1728" y="855"/>
                  </a:cubicBezTo>
                  <a:cubicBezTo>
                    <a:pt x="2191" y="1021"/>
                    <a:pt x="3125" y="969"/>
                    <a:pt x="3492" y="999"/>
                  </a:cubicBezTo>
                </a:path>
              </a:pathLst>
            </a:custGeom>
            <a:noFill/>
            <a:ln w="38100" cap="flat" cmpd="sng">
              <a:solidFill>
                <a:schemeClr val="folHlink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457200" y="2281765"/>
            <a:ext cx="74630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en-US" sz="2400" dirty="0"/>
              <a:t>Test </a:t>
            </a:r>
            <a:r>
              <a:rPr lang="en-US" altLang="en-US" sz="2400" dirty="0" smtClean="0"/>
              <a:t>statistic:</a:t>
            </a:r>
            <a:endParaRPr lang="en-US" altLang="en-US" sz="2400" dirty="0"/>
          </a:p>
          <a:p>
            <a:pPr lvl="1"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en-US" sz="2400" dirty="0"/>
              <a:t> </a:t>
            </a:r>
          </a:p>
          <a:p>
            <a:r>
              <a:rPr lang="en-US" altLang="en-US" sz="2000" dirty="0" smtClean="0"/>
              <a:t>Degrees </a:t>
            </a:r>
            <a:r>
              <a:rPr lang="en-US" altLang="en-US" sz="2000" dirty="0"/>
              <a:t>of freedom</a:t>
            </a:r>
          </a:p>
          <a:p>
            <a:pPr lvl="1"/>
            <a:r>
              <a:rPr lang="en-US" altLang="en-US" sz="2000" dirty="0"/>
              <a:t>df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= c – 1   </a:t>
            </a:r>
            <a:r>
              <a:rPr lang="en-US" altLang="en-US" sz="2000" dirty="0" smtClean="0"/>
              <a:t>(</a:t>
            </a:r>
            <a:r>
              <a:rPr lang="en-US" altLang="en-US" sz="2000" dirty="0"/>
              <a:t>c = number of groups)</a:t>
            </a:r>
          </a:p>
          <a:p>
            <a:pPr lvl="1">
              <a:spcAft>
                <a:spcPts val="1200"/>
              </a:spcAft>
            </a:pPr>
            <a:r>
              <a:rPr lang="en-US" altLang="en-US" sz="2000" dirty="0"/>
              <a:t>df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= n – c   </a:t>
            </a:r>
            <a:r>
              <a:rPr lang="en-US" altLang="en-US" sz="2000" dirty="0" smtClean="0"/>
              <a:t>(</a:t>
            </a:r>
            <a:r>
              <a:rPr lang="en-US" altLang="en-US" sz="2000" dirty="0"/>
              <a:t>n = sum of sample sizes from all populations)</a:t>
            </a:r>
          </a:p>
        </p:txBody>
      </p:sp>
    </p:spTree>
    <p:extLst>
      <p:ext uri="{BB962C8B-B14F-4D97-AF65-F5344CB8AC3E}">
        <p14:creationId xmlns:p14="http://schemas.microsoft.com/office/powerpoint/2010/main" val="349943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Tukey-Kramer Procedure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96923" y="1779561"/>
            <a:ext cx="854964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en-US" sz="2000" b="1" dirty="0"/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Tells which population means </a:t>
            </a:r>
            <a:r>
              <a:rPr lang="en-US" altLang="en-US" sz="2000" b="1" dirty="0"/>
              <a:t>are significantly </a:t>
            </a:r>
            <a:r>
              <a:rPr lang="en-US" altLang="en-US" sz="2000" b="1" dirty="0" smtClean="0"/>
              <a:t>different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Done </a:t>
            </a:r>
            <a:r>
              <a:rPr lang="en-US" altLang="en-US" sz="2000" b="1" dirty="0"/>
              <a:t>after rejection of equal means in </a:t>
            </a:r>
            <a:r>
              <a:rPr lang="en-US" altLang="en-US" sz="2000" b="1" dirty="0" smtClean="0"/>
              <a:t>ANOVA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Allows </a:t>
            </a:r>
            <a:r>
              <a:rPr lang="en-US" altLang="en-US" sz="2000" b="1" dirty="0"/>
              <a:t>pair-wise </a:t>
            </a:r>
            <a:r>
              <a:rPr lang="en-US" altLang="en-US" sz="2000" b="1" dirty="0" smtClean="0"/>
              <a:t>comparisons</a:t>
            </a:r>
          </a:p>
          <a:p>
            <a:pPr marL="342900" indent="-342900">
              <a:spcAft>
                <a:spcPts val="4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Compare </a:t>
            </a:r>
            <a:r>
              <a:rPr lang="en-US" altLang="en-US" sz="2000" b="1" dirty="0"/>
              <a:t>absolute mean differences with critical </a:t>
            </a:r>
            <a:r>
              <a:rPr lang="en-US" altLang="en-US" sz="2000" b="1" dirty="0" smtClean="0"/>
              <a:t>range</a:t>
            </a:r>
            <a:endParaRPr lang="en-US" altLang="en-US" sz="2000" b="1" dirty="0"/>
          </a:p>
          <a:p>
            <a:pPr>
              <a:spcAft>
                <a:spcPts val="1800"/>
              </a:spcAft>
            </a:pPr>
            <a:endParaRPr lang="en-US" altLang="en-US" sz="2000" b="1" dirty="0" smtClean="0"/>
          </a:p>
          <a:p>
            <a:pPr marL="1600200" indent="-1600200"/>
            <a:r>
              <a:rPr lang="en-US" altLang="en-US" sz="2000" dirty="0" smtClean="0"/>
              <a:t>where:  Q</a:t>
            </a:r>
            <a:r>
              <a:rPr lang="en-US" altLang="en-US" sz="2000" baseline="-25000" dirty="0" smtClean="0">
                <a:sym typeface="Symbol" panose="05050102010706020507" pitchFamily="18" charset="2"/>
              </a:rPr>
              <a:t>U</a:t>
            </a:r>
            <a:r>
              <a:rPr lang="en-US" altLang="en-US" sz="2000" dirty="0" smtClean="0">
                <a:sym typeface="Symbol" panose="05050102010706020507" pitchFamily="18" charset="2"/>
              </a:rPr>
              <a:t>  	= </a:t>
            </a:r>
            <a:r>
              <a:rPr lang="en-US" altLang="en-US" sz="2000" dirty="0">
                <a:sym typeface="Symbol" panose="05050102010706020507" pitchFamily="18" charset="2"/>
              </a:rPr>
              <a:t>Value from </a:t>
            </a:r>
            <a:r>
              <a:rPr lang="en-US" altLang="en-US" sz="2000" dirty="0" err="1">
                <a:sym typeface="Symbol" panose="05050102010706020507" pitchFamily="18" charset="2"/>
              </a:rPr>
              <a:t>Studentized</a:t>
            </a:r>
            <a:r>
              <a:rPr lang="en-US" altLang="en-US" sz="2000" dirty="0">
                <a:sym typeface="Symbol" panose="05050102010706020507" pitchFamily="18" charset="2"/>
              </a:rPr>
              <a:t> Range </a:t>
            </a:r>
            <a:r>
              <a:rPr lang="en-US" altLang="en-US" sz="2000" dirty="0" smtClean="0">
                <a:sym typeface="Symbol" panose="05050102010706020507" pitchFamily="18" charset="2"/>
              </a:rPr>
              <a:t>Distribution with c and n </a:t>
            </a:r>
            <a:r>
              <a:rPr lang="en-US" altLang="en-US" sz="2000" dirty="0">
                <a:sym typeface="Symbol" panose="05050102010706020507" pitchFamily="18" charset="2"/>
              </a:rPr>
              <a:t>- </a:t>
            </a:r>
            <a:r>
              <a:rPr lang="en-US" altLang="en-US" sz="2000" dirty="0" smtClean="0">
                <a:sym typeface="Symbol" panose="05050102010706020507" pitchFamily="18" charset="2"/>
              </a:rPr>
              <a:t>	c degrees </a:t>
            </a:r>
            <a:r>
              <a:rPr lang="en-US" altLang="en-US" sz="2000" dirty="0">
                <a:sym typeface="Symbol" panose="05050102010706020507" pitchFamily="18" charset="2"/>
              </a:rPr>
              <a:t>of freedom </a:t>
            </a:r>
            <a:r>
              <a:rPr lang="en-US" altLang="en-US" sz="2000" dirty="0" smtClean="0">
                <a:sym typeface="Symbol" panose="05050102010706020507" pitchFamily="18" charset="2"/>
              </a:rPr>
              <a:t>for desired </a:t>
            </a:r>
            <a:r>
              <a:rPr lang="en-US" altLang="en-US" sz="2000" dirty="0">
                <a:sym typeface="Symbol" panose="05050102010706020507" pitchFamily="18" charset="2"/>
              </a:rPr>
              <a:t>level of </a:t>
            </a:r>
            <a:r>
              <a:rPr lang="en-US" altLang="en-US" sz="2000" dirty="0" smtClean="0">
                <a:sym typeface="Symbol" panose="05050102010706020507" pitchFamily="18" charset="2"/>
              </a:rPr>
              <a:t></a:t>
            </a:r>
            <a:endParaRPr lang="en-US" altLang="en-US" sz="2000" dirty="0">
              <a:sym typeface="Symbol" panose="05050102010706020507" pitchFamily="18" charset="2"/>
            </a:endParaRPr>
          </a:p>
          <a:p>
            <a:r>
              <a:rPr lang="en-US" altLang="en-US" sz="2000" dirty="0">
                <a:sym typeface="Symbol" panose="05050102010706020507" pitchFamily="18" charset="2"/>
              </a:rPr>
              <a:t>         </a:t>
            </a:r>
            <a:r>
              <a:rPr lang="en-US" altLang="en-US" sz="2000" dirty="0" smtClean="0">
                <a:sym typeface="Symbol" panose="05050102010706020507" pitchFamily="18" charset="2"/>
              </a:rPr>
              <a:t>	MSW </a:t>
            </a:r>
            <a:r>
              <a:rPr lang="en-US" altLang="en-US" sz="2000" dirty="0">
                <a:sym typeface="Symbol" panose="05050102010706020507" pitchFamily="18" charset="2"/>
              </a:rPr>
              <a:t>= Mean Square Within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    </a:t>
            </a:r>
            <a:r>
              <a:rPr lang="en-US" altLang="en-US" sz="2000" dirty="0" smtClean="0">
                <a:sym typeface="Symbol" panose="05050102010706020507" pitchFamily="18" charset="2"/>
              </a:rPr>
              <a:t>	</a:t>
            </a:r>
            <a:r>
              <a:rPr lang="en-US" altLang="en-US" sz="2000" dirty="0" err="1" smtClean="0">
                <a:sym typeface="Symbol" panose="05050102010706020507" pitchFamily="18" charset="2"/>
              </a:rPr>
              <a:t>n</a:t>
            </a:r>
            <a:r>
              <a:rPr lang="en-US" altLang="en-US" sz="2000" baseline="-25000" dirty="0" err="1" smtClean="0">
                <a:sym typeface="Symbol" panose="05050102010706020507" pitchFamily="18" charset="2"/>
              </a:rPr>
              <a:t>i</a:t>
            </a:r>
            <a:r>
              <a:rPr lang="en-US" altLang="en-US" sz="2000" dirty="0" smtClean="0">
                <a:sym typeface="Symbol" panose="05050102010706020507" pitchFamily="18" charset="2"/>
              </a:rPr>
              <a:t>, </a:t>
            </a:r>
            <a:r>
              <a:rPr lang="en-US" altLang="en-US" sz="2000" dirty="0" err="1" smtClean="0">
                <a:sym typeface="Symbol" panose="05050102010706020507" pitchFamily="18" charset="2"/>
              </a:rPr>
              <a:t>n</a:t>
            </a:r>
            <a:r>
              <a:rPr lang="en-US" altLang="en-US" sz="2000" baseline="-25000" dirty="0" err="1" smtClean="0">
                <a:sym typeface="Symbol" panose="05050102010706020507" pitchFamily="18" charset="2"/>
              </a:rPr>
              <a:t>j</a:t>
            </a:r>
            <a:r>
              <a:rPr lang="en-US" altLang="en-US" sz="2000" dirty="0" smtClean="0">
                <a:sym typeface="Symbol" panose="05050102010706020507" pitchFamily="18" charset="2"/>
              </a:rPr>
              <a:t>   = </a:t>
            </a:r>
            <a:r>
              <a:rPr lang="en-US" altLang="en-US" sz="2000" dirty="0">
                <a:sym typeface="Symbol" panose="05050102010706020507" pitchFamily="18" charset="2"/>
              </a:rPr>
              <a:t>Sample sizes from groups j and j’</a:t>
            </a:r>
            <a:endParaRPr lang="en-US" alt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112264" y="911364"/>
            <a:ext cx="4836006" cy="1447788"/>
            <a:chOff x="4040188" y="4953000"/>
            <a:chExt cx="4459133" cy="1223963"/>
          </a:xfrm>
        </p:grpSpPr>
        <p:grpSp>
          <p:nvGrpSpPr>
            <p:cNvPr id="6" name="Group 5"/>
            <p:cNvGrpSpPr/>
            <p:nvPr/>
          </p:nvGrpSpPr>
          <p:grpSpPr>
            <a:xfrm>
              <a:off x="4040188" y="4953000"/>
              <a:ext cx="4343400" cy="1219200"/>
              <a:chOff x="3993293" y="4953000"/>
              <a:chExt cx="4343400" cy="1219200"/>
            </a:xfrm>
          </p:grpSpPr>
          <p:sp>
            <p:nvSpPr>
              <p:cNvPr id="10" name="Line 5"/>
              <p:cNvSpPr>
                <a:spLocks noChangeShapeType="1"/>
              </p:cNvSpPr>
              <p:nvPr/>
            </p:nvSpPr>
            <p:spPr bwMode="auto">
              <a:xfrm>
                <a:off x="7086600" y="5029200"/>
                <a:ext cx="1588" cy="6937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Rectangle 17"/>
              <p:cNvSpPr>
                <a:spLocks noChangeArrowheads="1"/>
              </p:cNvSpPr>
              <p:nvPr/>
            </p:nvSpPr>
            <p:spPr bwMode="auto">
              <a:xfrm>
                <a:off x="5410200" y="5595938"/>
                <a:ext cx="363538" cy="469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eaLnBrk="0" hangingPunct="0"/>
                <a:r>
                  <a:rPr lang="el-GR" altLang="en-US" sz="2500">
                    <a:cs typeface="Arial" panose="020B0604020202020204" pitchFamily="34" charset="0"/>
                  </a:rPr>
                  <a:t>μ</a:t>
                </a: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3993293" y="4953000"/>
                <a:ext cx="4343400" cy="1219200"/>
                <a:chOff x="3962400" y="4953000"/>
                <a:chExt cx="4343400" cy="1219200"/>
              </a:xfrm>
            </p:grpSpPr>
            <p:sp>
              <p:nvSpPr>
                <p:cNvPr id="13" name="Freeform 6"/>
                <p:cNvSpPr>
                  <a:spLocks/>
                </p:cNvSpPr>
                <p:nvPr/>
              </p:nvSpPr>
              <p:spPr bwMode="auto">
                <a:xfrm>
                  <a:off x="5257800" y="5029200"/>
                  <a:ext cx="1114425" cy="625475"/>
                </a:xfrm>
                <a:custGeom>
                  <a:avLst/>
                  <a:gdLst>
                    <a:gd name="T0" fmla="*/ 701 w 702"/>
                    <a:gd name="T1" fmla="*/ 561 h 562"/>
                    <a:gd name="T2" fmla="*/ 627 w 702"/>
                    <a:gd name="T3" fmla="*/ 554 h 562"/>
                    <a:gd name="T4" fmla="*/ 590 w 702"/>
                    <a:gd name="T5" fmla="*/ 548 h 562"/>
                    <a:gd name="T6" fmla="*/ 554 w 702"/>
                    <a:gd name="T7" fmla="*/ 538 h 562"/>
                    <a:gd name="T8" fmla="*/ 516 w 702"/>
                    <a:gd name="T9" fmla="*/ 525 h 562"/>
                    <a:gd name="T10" fmla="*/ 480 w 702"/>
                    <a:gd name="T11" fmla="*/ 508 h 562"/>
                    <a:gd name="T12" fmla="*/ 442 w 702"/>
                    <a:gd name="T13" fmla="*/ 485 h 562"/>
                    <a:gd name="T14" fmla="*/ 369 w 702"/>
                    <a:gd name="T15" fmla="*/ 420 h 562"/>
                    <a:gd name="T16" fmla="*/ 296 w 702"/>
                    <a:gd name="T17" fmla="*/ 328 h 562"/>
                    <a:gd name="T18" fmla="*/ 222 w 702"/>
                    <a:gd name="T19" fmla="*/ 219 h 562"/>
                    <a:gd name="T20" fmla="*/ 184 w 702"/>
                    <a:gd name="T21" fmla="*/ 163 h 562"/>
                    <a:gd name="T22" fmla="*/ 147 w 702"/>
                    <a:gd name="T23" fmla="*/ 111 h 562"/>
                    <a:gd name="T24" fmla="*/ 111 w 702"/>
                    <a:gd name="T25" fmla="*/ 66 h 562"/>
                    <a:gd name="T26" fmla="*/ 74 w 702"/>
                    <a:gd name="T27" fmla="*/ 30 h 562"/>
                    <a:gd name="T28" fmla="*/ 37 w 702"/>
                    <a:gd name="T29" fmla="*/ 8 h 562"/>
                    <a:gd name="T30" fmla="*/ 0 w 702"/>
                    <a:gd name="T31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02" h="562">
                      <a:moveTo>
                        <a:pt x="701" y="561"/>
                      </a:moveTo>
                      <a:lnTo>
                        <a:pt x="627" y="554"/>
                      </a:lnTo>
                      <a:lnTo>
                        <a:pt x="590" y="548"/>
                      </a:lnTo>
                      <a:lnTo>
                        <a:pt x="554" y="538"/>
                      </a:lnTo>
                      <a:lnTo>
                        <a:pt x="516" y="525"/>
                      </a:lnTo>
                      <a:lnTo>
                        <a:pt x="480" y="508"/>
                      </a:lnTo>
                      <a:lnTo>
                        <a:pt x="442" y="485"/>
                      </a:lnTo>
                      <a:lnTo>
                        <a:pt x="369" y="420"/>
                      </a:lnTo>
                      <a:lnTo>
                        <a:pt x="296" y="328"/>
                      </a:lnTo>
                      <a:lnTo>
                        <a:pt x="222" y="219"/>
                      </a:lnTo>
                      <a:lnTo>
                        <a:pt x="184" y="163"/>
                      </a:lnTo>
                      <a:lnTo>
                        <a:pt x="147" y="111"/>
                      </a:lnTo>
                      <a:lnTo>
                        <a:pt x="111" y="66"/>
                      </a:lnTo>
                      <a:lnTo>
                        <a:pt x="74" y="30"/>
                      </a:lnTo>
                      <a:lnTo>
                        <a:pt x="37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0" cap="rnd" cmpd="sng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Freeform 7"/>
                <p:cNvSpPr>
                  <a:spLocks/>
                </p:cNvSpPr>
                <p:nvPr/>
              </p:nvSpPr>
              <p:spPr bwMode="auto">
                <a:xfrm>
                  <a:off x="4114800" y="5029200"/>
                  <a:ext cx="1128713" cy="623888"/>
                </a:xfrm>
                <a:custGeom>
                  <a:avLst/>
                  <a:gdLst>
                    <a:gd name="T0" fmla="*/ 0 w 711"/>
                    <a:gd name="T1" fmla="*/ 561 h 561"/>
                    <a:gd name="T2" fmla="*/ 73 w 711"/>
                    <a:gd name="T3" fmla="*/ 554 h 561"/>
                    <a:gd name="T4" fmla="*/ 110 w 711"/>
                    <a:gd name="T5" fmla="*/ 548 h 561"/>
                    <a:gd name="T6" fmla="*/ 146 w 711"/>
                    <a:gd name="T7" fmla="*/ 538 h 561"/>
                    <a:gd name="T8" fmla="*/ 184 w 711"/>
                    <a:gd name="T9" fmla="*/ 525 h 561"/>
                    <a:gd name="T10" fmla="*/ 220 w 711"/>
                    <a:gd name="T11" fmla="*/ 508 h 561"/>
                    <a:gd name="T12" fmla="*/ 257 w 711"/>
                    <a:gd name="T13" fmla="*/ 485 h 561"/>
                    <a:gd name="T14" fmla="*/ 331 w 711"/>
                    <a:gd name="T15" fmla="*/ 420 h 561"/>
                    <a:gd name="T16" fmla="*/ 405 w 711"/>
                    <a:gd name="T17" fmla="*/ 328 h 561"/>
                    <a:gd name="T18" fmla="*/ 479 w 711"/>
                    <a:gd name="T19" fmla="*/ 219 h 561"/>
                    <a:gd name="T20" fmla="*/ 515 w 711"/>
                    <a:gd name="T21" fmla="*/ 163 h 561"/>
                    <a:gd name="T22" fmla="*/ 553 w 711"/>
                    <a:gd name="T23" fmla="*/ 111 h 561"/>
                    <a:gd name="T24" fmla="*/ 589 w 711"/>
                    <a:gd name="T25" fmla="*/ 66 h 561"/>
                    <a:gd name="T26" fmla="*/ 627 w 711"/>
                    <a:gd name="T27" fmla="*/ 30 h 561"/>
                    <a:gd name="T28" fmla="*/ 663 w 711"/>
                    <a:gd name="T29" fmla="*/ 8 h 561"/>
                    <a:gd name="T30" fmla="*/ 711 w 711"/>
                    <a:gd name="T3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11" h="561">
                      <a:moveTo>
                        <a:pt x="0" y="561"/>
                      </a:moveTo>
                      <a:lnTo>
                        <a:pt x="73" y="554"/>
                      </a:lnTo>
                      <a:lnTo>
                        <a:pt x="110" y="548"/>
                      </a:lnTo>
                      <a:lnTo>
                        <a:pt x="146" y="538"/>
                      </a:lnTo>
                      <a:lnTo>
                        <a:pt x="184" y="525"/>
                      </a:lnTo>
                      <a:lnTo>
                        <a:pt x="220" y="508"/>
                      </a:lnTo>
                      <a:lnTo>
                        <a:pt x="257" y="485"/>
                      </a:lnTo>
                      <a:lnTo>
                        <a:pt x="331" y="420"/>
                      </a:lnTo>
                      <a:lnTo>
                        <a:pt x="405" y="328"/>
                      </a:lnTo>
                      <a:lnTo>
                        <a:pt x="479" y="219"/>
                      </a:lnTo>
                      <a:lnTo>
                        <a:pt x="515" y="163"/>
                      </a:lnTo>
                      <a:lnTo>
                        <a:pt x="553" y="111"/>
                      </a:lnTo>
                      <a:lnTo>
                        <a:pt x="589" y="66"/>
                      </a:lnTo>
                      <a:lnTo>
                        <a:pt x="627" y="30"/>
                      </a:lnTo>
                      <a:lnTo>
                        <a:pt x="663" y="8"/>
                      </a:lnTo>
                      <a:lnTo>
                        <a:pt x="711" y="0"/>
                      </a:lnTo>
                    </a:path>
                  </a:pathLst>
                </a:custGeom>
                <a:noFill/>
                <a:ln w="25400" cap="rnd" cmpd="sng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Freeform 8"/>
                <p:cNvSpPr>
                  <a:spLocks/>
                </p:cNvSpPr>
                <p:nvPr/>
              </p:nvSpPr>
              <p:spPr bwMode="auto">
                <a:xfrm>
                  <a:off x="7086600" y="5029200"/>
                  <a:ext cx="1114425" cy="625475"/>
                </a:xfrm>
                <a:custGeom>
                  <a:avLst/>
                  <a:gdLst>
                    <a:gd name="T0" fmla="*/ 701 w 702"/>
                    <a:gd name="T1" fmla="*/ 561 h 562"/>
                    <a:gd name="T2" fmla="*/ 627 w 702"/>
                    <a:gd name="T3" fmla="*/ 554 h 562"/>
                    <a:gd name="T4" fmla="*/ 591 w 702"/>
                    <a:gd name="T5" fmla="*/ 548 h 562"/>
                    <a:gd name="T6" fmla="*/ 553 w 702"/>
                    <a:gd name="T7" fmla="*/ 538 h 562"/>
                    <a:gd name="T8" fmla="*/ 517 w 702"/>
                    <a:gd name="T9" fmla="*/ 525 h 562"/>
                    <a:gd name="T10" fmla="*/ 479 w 702"/>
                    <a:gd name="T11" fmla="*/ 508 h 562"/>
                    <a:gd name="T12" fmla="*/ 443 w 702"/>
                    <a:gd name="T13" fmla="*/ 485 h 562"/>
                    <a:gd name="T14" fmla="*/ 369 w 702"/>
                    <a:gd name="T15" fmla="*/ 420 h 562"/>
                    <a:gd name="T16" fmla="*/ 295 w 702"/>
                    <a:gd name="T17" fmla="*/ 328 h 562"/>
                    <a:gd name="T18" fmla="*/ 222 w 702"/>
                    <a:gd name="T19" fmla="*/ 219 h 562"/>
                    <a:gd name="T20" fmla="*/ 185 w 702"/>
                    <a:gd name="T21" fmla="*/ 163 h 562"/>
                    <a:gd name="T22" fmla="*/ 148 w 702"/>
                    <a:gd name="T23" fmla="*/ 111 h 562"/>
                    <a:gd name="T24" fmla="*/ 111 w 702"/>
                    <a:gd name="T25" fmla="*/ 66 h 562"/>
                    <a:gd name="T26" fmla="*/ 74 w 702"/>
                    <a:gd name="T27" fmla="*/ 30 h 562"/>
                    <a:gd name="T28" fmla="*/ 38 w 702"/>
                    <a:gd name="T29" fmla="*/ 8 h 562"/>
                    <a:gd name="T30" fmla="*/ 0 w 702"/>
                    <a:gd name="T31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02" h="562">
                      <a:moveTo>
                        <a:pt x="701" y="561"/>
                      </a:moveTo>
                      <a:lnTo>
                        <a:pt x="627" y="554"/>
                      </a:lnTo>
                      <a:lnTo>
                        <a:pt x="591" y="548"/>
                      </a:lnTo>
                      <a:lnTo>
                        <a:pt x="553" y="538"/>
                      </a:lnTo>
                      <a:lnTo>
                        <a:pt x="517" y="525"/>
                      </a:lnTo>
                      <a:lnTo>
                        <a:pt x="479" y="508"/>
                      </a:lnTo>
                      <a:lnTo>
                        <a:pt x="443" y="485"/>
                      </a:lnTo>
                      <a:lnTo>
                        <a:pt x="369" y="420"/>
                      </a:lnTo>
                      <a:lnTo>
                        <a:pt x="295" y="328"/>
                      </a:lnTo>
                      <a:lnTo>
                        <a:pt x="222" y="219"/>
                      </a:lnTo>
                      <a:lnTo>
                        <a:pt x="185" y="163"/>
                      </a:lnTo>
                      <a:lnTo>
                        <a:pt x="148" y="111"/>
                      </a:lnTo>
                      <a:lnTo>
                        <a:pt x="111" y="66"/>
                      </a:lnTo>
                      <a:lnTo>
                        <a:pt x="74" y="30"/>
                      </a:lnTo>
                      <a:lnTo>
                        <a:pt x="38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0" cap="rnd" cmpd="sng">
                  <a:solidFill>
                    <a:schemeClr val="folHlink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Freeform 9"/>
                <p:cNvSpPr>
                  <a:spLocks/>
                </p:cNvSpPr>
                <p:nvPr/>
              </p:nvSpPr>
              <p:spPr bwMode="auto">
                <a:xfrm>
                  <a:off x="5943600" y="5029200"/>
                  <a:ext cx="1133475" cy="623888"/>
                </a:xfrm>
                <a:custGeom>
                  <a:avLst/>
                  <a:gdLst>
                    <a:gd name="T0" fmla="*/ 0 w 714"/>
                    <a:gd name="T1" fmla="*/ 561 h 561"/>
                    <a:gd name="T2" fmla="*/ 74 w 714"/>
                    <a:gd name="T3" fmla="*/ 554 h 561"/>
                    <a:gd name="T4" fmla="*/ 112 w 714"/>
                    <a:gd name="T5" fmla="*/ 548 h 561"/>
                    <a:gd name="T6" fmla="*/ 148 w 714"/>
                    <a:gd name="T7" fmla="*/ 538 h 561"/>
                    <a:gd name="T8" fmla="*/ 184 w 714"/>
                    <a:gd name="T9" fmla="*/ 525 h 561"/>
                    <a:gd name="T10" fmla="*/ 222 w 714"/>
                    <a:gd name="T11" fmla="*/ 508 h 561"/>
                    <a:gd name="T12" fmla="*/ 258 w 714"/>
                    <a:gd name="T13" fmla="*/ 485 h 561"/>
                    <a:gd name="T14" fmla="*/ 333 w 714"/>
                    <a:gd name="T15" fmla="*/ 420 h 561"/>
                    <a:gd name="T16" fmla="*/ 406 w 714"/>
                    <a:gd name="T17" fmla="*/ 328 h 561"/>
                    <a:gd name="T18" fmla="*/ 480 w 714"/>
                    <a:gd name="T19" fmla="*/ 219 h 561"/>
                    <a:gd name="T20" fmla="*/ 517 w 714"/>
                    <a:gd name="T21" fmla="*/ 163 h 561"/>
                    <a:gd name="T22" fmla="*/ 553 w 714"/>
                    <a:gd name="T23" fmla="*/ 111 h 561"/>
                    <a:gd name="T24" fmla="*/ 591 w 714"/>
                    <a:gd name="T25" fmla="*/ 66 h 561"/>
                    <a:gd name="T26" fmla="*/ 627 w 714"/>
                    <a:gd name="T27" fmla="*/ 30 h 561"/>
                    <a:gd name="T28" fmla="*/ 665 w 714"/>
                    <a:gd name="T29" fmla="*/ 8 h 561"/>
                    <a:gd name="T30" fmla="*/ 714 w 714"/>
                    <a:gd name="T31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14" h="561">
                      <a:moveTo>
                        <a:pt x="0" y="561"/>
                      </a:moveTo>
                      <a:lnTo>
                        <a:pt x="74" y="554"/>
                      </a:lnTo>
                      <a:lnTo>
                        <a:pt x="112" y="548"/>
                      </a:lnTo>
                      <a:lnTo>
                        <a:pt x="148" y="538"/>
                      </a:lnTo>
                      <a:lnTo>
                        <a:pt x="184" y="525"/>
                      </a:lnTo>
                      <a:lnTo>
                        <a:pt x="222" y="508"/>
                      </a:lnTo>
                      <a:lnTo>
                        <a:pt x="258" y="485"/>
                      </a:lnTo>
                      <a:lnTo>
                        <a:pt x="333" y="420"/>
                      </a:lnTo>
                      <a:lnTo>
                        <a:pt x="406" y="328"/>
                      </a:lnTo>
                      <a:lnTo>
                        <a:pt x="480" y="219"/>
                      </a:lnTo>
                      <a:lnTo>
                        <a:pt x="517" y="163"/>
                      </a:lnTo>
                      <a:lnTo>
                        <a:pt x="553" y="111"/>
                      </a:lnTo>
                      <a:lnTo>
                        <a:pt x="591" y="66"/>
                      </a:lnTo>
                      <a:lnTo>
                        <a:pt x="627" y="30"/>
                      </a:lnTo>
                      <a:lnTo>
                        <a:pt x="665" y="8"/>
                      </a:lnTo>
                      <a:lnTo>
                        <a:pt x="714" y="0"/>
                      </a:lnTo>
                    </a:path>
                  </a:pathLst>
                </a:custGeom>
                <a:noFill/>
                <a:ln w="25400" cap="rnd" cmpd="sng">
                  <a:solidFill>
                    <a:schemeClr val="folHlink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Line 11"/>
                <p:cNvSpPr>
                  <a:spLocks noChangeShapeType="1"/>
                </p:cNvSpPr>
                <p:nvPr/>
              </p:nvSpPr>
              <p:spPr bwMode="auto">
                <a:xfrm>
                  <a:off x="5257800" y="5029200"/>
                  <a:ext cx="1588" cy="69373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Freeform 12"/>
                <p:cNvSpPr>
                  <a:spLocks/>
                </p:cNvSpPr>
                <p:nvPr/>
              </p:nvSpPr>
              <p:spPr bwMode="auto">
                <a:xfrm>
                  <a:off x="5257800" y="4953000"/>
                  <a:ext cx="1143000" cy="641350"/>
                </a:xfrm>
                <a:custGeom>
                  <a:avLst/>
                  <a:gdLst>
                    <a:gd name="T0" fmla="*/ 719 w 720"/>
                    <a:gd name="T1" fmla="*/ 575 h 576"/>
                    <a:gd name="T2" fmla="*/ 643 w 720"/>
                    <a:gd name="T3" fmla="*/ 567 h 576"/>
                    <a:gd name="T4" fmla="*/ 606 w 720"/>
                    <a:gd name="T5" fmla="*/ 561 h 576"/>
                    <a:gd name="T6" fmla="*/ 567 w 720"/>
                    <a:gd name="T7" fmla="*/ 551 h 576"/>
                    <a:gd name="T8" fmla="*/ 530 w 720"/>
                    <a:gd name="T9" fmla="*/ 538 h 576"/>
                    <a:gd name="T10" fmla="*/ 491 w 720"/>
                    <a:gd name="T11" fmla="*/ 520 h 576"/>
                    <a:gd name="T12" fmla="*/ 454 w 720"/>
                    <a:gd name="T13" fmla="*/ 497 h 576"/>
                    <a:gd name="T14" fmla="*/ 378 w 720"/>
                    <a:gd name="T15" fmla="*/ 430 h 576"/>
                    <a:gd name="T16" fmla="*/ 302 w 720"/>
                    <a:gd name="T17" fmla="*/ 336 h 576"/>
                    <a:gd name="T18" fmla="*/ 228 w 720"/>
                    <a:gd name="T19" fmla="*/ 224 h 576"/>
                    <a:gd name="T20" fmla="*/ 189 w 720"/>
                    <a:gd name="T21" fmla="*/ 167 h 576"/>
                    <a:gd name="T22" fmla="*/ 152 w 720"/>
                    <a:gd name="T23" fmla="*/ 113 h 576"/>
                    <a:gd name="T24" fmla="*/ 114 w 720"/>
                    <a:gd name="T25" fmla="*/ 67 h 576"/>
                    <a:gd name="T26" fmla="*/ 76 w 720"/>
                    <a:gd name="T27" fmla="*/ 30 h 576"/>
                    <a:gd name="T28" fmla="*/ 38 w 720"/>
                    <a:gd name="T29" fmla="*/ 8 h 576"/>
                    <a:gd name="T30" fmla="*/ 0 w 720"/>
                    <a:gd name="T31" fmla="*/ 0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20" h="576">
                      <a:moveTo>
                        <a:pt x="719" y="575"/>
                      </a:moveTo>
                      <a:lnTo>
                        <a:pt x="643" y="567"/>
                      </a:lnTo>
                      <a:lnTo>
                        <a:pt x="606" y="561"/>
                      </a:lnTo>
                      <a:lnTo>
                        <a:pt x="567" y="551"/>
                      </a:lnTo>
                      <a:lnTo>
                        <a:pt x="530" y="538"/>
                      </a:lnTo>
                      <a:lnTo>
                        <a:pt x="491" y="520"/>
                      </a:lnTo>
                      <a:lnTo>
                        <a:pt x="454" y="497"/>
                      </a:lnTo>
                      <a:lnTo>
                        <a:pt x="378" y="430"/>
                      </a:lnTo>
                      <a:lnTo>
                        <a:pt x="302" y="336"/>
                      </a:lnTo>
                      <a:lnTo>
                        <a:pt x="228" y="224"/>
                      </a:lnTo>
                      <a:lnTo>
                        <a:pt x="189" y="167"/>
                      </a:lnTo>
                      <a:lnTo>
                        <a:pt x="152" y="113"/>
                      </a:lnTo>
                      <a:lnTo>
                        <a:pt x="114" y="67"/>
                      </a:lnTo>
                      <a:lnTo>
                        <a:pt x="76" y="30"/>
                      </a:lnTo>
                      <a:lnTo>
                        <a:pt x="38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B08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Freeform 13"/>
                <p:cNvSpPr>
                  <a:spLocks/>
                </p:cNvSpPr>
                <p:nvPr/>
              </p:nvSpPr>
              <p:spPr bwMode="auto">
                <a:xfrm>
                  <a:off x="4038600" y="4953000"/>
                  <a:ext cx="1219200" cy="641350"/>
                </a:xfrm>
                <a:custGeom>
                  <a:avLst/>
                  <a:gdLst>
                    <a:gd name="T0" fmla="*/ 0 w 768"/>
                    <a:gd name="T1" fmla="*/ 575 h 576"/>
                    <a:gd name="T2" fmla="*/ 81 w 768"/>
                    <a:gd name="T3" fmla="*/ 567 h 576"/>
                    <a:gd name="T4" fmla="*/ 121 w 768"/>
                    <a:gd name="T5" fmla="*/ 561 h 576"/>
                    <a:gd name="T6" fmla="*/ 162 w 768"/>
                    <a:gd name="T7" fmla="*/ 551 h 576"/>
                    <a:gd name="T8" fmla="*/ 202 w 768"/>
                    <a:gd name="T9" fmla="*/ 538 h 576"/>
                    <a:gd name="T10" fmla="*/ 242 w 768"/>
                    <a:gd name="T11" fmla="*/ 520 h 576"/>
                    <a:gd name="T12" fmla="*/ 283 w 768"/>
                    <a:gd name="T13" fmla="*/ 497 h 576"/>
                    <a:gd name="T14" fmla="*/ 363 w 768"/>
                    <a:gd name="T15" fmla="*/ 430 h 576"/>
                    <a:gd name="T16" fmla="*/ 443 w 768"/>
                    <a:gd name="T17" fmla="*/ 336 h 576"/>
                    <a:gd name="T18" fmla="*/ 524 w 768"/>
                    <a:gd name="T19" fmla="*/ 224 h 576"/>
                    <a:gd name="T20" fmla="*/ 565 w 768"/>
                    <a:gd name="T21" fmla="*/ 167 h 576"/>
                    <a:gd name="T22" fmla="*/ 606 w 768"/>
                    <a:gd name="T23" fmla="*/ 113 h 576"/>
                    <a:gd name="T24" fmla="*/ 645 w 768"/>
                    <a:gd name="T25" fmla="*/ 67 h 576"/>
                    <a:gd name="T26" fmla="*/ 686 w 768"/>
                    <a:gd name="T27" fmla="*/ 30 h 576"/>
                    <a:gd name="T28" fmla="*/ 727 w 768"/>
                    <a:gd name="T29" fmla="*/ 8 h 576"/>
                    <a:gd name="T30" fmla="*/ 767 w 768"/>
                    <a:gd name="T31" fmla="*/ 0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68" h="576">
                      <a:moveTo>
                        <a:pt x="0" y="575"/>
                      </a:moveTo>
                      <a:lnTo>
                        <a:pt x="81" y="567"/>
                      </a:lnTo>
                      <a:lnTo>
                        <a:pt x="121" y="561"/>
                      </a:lnTo>
                      <a:lnTo>
                        <a:pt x="162" y="551"/>
                      </a:lnTo>
                      <a:lnTo>
                        <a:pt x="202" y="538"/>
                      </a:lnTo>
                      <a:lnTo>
                        <a:pt x="242" y="520"/>
                      </a:lnTo>
                      <a:lnTo>
                        <a:pt x="283" y="497"/>
                      </a:lnTo>
                      <a:lnTo>
                        <a:pt x="363" y="430"/>
                      </a:lnTo>
                      <a:lnTo>
                        <a:pt x="443" y="336"/>
                      </a:lnTo>
                      <a:lnTo>
                        <a:pt x="524" y="224"/>
                      </a:lnTo>
                      <a:lnTo>
                        <a:pt x="565" y="167"/>
                      </a:lnTo>
                      <a:lnTo>
                        <a:pt x="606" y="113"/>
                      </a:lnTo>
                      <a:lnTo>
                        <a:pt x="645" y="67"/>
                      </a:lnTo>
                      <a:lnTo>
                        <a:pt x="686" y="30"/>
                      </a:lnTo>
                      <a:lnTo>
                        <a:pt x="727" y="8"/>
                      </a:lnTo>
                      <a:lnTo>
                        <a:pt x="767" y="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B08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Rectangle 16"/>
                <p:cNvSpPr>
                  <a:spLocks noChangeArrowheads="1"/>
                </p:cNvSpPr>
                <p:nvPr/>
              </p:nvSpPr>
              <p:spPr bwMode="auto">
                <a:xfrm>
                  <a:off x="5029200" y="5672138"/>
                  <a:ext cx="544513" cy="4699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altLang="en-US" sz="2500"/>
                    <a:t> = </a:t>
                  </a:r>
                </a:p>
              </p:txBody>
            </p:sp>
            <p:sp>
              <p:nvSpPr>
                <p:cNvPr id="21" name="Rectangle 18"/>
                <p:cNvSpPr>
                  <a:spLocks noChangeArrowheads="1"/>
                </p:cNvSpPr>
                <p:nvPr/>
              </p:nvSpPr>
              <p:spPr bwMode="auto">
                <a:xfrm>
                  <a:off x="5638800" y="5824538"/>
                  <a:ext cx="301625" cy="3476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altLang="en-US" sz="1700"/>
                    <a:t>2</a:t>
                  </a:r>
                </a:p>
              </p:txBody>
            </p:sp>
            <p:sp>
              <p:nvSpPr>
                <p:cNvPr id="22" name="Rectangle 19"/>
                <p:cNvSpPr>
                  <a:spLocks noChangeArrowheads="1"/>
                </p:cNvSpPr>
                <p:nvPr/>
              </p:nvSpPr>
              <p:spPr bwMode="auto">
                <a:xfrm>
                  <a:off x="6934200" y="5595938"/>
                  <a:ext cx="363538" cy="4699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l-GR" altLang="en-US" sz="2500">
                      <a:cs typeface="Arial" panose="020B0604020202020204" pitchFamily="34" charset="0"/>
                    </a:rPr>
                    <a:t>μ</a:t>
                  </a:r>
                </a:p>
              </p:txBody>
            </p:sp>
            <p:sp>
              <p:nvSpPr>
                <p:cNvPr id="23" name="Rectangle 20"/>
                <p:cNvSpPr>
                  <a:spLocks noChangeArrowheads="1"/>
                </p:cNvSpPr>
                <p:nvPr/>
              </p:nvSpPr>
              <p:spPr bwMode="auto">
                <a:xfrm>
                  <a:off x="7162800" y="5824538"/>
                  <a:ext cx="301625" cy="3476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eaLnBrk="0" hangingPunct="0"/>
                  <a:r>
                    <a:rPr lang="en-US" altLang="en-US" sz="1700"/>
                    <a:t>3</a:t>
                  </a:r>
                </a:p>
              </p:txBody>
            </p:sp>
            <p:sp>
              <p:nvSpPr>
                <p:cNvPr id="24" name="Line 21"/>
                <p:cNvSpPr>
                  <a:spLocks noChangeShapeType="1"/>
                </p:cNvSpPr>
                <p:nvPr/>
              </p:nvSpPr>
              <p:spPr bwMode="auto">
                <a:xfrm>
                  <a:off x="3962400" y="5715000"/>
                  <a:ext cx="434340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8165946" y="5722938"/>
              <a:ext cx="33337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dirty="0"/>
                <a:t>x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4724400" y="5595938"/>
              <a:ext cx="363538" cy="46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eaLnBrk="0" hangingPunct="0"/>
              <a:r>
                <a:rPr lang="el-GR" altLang="en-US" sz="2500">
                  <a:cs typeface="Arial" panose="020B0604020202020204" pitchFamily="34" charset="0"/>
                </a:rPr>
                <a:t>μ</a:t>
              </a: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4953000" y="5824538"/>
              <a:ext cx="301625" cy="347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1700"/>
                <a:t>1</a:t>
              </a:r>
            </a:p>
          </p:txBody>
        </p:sp>
      </p:grpSp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2298041" y="4399615"/>
          <a:ext cx="4003130" cy="903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7" name="Equation" r:id="rId3" imgW="2476440" imgH="558720" progId="Equation.3">
                  <p:embed/>
                </p:oleObj>
              </mc:Choice>
              <mc:Fallback>
                <p:oleObj name="Equation" r:id="rId3" imgW="2476440" imgH="558720" progId="Equation.3">
                  <p:embed/>
                  <p:pic>
                    <p:nvPicPr>
                      <p:cNvPr id="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041" y="4399615"/>
                        <a:ext cx="4003130" cy="903271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27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One-Way ANOVA Table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-18184" y="691869"/>
            <a:ext cx="9180368" cy="6172201"/>
            <a:chOff x="516731" y="1752600"/>
            <a:chExt cx="8415338" cy="3657600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286000" y="1752600"/>
              <a:ext cx="6629400" cy="914400"/>
            </a:xfrm>
            <a:prstGeom prst="rect">
              <a:avLst/>
            </a:prstGeom>
            <a:solidFill>
              <a:srgbClr val="C7DA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533400" y="1752600"/>
              <a:ext cx="1752600" cy="3657600"/>
            </a:xfrm>
            <a:prstGeom prst="rect">
              <a:avLst/>
            </a:prstGeom>
            <a:solidFill>
              <a:srgbClr val="FDE0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533400" y="1752600"/>
              <a:ext cx="8382000" cy="3657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516731" y="2006365"/>
              <a:ext cx="1752600" cy="381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chemeClr val="folHlink"/>
                  </a:solidFill>
                </a:rPr>
                <a:t>Source of Variation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954063" y="2056675"/>
              <a:ext cx="1331073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 err="1">
                  <a:solidFill>
                    <a:srgbClr val="000000"/>
                  </a:solidFill>
                </a:rPr>
                <a:t>df</a:t>
              </a:r>
              <a:endParaRPr lang="en-US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277665" y="2059431"/>
              <a:ext cx="1659730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rgbClr val="000000"/>
                  </a:solidFill>
                </a:rPr>
                <a:t>SS</a:t>
              </a: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5262325" y="2006266"/>
              <a:ext cx="2030064" cy="381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rgbClr val="000000"/>
                  </a:solidFill>
                </a:rPr>
                <a:t>MS</a:t>
              </a:r>
            </a:p>
            <a:p>
              <a:pPr algn="ctr" eaLnBrk="0" hangingPunct="0"/>
              <a:r>
                <a:rPr lang="en-US" altLang="en-US" b="1" dirty="0">
                  <a:solidFill>
                    <a:srgbClr val="000000"/>
                  </a:solidFill>
                </a:rPr>
                <a:t>(Variance)</a:t>
              </a: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540223" y="3000033"/>
              <a:ext cx="1783876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eaLnBrk="0" hangingPunct="0"/>
              <a:r>
                <a:rPr lang="en-US" altLang="en-US" b="1" dirty="0">
                  <a:solidFill>
                    <a:schemeClr val="folHlink"/>
                  </a:solidFill>
                </a:rPr>
                <a:t>Among Groups</a:t>
              </a: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2263774" y="3003546"/>
              <a:ext cx="1687513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rgbClr val="000000"/>
                  </a:solidFill>
                </a:rPr>
                <a:t>SSA</a:t>
              </a: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5325769" y="2993598"/>
              <a:ext cx="1896062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eaLnBrk="0" hangingPunct="0"/>
              <a:r>
                <a:rPr lang="en-US" altLang="en-US" b="1" dirty="0">
                  <a:solidFill>
                    <a:srgbClr val="000000"/>
                  </a:solidFill>
                </a:rPr>
                <a:t>MSA =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45528" y="4002953"/>
              <a:ext cx="1729358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chemeClr val="folHlink"/>
                  </a:solidFill>
                </a:rPr>
                <a:t>Within Groups</a:t>
              </a: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3959621" y="3990633"/>
              <a:ext cx="1325515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rgbClr val="000000"/>
                  </a:solidFill>
                </a:rPr>
                <a:t>n - c</a:t>
              </a:r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274887" y="4002953"/>
              <a:ext cx="1676400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rgbClr val="000000"/>
                  </a:solidFill>
                </a:rPr>
                <a:t>SSW</a:t>
              </a: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5325769" y="4002953"/>
              <a:ext cx="2030665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eaLnBrk="0" hangingPunct="0"/>
              <a:r>
                <a:rPr lang="en-US" altLang="en-US" b="1" dirty="0">
                  <a:solidFill>
                    <a:srgbClr val="000000"/>
                  </a:solidFill>
                </a:rPr>
                <a:t>MSW =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522288" y="4842741"/>
              <a:ext cx="1741486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chemeClr val="folHlink"/>
                  </a:solidFill>
                </a:rPr>
                <a:t>Total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937395" y="4842741"/>
              <a:ext cx="1300512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rgbClr val="000000"/>
                  </a:solidFill>
                </a:rPr>
                <a:t>n - 1</a:t>
              </a: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2521855" y="4790829"/>
              <a:ext cx="1207863" cy="381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rgbClr val="000000"/>
                  </a:solidFill>
                </a:rPr>
                <a:t>SST =</a:t>
              </a:r>
            </a:p>
            <a:p>
              <a:pPr algn="ctr" eaLnBrk="0" hangingPunct="0"/>
              <a:r>
                <a:rPr lang="en-US" altLang="en-US" b="1" dirty="0">
                  <a:solidFill>
                    <a:srgbClr val="000000"/>
                  </a:solidFill>
                </a:rPr>
                <a:t>SSA+SSW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983357" y="3000033"/>
              <a:ext cx="1269236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rgbClr val="000000"/>
                  </a:solidFill>
                </a:rPr>
                <a:t>c - 1</a:t>
              </a: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286000" y="1752600"/>
              <a:ext cx="0" cy="3657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3962400" y="1752600"/>
              <a:ext cx="0" cy="3657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5268468" y="1752600"/>
              <a:ext cx="0" cy="3657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7315200" y="1752600"/>
              <a:ext cx="0" cy="3657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533400" y="2667000"/>
              <a:ext cx="8382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533400" y="3657600"/>
              <a:ext cx="6781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533400" y="4572000"/>
              <a:ext cx="6781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7918220" y="2946144"/>
              <a:ext cx="858838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b="1" dirty="0">
                  <a:solidFill>
                    <a:srgbClr val="000000"/>
                  </a:solidFill>
                </a:rPr>
                <a:t>MSA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7897355" y="3167062"/>
              <a:ext cx="925513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b="1" dirty="0">
                  <a:solidFill>
                    <a:srgbClr val="000000"/>
                  </a:solidFill>
                </a:rPr>
                <a:t>MSW</a:t>
              </a:r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7841335" y="3164732"/>
              <a:ext cx="838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7315202" y="2084832"/>
              <a:ext cx="1616867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en-US" b="1" dirty="0">
                  <a:solidFill>
                    <a:srgbClr val="000000"/>
                  </a:solidFill>
                </a:rPr>
                <a:t>F ratio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6259070" y="2885205"/>
              <a:ext cx="808038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b="1" dirty="0">
                  <a:solidFill>
                    <a:srgbClr val="000000"/>
                  </a:solidFill>
                </a:rPr>
                <a:t>SSA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6267801" y="3113805"/>
              <a:ext cx="790575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b="1" dirty="0">
                  <a:solidFill>
                    <a:srgbClr val="000000"/>
                  </a:solidFill>
                </a:rPr>
                <a:t>c - 1</a:t>
              </a: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6227794" y="3111411"/>
              <a:ext cx="685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6267671" y="3873507"/>
              <a:ext cx="874713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b="1" dirty="0">
                  <a:solidFill>
                    <a:srgbClr val="000000"/>
                  </a:solidFill>
                </a:rPr>
                <a:t>SSW</a:t>
              </a: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6251001" y="4110189"/>
              <a:ext cx="665384" cy="217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eaLnBrk="0" hangingPunct="0"/>
              <a:r>
                <a:rPr lang="en-US" altLang="en-US" b="1" dirty="0">
                  <a:solidFill>
                    <a:srgbClr val="000000"/>
                  </a:solidFill>
                </a:rPr>
                <a:t>n - c</a:t>
              </a: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6227793" y="4086306"/>
              <a:ext cx="685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7391400" y="3048000"/>
              <a:ext cx="628650" cy="454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b="1">
                  <a:solidFill>
                    <a:srgbClr val="000000"/>
                  </a:solidFill>
                </a:rPr>
                <a:t>F 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6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Two-way ANOVA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888" y="86868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/>
              <a:t>Examines </a:t>
            </a:r>
            <a:r>
              <a:rPr lang="en-US" altLang="en-US" sz="2400" b="1" dirty="0" smtClean="0"/>
              <a:t>effect of two </a:t>
            </a:r>
            <a:r>
              <a:rPr lang="en-US" altLang="en-US" sz="2400" b="1" dirty="0"/>
              <a:t>factors of interest </a:t>
            </a:r>
            <a:r>
              <a:rPr lang="en-US" altLang="en-US" sz="2400" b="1" dirty="0" smtClean="0"/>
              <a:t>on </a:t>
            </a:r>
            <a:r>
              <a:rPr lang="en-US" altLang="en-US" sz="2400" b="1" dirty="0"/>
              <a:t>dependent variable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e.g., Percent carbonation and line speed on soft drink bottling </a:t>
            </a:r>
            <a:r>
              <a:rPr lang="en-US" altLang="en-US" sz="2400" dirty="0" smtClean="0"/>
              <a:t>process</a:t>
            </a:r>
          </a:p>
          <a:p>
            <a:pPr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/>
              <a:t>Interaction </a:t>
            </a:r>
            <a:r>
              <a:rPr lang="en-US" altLang="en-US" sz="2400" b="1" dirty="0"/>
              <a:t>between </a:t>
            </a:r>
            <a:r>
              <a:rPr lang="en-US" altLang="en-US" sz="2400" b="1" dirty="0" smtClean="0"/>
              <a:t>different </a:t>
            </a:r>
            <a:r>
              <a:rPr lang="en-US" altLang="en-US" sz="2400" b="1" dirty="0"/>
              <a:t>levels of </a:t>
            </a:r>
            <a:r>
              <a:rPr lang="en-US" altLang="en-US" sz="2400" b="1" dirty="0" smtClean="0"/>
              <a:t>two </a:t>
            </a:r>
            <a:r>
              <a:rPr lang="en-US" altLang="en-US" sz="2400" b="1" dirty="0"/>
              <a:t>factors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e.g., Does the effect of one particular carbonation level depend on which level the line speed is set</a:t>
            </a:r>
            <a:r>
              <a:rPr lang="en-US" altLang="en-US" sz="2400" dirty="0" smtClean="0"/>
              <a:t>?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dirty="0" smtClean="0"/>
              <a:t>Assumptions</a:t>
            </a:r>
            <a:endParaRPr lang="en-US" altLang="en-US" sz="2400" b="1" dirty="0"/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Populations are normally distributed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Populations have equal variances</a:t>
            </a:r>
          </a:p>
          <a:p>
            <a:pPr marL="576263" lvl="1" indent="-228600">
              <a:spcBef>
                <a:spcPts val="0"/>
              </a:spcBef>
              <a:spcAft>
                <a:spcPts val="1800"/>
              </a:spcAft>
            </a:pPr>
            <a:r>
              <a:rPr lang="en-US" altLang="en-US" sz="2400" dirty="0"/>
              <a:t>Independent random samples are drawn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endParaRPr lang="en-US" altLang="en-US" sz="24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83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4137" y="921124"/>
                <a:ext cx="8188235" cy="59400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24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True relationship between variables is not known.</a:t>
                </a:r>
              </a:p>
              <a:p>
                <a:pPr marL="285750" indent="-285750">
                  <a:spcAft>
                    <a:spcPts val="24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Proposed </a:t>
                </a: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functional relationship will not fit </a:t>
                </a:r>
                <a:r>
                  <a:rPr lang="en-US" alt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exactly.</a:t>
                </a:r>
              </a:p>
              <a:p>
                <a:pPr marL="800100" lvl="1" indent="-342900">
                  <a:spcAft>
                    <a:spcPts val="2400"/>
                  </a:spcAft>
                  <a:buFontTx/>
                  <a:buChar char="−"/>
                </a:pPr>
                <a:r>
                  <a:rPr lang="en-US" alt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Errors in measurement (data problems)</a:t>
                </a:r>
              </a:p>
              <a:p>
                <a:pPr marL="800100" lvl="1" indent="-342900">
                  <a:spcAft>
                    <a:spcPts val="2400"/>
                  </a:spcAft>
                  <a:buFontTx/>
                  <a:buChar char="−"/>
                </a:pPr>
                <a:r>
                  <a:rPr lang="en-US" alt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Errors in specification (inadequate model)</a:t>
                </a:r>
                <a:r>
                  <a:rPr lang="en-US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spcAft>
                    <a:spcPts val="24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Error term (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𝜺</m:t>
                    </m:r>
                  </m:oMath>
                </a14:m>
                <a:r>
                  <a:rPr lang="en-US" alt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is included as random </a:t>
                </a: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variable representing </a:t>
                </a:r>
                <a:r>
                  <a:rPr lang="en-US" alt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result </a:t>
                </a:r>
                <a:r>
                  <a:rPr lang="en-US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of both errors in model specification and </a:t>
                </a:r>
                <a:r>
                  <a:rPr lang="en-US" alt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measurement: </a:t>
                </a:r>
              </a:p>
              <a:p>
                <a:pPr>
                  <a:spcAft>
                    <a:spcPts val="2400"/>
                  </a:spcAft>
                </a:pPr>
                <a:endParaRPr lang="en-US" alt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spcAft>
                    <a:spcPts val="240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Also called “noise”</a:t>
                </a:r>
                <a:endParaRPr lang="en-US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spcAft>
                    <a:spcPts val="2400"/>
                  </a:spcAft>
                  <a:buFont typeface="Wingdings" panose="05000000000000000000" pitchFamily="2" charset="2"/>
                  <a:buChar char="§"/>
                </a:pPr>
                <a:endParaRPr lang="en-US" alt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7" y="921124"/>
                <a:ext cx="8188235" cy="5940088"/>
              </a:xfrm>
              <a:prstGeom prst="rect">
                <a:avLst/>
              </a:prstGeom>
              <a:blipFill>
                <a:blip r:embed="rId4"/>
                <a:stretch>
                  <a:fillRect l="-1042" t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2182631" y="4789715"/>
          <a:ext cx="3913369" cy="926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Equation" r:id="rId5" imgW="850680" imgH="203040" progId="Equation.3">
                  <p:embed/>
                </p:oleObj>
              </mc:Choice>
              <mc:Fallback>
                <p:oleObj name="Equation" r:id="rId5" imgW="850680" imgH="203040" progId="Equation.3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631" y="4789715"/>
                        <a:ext cx="3913369" cy="9267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54871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Two-way ANOVA Sources of Variation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69977" y="939865"/>
            <a:ext cx="8482583" cy="4489704"/>
            <a:chOff x="381000" y="1600200"/>
            <a:chExt cx="8482583" cy="464820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81000" y="3048001"/>
              <a:ext cx="2133600" cy="1981200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/>
                <a:t>SST</a:t>
              </a:r>
            </a:p>
            <a:p>
              <a:pPr algn="ctr" eaLnBrk="0" hangingPunct="0"/>
              <a:r>
                <a:rPr lang="en-US" altLang="en-US"/>
                <a:t>Total Variation</a:t>
              </a:r>
            </a:p>
            <a:p>
              <a:pPr algn="ctr" eaLnBrk="0" hangingPunct="0"/>
              <a:endParaRPr lang="en-US" altLang="en-US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3810000" y="2362201"/>
              <a:ext cx="3200400" cy="685800"/>
            </a:xfrm>
            <a:prstGeom prst="rect">
              <a:avLst/>
            </a:prstGeom>
            <a:solidFill>
              <a:srgbClr val="C7DAF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dirty="0"/>
                <a:t>SSA</a:t>
              </a:r>
            </a:p>
            <a:p>
              <a:pPr algn="ctr" eaLnBrk="0" hangingPunct="0"/>
              <a:r>
                <a:rPr lang="en-US" altLang="en-US" sz="2000" dirty="0"/>
                <a:t>Factor A Variation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3810000" y="3352801"/>
              <a:ext cx="3200400" cy="685800"/>
            </a:xfrm>
            <a:prstGeom prst="rect">
              <a:avLst/>
            </a:prstGeom>
            <a:solidFill>
              <a:srgbClr val="C7DAF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/>
                <a:t>SSB</a:t>
              </a:r>
            </a:p>
            <a:p>
              <a:pPr algn="ctr" eaLnBrk="0" hangingPunct="0"/>
              <a:r>
                <a:rPr lang="en-US" altLang="en-US" sz="2000"/>
                <a:t>Factor B Variation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810000" y="4343401"/>
              <a:ext cx="3200400" cy="914400"/>
            </a:xfrm>
            <a:prstGeom prst="rect">
              <a:avLst/>
            </a:prstGeom>
            <a:solidFill>
              <a:srgbClr val="C7DAF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dirty="0"/>
                <a:t>SSAB</a:t>
              </a:r>
            </a:p>
            <a:p>
              <a:pPr algn="ctr" eaLnBrk="0" hangingPunct="0"/>
              <a:r>
                <a:rPr lang="en-US" altLang="en-US" sz="2000" dirty="0"/>
                <a:t>Variation due to interaction </a:t>
              </a:r>
            </a:p>
            <a:p>
              <a:pPr algn="ctr" eaLnBrk="0" hangingPunct="0"/>
              <a:r>
                <a:rPr lang="en-US" altLang="en-US" sz="2000" dirty="0"/>
                <a:t>between A and B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810000" y="5562602"/>
              <a:ext cx="3200400" cy="685800"/>
            </a:xfrm>
            <a:prstGeom prst="rect">
              <a:avLst/>
            </a:prstGeom>
            <a:solidFill>
              <a:srgbClr val="C7DAF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dirty="0"/>
                <a:t>SSE</a:t>
              </a:r>
            </a:p>
            <a:p>
              <a:pPr algn="ctr" eaLnBrk="0" hangingPunct="0"/>
              <a:r>
                <a:rPr lang="en-US" altLang="en-US" sz="2000" dirty="0"/>
                <a:t>Random variation (Error)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2514600" y="2895601"/>
              <a:ext cx="1295400" cy="685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2514600" y="3886201"/>
              <a:ext cx="12954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514600" y="4419601"/>
              <a:ext cx="12954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514600" y="4724402"/>
              <a:ext cx="1295400" cy="106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7239000" y="1600200"/>
              <a:ext cx="1556003" cy="732876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 dirty="0"/>
                <a:t>Degrees of Freedom: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7467600" y="2514600"/>
              <a:ext cx="762000" cy="396875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/>
                <a:t>r – 1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7467600" y="3505201"/>
              <a:ext cx="762000" cy="396875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/>
                <a:t>c – 1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7239000" y="4572000"/>
              <a:ext cx="1624583" cy="414235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2000" dirty="0"/>
                <a:t>(r – 1)(c – 1)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7391400" y="5638802"/>
              <a:ext cx="1219200" cy="396875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/>
                <a:t>rc(n’ – 1)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990600" y="5105400"/>
              <a:ext cx="838200" cy="396875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2000" dirty="0"/>
                <a:t>n - 1</a:t>
              </a:r>
            </a:p>
          </p:txBody>
        </p:sp>
      </p:grp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304801" y="939865"/>
            <a:ext cx="5715000" cy="531813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800" dirty="0"/>
              <a:t>SST = SSA + SSB + SSAB + SSE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801" y="4970550"/>
            <a:ext cx="85344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Aft>
                <a:spcPts val="600"/>
              </a:spcAft>
            </a:pPr>
            <a:r>
              <a:rPr lang="en-US" altLang="en-US" dirty="0"/>
              <a:t>r </a:t>
            </a:r>
            <a:r>
              <a:rPr lang="en-US" altLang="en-US" dirty="0" smtClean="0"/>
              <a:t>=  </a:t>
            </a:r>
            <a:r>
              <a:rPr lang="en-US" altLang="en-US" dirty="0"/>
              <a:t>number of levels of factor A</a:t>
            </a:r>
          </a:p>
          <a:p>
            <a:pPr eaLnBrk="0" hangingPunct="0">
              <a:spcAft>
                <a:spcPts val="600"/>
              </a:spcAft>
            </a:pPr>
            <a:r>
              <a:rPr lang="en-US" altLang="en-US" dirty="0"/>
              <a:t>c =  number of levels of factor B</a:t>
            </a:r>
          </a:p>
          <a:p>
            <a:pPr eaLnBrk="0" hangingPunct="0">
              <a:spcAft>
                <a:spcPts val="600"/>
              </a:spcAft>
            </a:pPr>
            <a:r>
              <a:rPr lang="en-US" altLang="en-US" dirty="0"/>
              <a:t>n’ = number of replications for each cell</a:t>
            </a:r>
          </a:p>
          <a:p>
            <a:pPr eaLnBrk="0" hangingPunct="0">
              <a:spcAft>
                <a:spcPts val="600"/>
              </a:spcAft>
            </a:pPr>
            <a:r>
              <a:rPr lang="en-US" altLang="en-US" dirty="0"/>
              <a:t>n = total number of observations in all </a:t>
            </a:r>
            <a:r>
              <a:rPr lang="en-US" altLang="en-US" dirty="0" smtClean="0"/>
              <a:t>cells (n </a:t>
            </a:r>
            <a:r>
              <a:rPr lang="en-US" altLang="en-US" dirty="0"/>
              <a:t>= </a:t>
            </a:r>
            <a:r>
              <a:rPr lang="en-US" altLang="en-US" dirty="0" err="1"/>
              <a:t>rcn</a:t>
            </a:r>
            <a:r>
              <a:rPr lang="en-US" altLang="en-US" dirty="0"/>
              <a:t>’)</a:t>
            </a:r>
          </a:p>
          <a:p>
            <a:pPr eaLnBrk="0" hangingPunct="0">
              <a:spcAft>
                <a:spcPts val="600"/>
              </a:spcAft>
            </a:pPr>
            <a:r>
              <a:rPr lang="en-US" altLang="en-US" dirty="0" err="1"/>
              <a:t>X</a:t>
            </a:r>
            <a:r>
              <a:rPr lang="en-US" altLang="en-US" baseline="-25000" dirty="0" err="1"/>
              <a:t>ijk</a:t>
            </a:r>
            <a:r>
              <a:rPr lang="en-US" altLang="en-US" dirty="0"/>
              <a:t> = value of </a:t>
            </a:r>
            <a:r>
              <a:rPr lang="en-US" altLang="en-US" dirty="0" smtClean="0"/>
              <a:t>k</a:t>
            </a:r>
            <a:r>
              <a:rPr lang="en-US" altLang="en-US" baseline="30000" dirty="0" smtClean="0"/>
              <a:t>th</a:t>
            </a:r>
            <a:r>
              <a:rPr lang="en-US" altLang="en-US" dirty="0" smtClean="0"/>
              <a:t> </a:t>
            </a:r>
            <a:r>
              <a:rPr lang="en-US" altLang="en-US" dirty="0"/>
              <a:t>observation of level </a:t>
            </a:r>
            <a:r>
              <a:rPr lang="en-US" altLang="en-US" dirty="0" err="1"/>
              <a:t>i</a:t>
            </a:r>
            <a:r>
              <a:rPr lang="en-US" altLang="en-US" dirty="0"/>
              <a:t> of </a:t>
            </a:r>
            <a:r>
              <a:rPr lang="en-US" altLang="en-US" dirty="0" smtClean="0"/>
              <a:t>factor </a:t>
            </a:r>
            <a:r>
              <a:rPr lang="en-US" altLang="en-US" dirty="0"/>
              <a:t>A and level j of factor B</a:t>
            </a:r>
          </a:p>
        </p:txBody>
      </p:sp>
    </p:spTree>
    <p:extLst>
      <p:ext uri="{BB962C8B-B14F-4D97-AF65-F5344CB8AC3E}">
        <p14:creationId xmlns:p14="http://schemas.microsoft.com/office/powerpoint/2010/main" val="344831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Two-way ANOVA Equations</a:t>
            </a:r>
            <a:endParaRPr lang="en-US" b="1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23357" y="1152273"/>
            <a:ext cx="3907536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 eaLnBrk="0" hangingPunct="0">
              <a:spcAft>
                <a:spcPts val="66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Total Variation</a:t>
            </a:r>
            <a:r>
              <a:rPr lang="en-US" altLang="en-US" sz="2400" b="1" dirty="0" smtClean="0"/>
              <a:t>:</a:t>
            </a:r>
          </a:p>
          <a:p>
            <a:pPr marL="285750" indent="-285750" eaLnBrk="0" hangingPunct="0">
              <a:spcAft>
                <a:spcPts val="66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Factor A Variation</a:t>
            </a:r>
            <a:r>
              <a:rPr lang="en-US" altLang="en-US" sz="2400" b="1" dirty="0" smtClean="0"/>
              <a:t>:</a:t>
            </a:r>
          </a:p>
          <a:p>
            <a:pPr marL="285750" indent="-285750" eaLnBrk="0" hangingPunct="0">
              <a:spcAft>
                <a:spcPts val="66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Factor B Variation</a:t>
            </a:r>
            <a:r>
              <a:rPr lang="en-US" altLang="en-US" sz="2400" b="1" dirty="0" smtClean="0"/>
              <a:t>:</a:t>
            </a:r>
          </a:p>
          <a:p>
            <a:pPr marL="285750" indent="-285750" eaLnBrk="0" hangingPunct="0">
              <a:spcAft>
                <a:spcPts val="66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Interaction Variation</a:t>
            </a:r>
            <a:r>
              <a:rPr lang="en-US" altLang="en-US" sz="2400" b="1" dirty="0" smtClean="0"/>
              <a:t>:</a:t>
            </a:r>
          </a:p>
          <a:p>
            <a:pPr marL="285750" indent="-285750" eaLnBrk="0" hangingPunct="0">
              <a:spcAft>
                <a:spcPts val="66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Sum of Squares Error</a:t>
            </a:r>
            <a:r>
              <a:rPr lang="en-US" altLang="en-US" sz="2400" b="1" dirty="0" smtClean="0"/>
              <a:t>:</a:t>
            </a:r>
            <a:endParaRPr lang="en-US" altLang="en-US" sz="2400" b="1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4066301" y="824945"/>
          <a:ext cx="4254787" cy="1115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9" name="Equation" r:id="rId3" imgW="1688760" imgH="444240" progId="Equation.3">
                  <p:embed/>
                </p:oleObj>
              </mc:Choice>
              <mc:Fallback>
                <p:oleObj name="Equation" r:id="rId3" imgW="1688760" imgH="44424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6301" y="824945"/>
                        <a:ext cx="4254787" cy="11152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4066301" y="2073212"/>
          <a:ext cx="3770155" cy="109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0" name="Equation" r:id="rId5" imgW="1485720" imgH="431640" progId="Equation.3">
                  <p:embed/>
                </p:oleObj>
              </mc:Choice>
              <mc:Fallback>
                <p:oleObj name="Equation" r:id="rId5" imgW="1485720" imgH="4316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6301" y="2073212"/>
                        <a:ext cx="3770155" cy="1092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/>
          </p:nvPr>
        </p:nvGraphicFramePr>
        <p:xfrm>
          <a:off x="4066301" y="3357313"/>
          <a:ext cx="3468403" cy="1053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1" name="Equation" r:id="rId7" imgW="1460160" imgH="444240" progId="Equation.3">
                  <p:embed/>
                </p:oleObj>
              </mc:Choice>
              <mc:Fallback>
                <p:oleObj name="Equation" r:id="rId7" imgW="1460160" imgH="444240" progId="Equation.3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6301" y="3357313"/>
                        <a:ext cx="3468403" cy="1053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4066301" y="4535558"/>
          <a:ext cx="4883673" cy="1030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2" name="Equation" r:id="rId9" imgW="2349360" imgH="444240" progId="Equation.3">
                  <p:embed/>
                </p:oleObj>
              </mc:Choice>
              <mc:Fallback>
                <p:oleObj name="Equation" r:id="rId9" imgW="2349360" imgH="44424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6301" y="4535558"/>
                        <a:ext cx="4883673" cy="1030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4066301" y="5697037"/>
          <a:ext cx="4337035" cy="1088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3" name="Equation" r:id="rId11" imgW="1765080" imgH="444240" progId="Equation.3">
                  <p:embed/>
                </p:oleObj>
              </mc:Choice>
              <mc:Fallback>
                <p:oleObj name="Equation" r:id="rId11" imgW="1765080" imgH="4442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6301" y="5697037"/>
                        <a:ext cx="4337035" cy="1088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5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Two-way ANOVA Equations</a:t>
            </a:r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533400" y="2439987"/>
          <a:ext cx="7853363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6" name="Equation" r:id="rId3" imgW="3822480" imgH="634680" progId="Equation.3">
                  <p:embed/>
                </p:oleObj>
              </mc:Choice>
              <mc:Fallback>
                <p:oleObj name="Equation" r:id="rId3" imgW="3822480" imgH="634680" progId="Equation.3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439987"/>
                        <a:ext cx="7853363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/>
          </p:nvPr>
        </p:nvGraphicFramePr>
        <p:xfrm>
          <a:off x="533400" y="3892550"/>
          <a:ext cx="7640638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7" name="Equation" r:id="rId5" imgW="3848040" imgH="609480" progId="Equation.3">
                  <p:embed/>
                </p:oleObj>
              </mc:Choice>
              <mc:Fallback>
                <p:oleObj name="Equation" r:id="rId5" imgW="3848040" imgH="609480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92550"/>
                        <a:ext cx="7640638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/>
          </p:nvPr>
        </p:nvGraphicFramePr>
        <p:xfrm>
          <a:off x="533400" y="5461000"/>
          <a:ext cx="397827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8" name="Equation" r:id="rId7" imgW="1866600" imgH="444240" progId="Equation.3">
                  <p:embed/>
                </p:oleObj>
              </mc:Choice>
              <mc:Fallback>
                <p:oleObj name="Equation" r:id="rId7" imgW="1866600" imgH="444240" progId="Equation.3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61000"/>
                        <a:ext cx="397827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533400" y="969961"/>
          <a:ext cx="4337050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9" name="Equation" r:id="rId9" imgW="2082600" imgH="634680" progId="Equation.3">
                  <p:embed/>
                </p:oleObj>
              </mc:Choice>
              <mc:Fallback>
                <p:oleObj name="Equation" r:id="rId9" imgW="2082600" imgH="63468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69961"/>
                        <a:ext cx="4337050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24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Mean Square Calculations</a:t>
            </a:r>
            <a:endParaRPr lang="en-US" dirty="0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/>
          </p:nvPr>
        </p:nvGraphicFramePr>
        <p:xfrm>
          <a:off x="542100" y="1054608"/>
          <a:ext cx="5688012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0" name="Equation" r:id="rId3" imgW="2476440" imgH="393480" progId="Equation.3">
                  <p:embed/>
                </p:oleObj>
              </mc:Choice>
              <mc:Fallback>
                <p:oleObj name="Equation" r:id="rId3" imgW="2476440" imgH="393480" progId="Equation.3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00" y="1054608"/>
                        <a:ext cx="5688012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542100" y="2511552"/>
          <a:ext cx="56007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1" name="Equation" r:id="rId5" imgW="2438280" imgH="393480" progId="Equation.3">
                  <p:embed/>
                </p:oleObj>
              </mc:Choice>
              <mc:Fallback>
                <p:oleObj name="Equation" r:id="rId5" imgW="2438280" imgH="39348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00" y="2511552"/>
                        <a:ext cx="56007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542100" y="3968496"/>
          <a:ext cx="72326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2" name="Equation" r:id="rId7" imgW="3149280" imgH="419040" progId="Equation.3">
                  <p:embed/>
                </p:oleObj>
              </mc:Choice>
              <mc:Fallback>
                <p:oleObj name="Equation" r:id="rId7" imgW="3149280" imgH="41904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00" y="3968496"/>
                        <a:ext cx="72326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/>
          </p:nvPr>
        </p:nvGraphicFramePr>
        <p:xfrm>
          <a:off x="540513" y="5485765"/>
          <a:ext cx="5602287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3" name="Equation" r:id="rId9" imgW="2438280" imgH="419040" progId="Equation.3">
                  <p:embed/>
                </p:oleObj>
              </mc:Choice>
              <mc:Fallback>
                <p:oleObj name="Equation" r:id="rId9" imgW="2438280" imgH="41904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13" y="5485765"/>
                        <a:ext cx="5602287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ANOVA </a:t>
            </a:r>
            <a:r>
              <a:rPr lang="en-US" i="1" dirty="0" smtClean="0"/>
              <a:t>F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99765" y="2715424"/>
            <a:ext cx="3884613" cy="3937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F Test for Factor B Effect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127546" y="4520692"/>
            <a:ext cx="3856832" cy="393700"/>
          </a:xfrm>
          <a:prstGeom prst="rect">
            <a:avLst/>
          </a:prstGeom>
          <a:solidFill>
            <a:srgbClr val="FCFD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/>
              <a:t>F Test for Interaction Effect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64978" y="1253120"/>
            <a:ext cx="3390932" cy="8509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H</a:t>
            </a:r>
            <a:r>
              <a:rPr lang="en-US" altLang="en-US" sz="2000" b="1" baseline="-25000" dirty="0"/>
              <a:t>0</a:t>
            </a:r>
            <a:r>
              <a:rPr lang="en-US" altLang="en-US" sz="2000" b="1" dirty="0"/>
              <a:t>: </a:t>
            </a:r>
            <a:r>
              <a:rPr lang="el-GR" altLang="en-US" sz="2000" b="1" dirty="0">
                <a:cs typeface="Arial" panose="020B0604020202020204" pitchFamily="34" charset="0"/>
              </a:rPr>
              <a:t>μ</a:t>
            </a:r>
            <a:r>
              <a:rPr lang="en-US" altLang="en-US" sz="2000" b="1" baseline="-25000" dirty="0"/>
              <a:t>1.. </a:t>
            </a:r>
            <a:r>
              <a:rPr lang="en-US" altLang="en-US" sz="2000" b="1" dirty="0"/>
              <a:t>= </a:t>
            </a:r>
            <a:r>
              <a:rPr lang="el-GR" altLang="en-US" sz="2000" b="1" dirty="0"/>
              <a:t>μ</a:t>
            </a:r>
            <a:r>
              <a:rPr lang="en-US" altLang="en-US" sz="2000" b="1" baseline="-25000" dirty="0"/>
              <a:t>2..  </a:t>
            </a:r>
            <a:r>
              <a:rPr lang="en-US" altLang="en-US" sz="2000" b="1" dirty="0"/>
              <a:t>= </a:t>
            </a:r>
            <a:r>
              <a:rPr lang="el-GR" altLang="en-US" sz="2000" b="1" dirty="0"/>
              <a:t>μ</a:t>
            </a:r>
            <a:r>
              <a:rPr lang="en-US" altLang="en-US" sz="2000" b="1" baseline="-25000" dirty="0"/>
              <a:t>3..</a:t>
            </a:r>
            <a:r>
              <a:rPr lang="en-US" altLang="en-US" sz="2000" dirty="0"/>
              <a:t> </a:t>
            </a:r>
            <a:r>
              <a:rPr lang="en-US" altLang="en-US" sz="2000" b="1" dirty="0"/>
              <a:t>=</a:t>
            </a:r>
            <a:r>
              <a:rPr lang="en-US" altLang="en-US" sz="2000" dirty="0"/>
              <a:t> </a:t>
            </a:r>
            <a:r>
              <a:rPr lang="en-US" altLang="en-US" sz="2000" b="1" dirty="0"/>
              <a:t>• • •</a:t>
            </a:r>
            <a:endParaRPr lang="en-US" altLang="en-US" sz="2000" b="1" baseline="-25000" dirty="0"/>
          </a:p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H</a:t>
            </a:r>
            <a:r>
              <a:rPr lang="en-US" altLang="en-US" sz="2000" b="1" baseline="-25000" dirty="0"/>
              <a:t>1</a:t>
            </a:r>
            <a:r>
              <a:rPr lang="en-US" altLang="en-US" sz="2000" b="1" dirty="0"/>
              <a:t>: Not all </a:t>
            </a:r>
            <a:r>
              <a:rPr lang="el-GR" altLang="en-US" sz="2000" b="1" dirty="0"/>
              <a:t>μ</a:t>
            </a:r>
            <a:r>
              <a:rPr lang="en-US" altLang="en-US" sz="2000" b="1" baseline="-25000" dirty="0" err="1"/>
              <a:t>i</a:t>
            </a:r>
            <a:r>
              <a:rPr lang="en-US" altLang="en-US" sz="2000" b="1" baseline="-25000" dirty="0"/>
              <a:t>..</a:t>
            </a:r>
            <a:r>
              <a:rPr lang="en-US" altLang="en-US" sz="2000" b="1" dirty="0"/>
              <a:t> are equal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0453" y="4521943"/>
            <a:ext cx="3390932" cy="1460500"/>
          </a:xfrm>
          <a:prstGeom prst="rect">
            <a:avLst/>
          </a:prstGeom>
          <a:solidFill>
            <a:srgbClr val="FCFDC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401638" indent="-401638" eaLnBrk="0" hangingPunct="0">
              <a:spcBef>
                <a:spcPct val="50000"/>
              </a:spcBef>
            </a:pPr>
            <a:r>
              <a:rPr lang="en-US" altLang="en-US" sz="2000" b="1" dirty="0"/>
              <a:t>H</a:t>
            </a:r>
            <a:r>
              <a:rPr lang="en-US" altLang="en-US" sz="2000" b="1" baseline="-25000" dirty="0"/>
              <a:t>0</a:t>
            </a:r>
            <a:r>
              <a:rPr lang="en-US" altLang="en-US" sz="2000" b="1" dirty="0"/>
              <a:t>: I</a:t>
            </a:r>
            <a:r>
              <a:rPr lang="en-US" altLang="en-US" sz="2000" b="1" dirty="0" smtClean="0"/>
              <a:t>nteraction </a:t>
            </a:r>
            <a:r>
              <a:rPr lang="en-US" altLang="en-US" sz="2000" b="1" dirty="0"/>
              <a:t>of A and B is </a:t>
            </a:r>
            <a:r>
              <a:rPr lang="en-US" altLang="en-US" sz="2000" b="1" dirty="0" smtClean="0"/>
              <a:t>equal </a:t>
            </a:r>
            <a:r>
              <a:rPr lang="en-US" altLang="en-US" sz="2000" b="1" dirty="0"/>
              <a:t>to zero</a:t>
            </a:r>
          </a:p>
          <a:p>
            <a:pPr marL="401638" indent="-401638" eaLnBrk="0" hangingPunct="0">
              <a:spcBef>
                <a:spcPct val="50000"/>
              </a:spcBef>
            </a:pPr>
            <a:r>
              <a:rPr lang="en-US" altLang="en-US" sz="2000" b="1" dirty="0"/>
              <a:t>H</a:t>
            </a:r>
            <a:r>
              <a:rPr lang="en-US" altLang="en-US" sz="2000" b="1" baseline="-25000" dirty="0"/>
              <a:t>1</a:t>
            </a:r>
            <a:r>
              <a:rPr lang="en-US" altLang="en-US" sz="2000" b="1" dirty="0"/>
              <a:t>: </a:t>
            </a:r>
            <a:r>
              <a:rPr lang="en-US" altLang="en-US" sz="2000" b="1" dirty="0" smtClean="0"/>
              <a:t>Interaction </a:t>
            </a:r>
            <a:r>
              <a:rPr lang="en-US" altLang="en-US" sz="2000" b="1" dirty="0"/>
              <a:t>of A and B is not </a:t>
            </a:r>
            <a:r>
              <a:rPr lang="en-US" altLang="en-US" sz="2000" b="1" dirty="0" smtClean="0"/>
              <a:t>zero</a:t>
            </a:r>
            <a:endParaRPr lang="en-US" altLang="en-US" sz="20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108925" y="995992"/>
            <a:ext cx="3944938" cy="3937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 dirty="0"/>
              <a:t>F Test for Factor A Effect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60453" y="2934443"/>
            <a:ext cx="3390932" cy="8509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b="1"/>
              <a:t>H</a:t>
            </a:r>
            <a:r>
              <a:rPr lang="en-US" altLang="en-US" sz="2000" b="1" baseline="-25000"/>
              <a:t>0</a:t>
            </a:r>
            <a:r>
              <a:rPr lang="en-US" altLang="en-US" sz="2000" b="1"/>
              <a:t>: </a:t>
            </a:r>
            <a:r>
              <a:rPr lang="el-GR" altLang="en-US" sz="2000" b="1">
                <a:cs typeface="Arial" panose="020B0604020202020204" pitchFamily="34" charset="0"/>
              </a:rPr>
              <a:t>μ</a:t>
            </a:r>
            <a:r>
              <a:rPr lang="en-US" altLang="en-US" sz="2000" b="1" baseline="-25000">
                <a:cs typeface="Arial" panose="020B0604020202020204" pitchFamily="34" charset="0"/>
              </a:rPr>
              <a:t>.</a:t>
            </a:r>
            <a:r>
              <a:rPr lang="en-US" altLang="en-US" sz="2000" b="1" baseline="-25000"/>
              <a:t>1. </a:t>
            </a:r>
            <a:r>
              <a:rPr lang="en-US" altLang="en-US" sz="2000" b="1"/>
              <a:t>= </a:t>
            </a:r>
            <a:r>
              <a:rPr lang="el-GR" altLang="en-US" sz="2000" b="1"/>
              <a:t>μ</a:t>
            </a:r>
            <a:r>
              <a:rPr lang="en-US" altLang="en-US" sz="2000" b="1" baseline="-25000"/>
              <a:t>.2.  </a:t>
            </a:r>
            <a:r>
              <a:rPr lang="en-US" altLang="en-US" sz="2000" b="1"/>
              <a:t>= </a:t>
            </a:r>
            <a:r>
              <a:rPr lang="el-GR" altLang="en-US" sz="2000" b="1"/>
              <a:t>μ</a:t>
            </a:r>
            <a:r>
              <a:rPr lang="en-US" altLang="en-US" sz="2000" b="1" baseline="-25000"/>
              <a:t>.3.</a:t>
            </a:r>
            <a:r>
              <a:rPr lang="en-US" altLang="en-US" sz="2000"/>
              <a:t> </a:t>
            </a:r>
            <a:r>
              <a:rPr lang="en-US" altLang="en-US" sz="2000" b="1"/>
              <a:t>=</a:t>
            </a:r>
            <a:r>
              <a:rPr lang="en-US" altLang="en-US" sz="2000"/>
              <a:t> </a:t>
            </a:r>
            <a:r>
              <a:rPr lang="en-US" altLang="en-US" sz="2000" b="1"/>
              <a:t>• • •</a:t>
            </a:r>
            <a:endParaRPr lang="en-US" altLang="en-US" sz="2000" b="1" baseline="-25000"/>
          </a:p>
          <a:p>
            <a:pPr eaLnBrk="0" hangingPunct="0">
              <a:spcBef>
                <a:spcPct val="50000"/>
              </a:spcBef>
            </a:pPr>
            <a:r>
              <a:rPr lang="en-US" altLang="en-US" sz="2000" b="1"/>
              <a:t>H</a:t>
            </a:r>
            <a:r>
              <a:rPr lang="en-US" altLang="en-US" sz="2000" b="1" baseline="-25000"/>
              <a:t>1</a:t>
            </a:r>
            <a:r>
              <a:rPr lang="en-US" altLang="en-US" sz="2000" b="1"/>
              <a:t>: Not all </a:t>
            </a:r>
            <a:r>
              <a:rPr lang="el-GR" altLang="en-US" sz="2000" b="1"/>
              <a:t>μ</a:t>
            </a:r>
            <a:r>
              <a:rPr lang="en-US" altLang="en-US" sz="2000" b="1" baseline="-25000"/>
              <a:t>.j.</a:t>
            </a:r>
            <a:r>
              <a:rPr lang="en-US" altLang="en-US" sz="2000" b="1"/>
              <a:t> are equal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231380" y="1710420"/>
            <a:ext cx="2506282" cy="428322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 eaLnBrk="0" hangingPunct="0"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b="1" dirty="0"/>
              <a:t>Reject H</a:t>
            </a:r>
            <a:r>
              <a:rPr lang="en-US" altLang="en-US" sz="2000" b="1" baseline="-25000" dirty="0"/>
              <a:t>0</a:t>
            </a:r>
            <a:r>
              <a:rPr lang="en-US" altLang="en-US" sz="2000" b="1" dirty="0"/>
              <a:t> if  F &gt; F</a:t>
            </a:r>
            <a:r>
              <a:rPr lang="en-US" altLang="en-US" b="1" baseline="-25000" dirty="0">
                <a:sym typeface="Symbol" panose="05050102010706020507" pitchFamily="18" charset="2"/>
              </a:rPr>
              <a:t>U</a:t>
            </a:r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>
            <p:extLst/>
          </p:nvPr>
        </p:nvGraphicFramePr>
        <p:xfrm>
          <a:off x="4547996" y="1514299"/>
          <a:ext cx="133508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7" name="Equation" r:id="rId3" imgW="647640" imgH="393480" progId="Equation.3">
                  <p:embed/>
                </p:oleObj>
              </mc:Choice>
              <mc:Fallback>
                <p:oleObj name="Equation" r:id="rId3" imgW="647640" imgH="393480" progId="Equation.3">
                  <p:embed/>
                  <p:pic>
                    <p:nvPicPr>
                      <p:cNvPr id="1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7996" y="1514299"/>
                        <a:ext cx="1335088" cy="811213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 noChangeAspect="1"/>
          </p:cNvGraphicFramePr>
          <p:nvPr>
            <p:extLst/>
          </p:nvPr>
        </p:nvGraphicFramePr>
        <p:xfrm>
          <a:off x="4556965" y="3248824"/>
          <a:ext cx="13081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8" name="Equation" r:id="rId5" imgW="634680" imgH="393480" progId="Equation.3">
                  <p:embed/>
                </p:oleObj>
              </mc:Choice>
              <mc:Fallback>
                <p:oleObj name="Equation" r:id="rId5" imgW="634680" imgH="393480" progId="Equation.3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965" y="3248824"/>
                        <a:ext cx="1308100" cy="811213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4543471" y="5111152"/>
          <a:ext cx="15176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9" name="Equation" r:id="rId7" imgW="736560" imgH="393480" progId="Equation.3">
                  <p:embed/>
                </p:oleObj>
              </mc:Choice>
              <mc:Fallback>
                <p:oleObj name="Equation" r:id="rId7" imgW="736560" imgH="39348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471" y="5111152"/>
                        <a:ext cx="1517650" cy="811213"/>
                      </a:xfrm>
                      <a:prstGeom prst="rect">
                        <a:avLst/>
                      </a:prstGeom>
                      <a:solidFill>
                        <a:srgbClr val="FCFDC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04596" y="4418783"/>
            <a:ext cx="8686800" cy="1676400"/>
          </a:xfrm>
          <a:prstGeom prst="rect">
            <a:avLst/>
          </a:prstGeom>
          <a:noFill/>
          <a:ln w="2857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6231380" y="3440269"/>
            <a:ext cx="2506282" cy="428322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 eaLnBrk="0" hangingPunct="0"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b="1" dirty="0"/>
              <a:t>Reject H</a:t>
            </a:r>
            <a:r>
              <a:rPr lang="en-US" altLang="en-US" sz="2000" b="1" baseline="-25000" dirty="0"/>
              <a:t>0</a:t>
            </a:r>
            <a:r>
              <a:rPr lang="en-US" altLang="en-US" sz="2000" b="1" dirty="0"/>
              <a:t> if  F &gt; F</a:t>
            </a:r>
            <a:r>
              <a:rPr lang="en-US" altLang="en-US" b="1" baseline="-25000" dirty="0">
                <a:sym typeface="Symbol" panose="05050102010706020507" pitchFamily="18" charset="2"/>
              </a:rPr>
              <a:t>U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6231380" y="5302597"/>
            <a:ext cx="2497233" cy="428322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 eaLnBrk="0" hangingPunct="0"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b="1" dirty="0"/>
              <a:t>Reject H</a:t>
            </a:r>
            <a:r>
              <a:rPr lang="en-US" altLang="en-US" sz="2000" b="1" baseline="-25000" dirty="0"/>
              <a:t>0</a:t>
            </a:r>
            <a:r>
              <a:rPr lang="en-US" altLang="en-US" sz="2000" b="1" dirty="0"/>
              <a:t> if  F &gt; F</a:t>
            </a:r>
            <a:r>
              <a:rPr lang="en-US" altLang="en-US" b="1" baseline="-25000" dirty="0">
                <a:sym typeface="Symbol" panose="05050102010706020507" pitchFamily="18" charset="2"/>
              </a:rPr>
              <a:t>U</a:t>
            </a: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204596" y="2602683"/>
            <a:ext cx="8686800" cy="1676400"/>
          </a:xfrm>
          <a:prstGeom prst="rect">
            <a:avLst/>
          </a:prstGeom>
          <a:noFill/>
          <a:ln w="2857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216598" y="808276"/>
            <a:ext cx="8686800" cy="1676400"/>
          </a:xfrm>
          <a:prstGeom prst="rect">
            <a:avLst/>
          </a:prstGeom>
          <a:noFill/>
          <a:ln w="2857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92594" y="6119124"/>
            <a:ext cx="8698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dirty="0"/>
              <a:t>Degrees of freedom always add </a:t>
            </a:r>
            <a:r>
              <a:rPr lang="en-US" altLang="en-US" dirty="0" smtClean="0"/>
              <a:t>up:  n-1 </a:t>
            </a:r>
            <a:r>
              <a:rPr lang="en-US" altLang="en-US" dirty="0"/>
              <a:t>= </a:t>
            </a:r>
            <a:r>
              <a:rPr lang="en-US" altLang="en-US" dirty="0" err="1"/>
              <a:t>rc</a:t>
            </a:r>
            <a:r>
              <a:rPr lang="en-US" altLang="en-US" dirty="0"/>
              <a:t>(n</a:t>
            </a:r>
            <a:r>
              <a:rPr lang="en-US" altLang="en-US" dirty="0">
                <a:latin typeface="Tahoma" panose="020B0604030504040204" pitchFamily="34" charset="0"/>
              </a:rPr>
              <a:t>’</a:t>
            </a:r>
            <a:r>
              <a:rPr lang="en-US" altLang="en-US" dirty="0"/>
              <a:t>-1) + (r-1) + (c-1) + (r-1)(</a:t>
            </a:r>
            <a:r>
              <a:rPr lang="en-US" altLang="en-US" dirty="0" smtClean="0"/>
              <a:t>c-1)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dirty="0"/>
              <a:t>D</a:t>
            </a:r>
            <a:r>
              <a:rPr lang="en-US" altLang="en-US" dirty="0" smtClean="0"/>
              <a:t>enominator </a:t>
            </a:r>
            <a:r>
              <a:rPr lang="en-US" altLang="en-US" dirty="0"/>
              <a:t>of </a:t>
            </a:r>
            <a:r>
              <a:rPr lang="en-US" altLang="en-US" dirty="0" smtClean="0"/>
              <a:t>F</a:t>
            </a:r>
            <a:r>
              <a:rPr lang="en-US" altLang="en-US" i="1" dirty="0" smtClean="0"/>
              <a:t> </a:t>
            </a:r>
            <a:r>
              <a:rPr lang="en-US" altLang="en-US" dirty="0"/>
              <a:t>Test is always </a:t>
            </a:r>
            <a:r>
              <a:rPr lang="en-US" altLang="en-US" dirty="0" smtClean="0"/>
              <a:t>same </a:t>
            </a:r>
            <a:r>
              <a:rPr lang="en-US" altLang="en-US" dirty="0"/>
              <a:t>but </a:t>
            </a:r>
            <a:r>
              <a:rPr lang="en-US" altLang="en-US" dirty="0" smtClean="0"/>
              <a:t>numerator </a:t>
            </a:r>
            <a:r>
              <a:rPr lang="en-US" altLang="en-US" dirty="0"/>
              <a:t>is </a:t>
            </a:r>
            <a:r>
              <a:rPr lang="en-US" altLang="en-US" dirty="0" smtClean="0"/>
              <a:t>different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317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Two-way ANOVA Table</a:t>
            </a:r>
            <a:endParaRPr lang="en-US" b="1" dirty="0"/>
          </a:p>
        </p:txBody>
      </p:sp>
      <p:graphicFrame>
        <p:nvGraphicFramePr>
          <p:cNvPr id="4" name="Group 64"/>
          <p:cNvGraphicFramePr>
            <a:graphicFrameLocks noGrp="1"/>
          </p:cNvGraphicFramePr>
          <p:nvPr>
            <p:extLst/>
          </p:nvPr>
        </p:nvGraphicFramePr>
        <p:xfrm>
          <a:off x="-2" y="685799"/>
          <a:ext cx="9144001" cy="6172200"/>
        </p:xfrm>
        <a:graphic>
          <a:graphicData uri="http://schemas.openxmlformats.org/drawingml/2006/table">
            <a:tbl>
              <a:tblPr/>
              <a:tblGrid>
                <a:gridCol w="1796143">
                  <a:extLst>
                    <a:ext uri="{9D8B030D-6E8A-4147-A177-3AD203B41FA5}">
                      <a16:colId xmlns:a16="http://schemas.microsoft.com/office/drawing/2014/main" val="216758139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416683094"/>
                    </a:ext>
                  </a:extLst>
                </a:gridCol>
                <a:gridCol w="1796143">
                  <a:extLst>
                    <a:ext uri="{9D8B030D-6E8A-4147-A177-3AD203B41FA5}">
                      <a16:colId xmlns:a16="http://schemas.microsoft.com/office/drawing/2014/main" val="3116776084"/>
                    </a:ext>
                  </a:extLst>
                </a:gridCol>
                <a:gridCol w="2939143">
                  <a:extLst>
                    <a:ext uri="{9D8B030D-6E8A-4147-A177-3AD203B41FA5}">
                      <a16:colId xmlns:a16="http://schemas.microsoft.com/office/drawing/2014/main" val="266717529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906220700"/>
                    </a:ext>
                  </a:extLst>
                </a:gridCol>
              </a:tblGrid>
              <a:tr h="1028700"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Source of</a:t>
                      </a:r>
                      <a:b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Variation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Sum of</a:t>
                      </a:r>
                      <a:b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Squares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Degrees of Freedom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Mean </a:t>
                      </a:r>
                      <a:b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Squares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b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Statistic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349263"/>
                  </a:ext>
                </a:extLst>
              </a:tr>
              <a:tr h="1028700"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Factor 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SSA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 –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MSA </a:t>
                      </a:r>
                      <a:b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= SSA</a:t>
                      </a:r>
                      <a:r>
                        <a:rPr kumimoji="0" lang="en-US" alt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/(r – 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MSA</a:t>
                      </a:r>
                      <a:b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623391"/>
                  </a:ext>
                </a:extLst>
              </a:tr>
              <a:tr h="1028700"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Factor 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SSB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 –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MSB</a:t>
                      </a:r>
                    </a:p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= SSB</a:t>
                      </a:r>
                      <a:r>
                        <a:rPr kumimoji="0" lang="en-US" alt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/(c – 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MSB</a:t>
                      </a:r>
                      <a:b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807102"/>
                  </a:ext>
                </a:extLst>
              </a:tr>
              <a:tr h="1028700"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AB</a:t>
                      </a:r>
                      <a:b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(Interaction)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SSAB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(r – 1)(c – 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MSAB</a:t>
                      </a:r>
                      <a:b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= SSAB</a:t>
                      </a:r>
                      <a:r>
                        <a:rPr kumimoji="0" lang="en-US" alt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/ (r – 1)(c – 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MSAB</a:t>
                      </a:r>
                      <a:b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985926"/>
                  </a:ext>
                </a:extLst>
              </a:tr>
              <a:tr h="1028700"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Error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rc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(n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’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 – 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MSE = </a:t>
                      </a:r>
                    </a:p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SSE/</a:t>
                      </a:r>
                      <a:r>
                        <a:rPr kumimoji="0" lang="en-US" alt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rc</a:t>
                      </a: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(n’</a:t>
                      </a: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 – 1)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209769"/>
                  </a:ext>
                </a:extLst>
              </a:tr>
              <a:tr h="1028700"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0BD"/>
                    </a:solidFill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SST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 –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425450" defTabSz="852488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52488" defTabSz="852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281113" defTabSz="8524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706563" defTabSz="852488">
                        <a:spcBef>
                          <a:spcPct val="20000"/>
                        </a:spcBef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1637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6209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0781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535363" defTabSz="852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D2B4E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25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6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Interpreting </a:t>
            </a:r>
            <a:r>
              <a:rPr lang="en-US" altLang="en-US" dirty="0"/>
              <a:t>Results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1208" y="956564"/>
            <a:ext cx="7620000" cy="42672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If null hypothesis of equal category means is not rejected, then independent variable does not have significant effect on dependent variable.  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b="1" dirty="0">
                <a:cs typeface="Times New Roman" panose="02020603050405020304" pitchFamily="18" charset="0"/>
              </a:rPr>
              <a:t>I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f null hypothesis is rejected, then effect of independent variable is significant.  </a:t>
            </a:r>
          </a:p>
          <a:p>
            <a:pPr>
              <a:spcBef>
                <a:spcPts val="0"/>
              </a:spcBef>
              <a:spcAft>
                <a:spcPts val="1800"/>
              </a:spcAft>
              <a:buClrTx/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Comparison of category mean values will indicate nature of effect of independent variable. </a:t>
            </a:r>
          </a:p>
        </p:txBody>
      </p:sp>
    </p:spTree>
    <p:extLst>
      <p:ext uri="{BB962C8B-B14F-4D97-AF65-F5344CB8AC3E}">
        <p14:creationId xmlns:p14="http://schemas.microsoft.com/office/powerpoint/2010/main" val="4121963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N-Way Analysis of Variance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5488" y="990600"/>
            <a:ext cx="7982712" cy="5638800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Consider two factors </a:t>
            </a:r>
            <a:r>
              <a:rPr lang="en-US" altLang="en-US" sz="2400" b="1" i="1" dirty="0" smtClean="0">
                <a:cs typeface="Times New Roman" panose="02020603050405020304" pitchFamily="18" charset="0"/>
              </a:rPr>
              <a:t>X</a:t>
            </a:r>
            <a:r>
              <a:rPr lang="en-US" altLang="en-US" sz="2400" b="1" baseline="-25000" dirty="0" smtClean="0">
                <a:cs typeface="Times New Roman" panose="02020603050405020304" pitchFamily="18" charset="0"/>
              </a:rPr>
              <a:t>1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 and </a:t>
            </a:r>
            <a:r>
              <a:rPr lang="en-US" altLang="en-US" sz="2400" b="1" i="1" dirty="0" smtClean="0">
                <a:cs typeface="Times New Roman" panose="02020603050405020304" pitchFamily="18" charset="0"/>
              </a:rPr>
              <a:t>X</a:t>
            </a:r>
            <a:r>
              <a:rPr lang="en-US" altLang="en-US" sz="2400" b="1" baseline="-25000" dirty="0" smtClean="0">
                <a:cs typeface="Times New Roman" panose="02020603050405020304" pitchFamily="18" charset="0"/>
              </a:rPr>
              <a:t>2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 having categories </a:t>
            </a:r>
            <a:r>
              <a:rPr lang="en-US" altLang="en-US" sz="2400" b="1" i="1" dirty="0" smtClean="0">
                <a:cs typeface="Times New Roman" panose="02020603050405020304" pitchFamily="18" charset="0"/>
              </a:rPr>
              <a:t>c</a:t>
            </a:r>
            <a:r>
              <a:rPr lang="en-US" altLang="en-US" sz="2400" b="1" baseline="-25000" dirty="0" smtClean="0">
                <a:cs typeface="Times New Roman" panose="02020603050405020304" pitchFamily="18" charset="0"/>
              </a:rPr>
              <a:t>1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 and </a:t>
            </a:r>
            <a:r>
              <a:rPr lang="en-US" altLang="en-US" sz="2400" b="1" i="1" dirty="0" smtClean="0">
                <a:cs typeface="Times New Roman" panose="02020603050405020304" pitchFamily="18" charset="0"/>
              </a:rPr>
              <a:t>c</a:t>
            </a:r>
            <a:r>
              <a:rPr lang="en-US" altLang="en-US" sz="2400" b="1" baseline="-25000" dirty="0" smtClean="0">
                <a:cs typeface="Times New Roman" panose="02020603050405020304" pitchFamily="18" charset="0"/>
              </a:rPr>
              <a:t>2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.  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Significance of overall effect is tested by an </a:t>
            </a:r>
            <a:r>
              <a:rPr lang="en-US" altLang="en-US" sz="2400" b="1" i="1" dirty="0" smtClean="0">
                <a:cs typeface="Times New Roman" panose="02020603050405020304" pitchFamily="18" charset="0"/>
              </a:rPr>
              <a:t>F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 test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If overall effect is significant, examine significance of interaction effect. This is also tested using </a:t>
            </a:r>
            <a:r>
              <a:rPr lang="en-US" altLang="en-US" sz="2400" b="1" i="1" dirty="0" smtClean="0">
                <a:cs typeface="Times New Roman" panose="02020603050405020304" pitchFamily="18" charset="0"/>
              </a:rPr>
              <a:t>F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 test.</a:t>
            </a:r>
          </a:p>
          <a:p>
            <a:pPr eaLnBrk="1" hangingPunct="1">
              <a:spcBef>
                <a:spcPts val="0"/>
              </a:spcBef>
              <a:spcAft>
                <a:spcPts val="1800"/>
              </a:spcAft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Significance of main effect of each factor may be tested using </a:t>
            </a:r>
            <a:r>
              <a:rPr lang="en-US" altLang="en-US" sz="2400" b="1" i="1" dirty="0" smtClean="0">
                <a:cs typeface="Times New Roman" panose="02020603050405020304" pitchFamily="18" charset="0"/>
              </a:rPr>
              <a:t>F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 test as well.</a:t>
            </a:r>
          </a:p>
        </p:txBody>
      </p:sp>
    </p:spTree>
    <p:extLst>
      <p:ext uri="{BB962C8B-B14F-4D97-AF65-F5344CB8AC3E}">
        <p14:creationId xmlns:p14="http://schemas.microsoft.com/office/powerpoint/2010/main" val="53703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ANCOVA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1"/>
          </a:xfrm>
        </p:spPr>
        <p:txBody>
          <a:bodyPr/>
          <a:lstStyle/>
          <a:p>
            <a:r>
              <a:rPr lang="en-US" altLang="en-US" dirty="0"/>
              <a:t>Analysis of Covariance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4118" y="905435"/>
            <a:ext cx="8668870" cy="4343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/>
              <a:t>Combines linear regression and ANOVA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Often have uncontrolled independent variables that could influence dependent variable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(covariates)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 smtClean="0">
                <a:cs typeface="Times New Roman" panose="02020603050405020304" pitchFamily="18" charset="0"/>
              </a:rPr>
              <a:t>Covariates (or concomitant variables) are continuous variables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Including covariates in model will help explain response and reduce error variance</a:t>
            </a:r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 smtClean="0">
                <a:cs typeface="Times New Roman" panose="02020603050405020304" pitchFamily="18" charset="0"/>
              </a:rPr>
              <a:t>Similar to blocking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>
                <a:cs typeface="Times New Roman" panose="02020603050405020304" pitchFamily="18" charset="0"/>
              </a:rPr>
              <a:t>Failure to include covariates can lead to misleading results 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400" b="1" dirty="0" smtClean="0"/>
              <a:t>Goal is to compare </a:t>
            </a:r>
            <a:r>
              <a:rPr lang="en-US" altLang="en-US" sz="2400" b="1" i="1" dirty="0"/>
              <a:t>k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treatments, after controlling for quantitative factor believed to be related to </a:t>
            </a:r>
            <a:r>
              <a:rPr lang="en-US" altLang="en-US" sz="2400" b="1" dirty="0" smtClean="0"/>
              <a:t>response</a:t>
            </a:r>
            <a:endParaRPr lang="en-US" altLang="en-US" sz="2400" b="1" dirty="0"/>
          </a:p>
          <a:p>
            <a:pPr marL="573088" lvl="1" indent="-231775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2200" dirty="0" smtClean="0"/>
              <a:t>Basically adjust value of dependent variable so covariate takes on average value for each case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6754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General Linear Model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05940" y="2492828"/>
                <a:ext cx="5412376" cy="135636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05940" y="2492828"/>
                <a:ext cx="5412376" cy="135636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1871254" y="2492828"/>
            <a:ext cx="866503" cy="160890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12" name="Straight Arrow Connector 11"/>
          <p:cNvCxnSpPr>
            <a:endCxn id="4" idx="2"/>
          </p:cNvCxnSpPr>
          <p:nvPr/>
        </p:nvCxnSpPr>
        <p:spPr bwMode="auto">
          <a:xfrm flipH="1" flipV="1">
            <a:off x="2304506" y="4101736"/>
            <a:ext cx="3265" cy="1027613"/>
          </a:xfrm>
          <a:prstGeom prst="straightConnector1">
            <a:avLst/>
          </a:prstGeom>
          <a:noFill/>
          <a:ln w="60325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79119" y="5155474"/>
            <a:ext cx="3450771" cy="83099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Dependent variable </a:t>
            </a:r>
            <a:endParaRPr lang="en-US" sz="2400" b="1" dirty="0" smtClean="0"/>
          </a:p>
          <a:p>
            <a:pPr algn="ctr"/>
            <a:r>
              <a:rPr lang="en-US" sz="2400" dirty="0" smtClean="0"/>
              <a:t>Describes </a:t>
            </a:r>
            <a:r>
              <a:rPr lang="en-US" sz="2400" dirty="0"/>
              <a:t>a response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492032" y="989149"/>
            <a:ext cx="8286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400" b="1" dirty="0"/>
              <a:t>Describes outcome (y) in terms of all its contributing factors (xβ) in a linear combination, while also accounting for contribution of error (e) </a:t>
            </a:r>
          </a:p>
        </p:txBody>
      </p:sp>
    </p:spTree>
    <p:extLst>
      <p:ext uri="{BB962C8B-B14F-4D97-AF65-F5344CB8AC3E}">
        <p14:creationId xmlns:p14="http://schemas.microsoft.com/office/powerpoint/2010/main" val="330499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ANCOVA?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0659" y="825677"/>
            <a:ext cx="865990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b="1" dirty="0"/>
              <a:t>Allows you to compare mean </a:t>
            </a:r>
            <a:r>
              <a:rPr lang="en-US" altLang="en-US" b="1" dirty="0" smtClean="0"/>
              <a:t>differences </a:t>
            </a:r>
            <a:r>
              <a:rPr lang="en-US" altLang="en-US" b="1" i="1" dirty="0"/>
              <a:t>while removing variance from </a:t>
            </a:r>
            <a:r>
              <a:rPr lang="en-US" altLang="en-US" b="1" i="1" dirty="0" smtClean="0"/>
              <a:t>3</a:t>
            </a:r>
            <a:r>
              <a:rPr lang="en-US" altLang="en-US" b="1" i="1" baseline="30000" dirty="0" smtClean="0"/>
              <a:t>rd</a:t>
            </a:r>
            <a:r>
              <a:rPr lang="en-US" altLang="en-US" b="1" i="1" dirty="0" smtClean="0"/>
              <a:t> </a:t>
            </a:r>
            <a:r>
              <a:rPr lang="en-US" altLang="en-US" b="1" i="1" dirty="0"/>
              <a:t>variable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b="1" dirty="0" smtClean="0"/>
              <a:t>Removing </a:t>
            </a:r>
            <a:r>
              <a:rPr lang="en-US" altLang="en-US" b="1" dirty="0"/>
              <a:t>variance </a:t>
            </a:r>
            <a:r>
              <a:rPr lang="en-US" altLang="en-US" b="1" i="1" u="sng" dirty="0"/>
              <a:t>that is unrelated to </a:t>
            </a:r>
            <a:r>
              <a:rPr lang="en-US" altLang="en-US" b="1" i="1" u="sng" dirty="0" smtClean="0"/>
              <a:t>independent variable</a:t>
            </a:r>
            <a:r>
              <a:rPr lang="en-US" altLang="en-US" b="1" dirty="0" smtClean="0"/>
              <a:t> </a:t>
            </a:r>
            <a:r>
              <a:rPr lang="en-US" altLang="en-US" b="1" dirty="0"/>
              <a:t>= removing error </a:t>
            </a:r>
            <a:r>
              <a:rPr lang="en-US" altLang="en-US" b="1" dirty="0" smtClean="0"/>
              <a:t>variance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b="1" dirty="0" smtClean="0"/>
              <a:t>Makes </a:t>
            </a:r>
            <a:r>
              <a:rPr lang="en-US" altLang="en-US" b="1" dirty="0"/>
              <a:t>ANCOVA potentially a very powerful test (i.e. easier to find significant results than with ANOVA alone) by potentially reducing </a:t>
            </a:r>
            <a:r>
              <a:rPr lang="en-US" altLang="en-US" b="1" dirty="0" err="1" smtClean="0"/>
              <a:t>Ms</a:t>
            </a:r>
            <a:r>
              <a:rPr lang="en-US" altLang="en-US" b="1" baseline="-25000" dirty="0" err="1" smtClean="0"/>
              <a:t>error</a:t>
            </a:r>
            <a:endParaRPr lang="en-US" altLang="en-US" b="1" baseline="-25000" dirty="0" smtClean="0"/>
          </a:p>
          <a:p>
            <a:pPr marL="573088" lvl="1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dirty="0" smtClean="0"/>
              <a:t>Generally</a:t>
            </a:r>
            <a:r>
              <a:rPr lang="en-US" altLang="en-US" dirty="0"/>
              <a:t>, </a:t>
            </a:r>
            <a:r>
              <a:rPr lang="en-US" altLang="en-US" dirty="0" smtClean="0"/>
              <a:t>more </a:t>
            </a:r>
            <a:r>
              <a:rPr lang="en-US" altLang="en-US" dirty="0"/>
              <a:t>strongly related </a:t>
            </a:r>
            <a:r>
              <a:rPr lang="en-US" altLang="en-US" dirty="0" smtClean="0"/>
              <a:t>covariate </a:t>
            </a:r>
            <a:r>
              <a:rPr lang="en-US" altLang="en-US" dirty="0"/>
              <a:t>and </a:t>
            </a:r>
            <a:r>
              <a:rPr lang="en-US" altLang="en-US" dirty="0" smtClean="0"/>
              <a:t>dependent variable are, </a:t>
            </a:r>
            <a:r>
              <a:rPr lang="en-US" altLang="en-US" dirty="0"/>
              <a:t>and unrelated </a:t>
            </a:r>
            <a:r>
              <a:rPr lang="en-US" altLang="en-US" dirty="0" smtClean="0"/>
              <a:t>covariate </a:t>
            </a:r>
            <a:r>
              <a:rPr lang="en-US" altLang="en-US" dirty="0"/>
              <a:t>and </a:t>
            </a:r>
            <a:r>
              <a:rPr lang="en-US" altLang="en-US" dirty="0" smtClean="0"/>
              <a:t>independent variable are, more </a:t>
            </a:r>
            <a:r>
              <a:rPr lang="en-US" altLang="en-US" dirty="0"/>
              <a:t>useful (statistically) </a:t>
            </a:r>
            <a:r>
              <a:rPr lang="en-US" altLang="en-US" dirty="0" smtClean="0"/>
              <a:t>covariate </a:t>
            </a:r>
            <a:r>
              <a:rPr lang="en-US" altLang="en-US" dirty="0"/>
              <a:t>will be in reducing </a:t>
            </a:r>
            <a:r>
              <a:rPr lang="en-US" altLang="en-US" dirty="0" err="1" smtClean="0"/>
              <a:t>Ms</a:t>
            </a:r>
            <a:r>
              <a:rPr lang="en-US" altLang="en-US" baseline="-25000" dirty="0" err="1" smtClean="0"/>
              <a:t>error</a:t>
            </a:r>
            <a:endParaRPr lang="en-US" altLang="en-US" baseline="-25000" dirty="0" smtClean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b="1" dirty="0" smtClean="0"/>
              <a:t>ANCOVA </a:t>
            </a:r>
            <a:r>
              <a:rPr lang="en-US" altLang="en-US" b="1" dirty="0"/>
              <a:t>should not be used as a substitute for good research </a:t>
            </a:r>
            <a:r>
              <a:rPr lang="en-US" altLang="en-US" b="1" dirty="0" smtClean="0"/>
              <a:t>design</a:t>
            </a:r>
          </a:p>
          <a:p>
            <a:pPr marL="573088" lvl="2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dirty="0"/>
              <a:t>covariates change the meaning of your </a:t>
            </a:r>
            <a:r>
              <a:rPr lang="en-US" altLang="en-US" dirty="0" smtClean="0"/>
              <a:t>DV</a:t>
            </a:r>
          </a:p>
          <a:p>
            <a:pPr marL="233363" lvl="1" indent="-23336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b="1" i="1" u="sng" dirty="0" smtClean="0"/>
              <a:t>DO </a:t>
            </a:r>
            <a:r>
              <a:rPr lang="en-US" altLang="en-US" b="1" i="1" u="sng" dirty="0"/>
              <a:t>NOT</a:t>
            </a:r>
            <a:r>
              <a:rPr lang="en-US" altLang="en-US" b="1" dirty="0"/>
              <a:t> just add covariates thinking it will help you find </a:t>
            </a:r>
            <a:r>
              <a:rPr lang="en-US" altLang="en-US" b="1" dirty="0" smtClean="0"/>
              <a:t>significant </a:t>
            </a:r>
            <a:r>
              <a:rPr lang="en-US" altLang="en-US" b="1" dirty="0"/>
              <a:t>results</a:t>
            </a:r>
          </a:p>
          <a:p>
            <a:pPr marL="233363" lvl="2" indent="-23336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b="1" dirty="0"/>
              <a:t>Adding </a:t>
            </a:r>
            <a:r>
              <a:rPr lang="en-US" altLang="en-US" b="1" dirty="0" smtClean="0"/>
              <a:t>covariate </a:t>
            </a:r>
            <a:r>
              <a:rPr lang="en-US" altLang="en-US" b="1" dirty="0"/>
              <a:t>highly correlated </a:t>
            </a:r>
            <a:r>
              <a:rPr lang="en-US" altLang="en-US" b="1" dirty="0" smtClean="0"/>
              <a:t>with pre-existing </a:t>
            </a:r>
            <a:r>
              <a:rPr lang="en-US" altLang="en-US" b="1" dirty="0"/>
              <a:t>covariate actually makes ANCOVA less powerful</a:t>
            </a:r>
          </a:p>
          <a:p>
            <a:pPr marL="573088" lvl="4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i="1" dirty="0" err="1" smtClean="0"/>
              <a:t>df</a:t>
            </a:r>
            <a:r>
              <a:rPr lang="en-US" altLang="en-US" dirty="0" smtClean="0"/>
              <a:t> </a:t>
            </a:r>
            <a:r>
              <a:rPr lang="en-US" altLang="en-US" dirty="0"/>
              <a:t>decreases slightly with each covariate</a:t>
            </a:r>
          </a:p>
          <a:p>
            <a:pPr marL="573088" lvl="4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dirty="0"/>
              <a:t>No increase in power since </a:t>
            </a:r>
            <a:r>
              <a:rPr lang="en-US" altLang="en-US" dirty="0" smtClean="0"/>
              <a:t>correlated covariates </a:t>
            </a:r>
            <a:r>
              <a:rPr lang="en-US" altLang="en-US" dirty="0"/>
              <a:t>remove same </a:t>
            </a:r>
            <a:r>
              <a:rPr lang="en-US" altLang="en-US" dirty="0" smtClean="0"/>
              <a:t>variance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054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ANOVA vs ANCOVA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3084" y="685799"/>
            <a:ext cx="8803340" cy="527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/>
              <a:t>ANOVA </a:t>
            </a:r>
          </a:p>
          <a:p>
            <a:pPr marL="684213" lvl="1" indent="-342900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Ignores covariate </a:t>
            </a:r>
            <a:endParaRPr lang="en-US" altLang="en-US" sz="2000" dirty="0"/>
          </a:p>
          <a:p>
            <a:pPr marL="684213" lvl="1" indent="-342900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Attributes between-group </a:t>
            </a:r>
            <a:r>
              <a:rPr lang="en-US" altLang="en-US" sz="2000" dirty="0"/>
              <a:t>variation exclusively to </a:t>
            </a:r>
            <a:r>
              <a:rPr lang="en-US" altLang="en-US" sz="2000" dirty="0" smtClean="0"/>
              <a:t>treatment </a:t>
            </a:r>
            <a:endParaRPr lang="en-US" altLang="en-US" sz="2000" dirty="0"/>
          </a:p>
          <a:p>
            <a:pPr marL="684213" lvl="2" indent="-342900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/>
              <a:t>A</a:t>
            </a:r>
            <a:r>
              <a:rPr lang="en-US" altLang="en-US" sz="2000" dirty="0" smtClean="0"/>
              <a:t>ttributes within-group </a:t>
            </a:r>
            <a:r>
              <a:rPr lang="en-US" altLang="en-US" sz="2000" dirty="0"/>
              <a:t>variation exclusively to individual </a:t>
            </a:r>
            <a:r>
              <a:rPr lang="en-US" altLang="en-US" sz="2000" dirty="0" smtClean="0"/>
              <a:t>differences</a:t>
            </a:r>
            <a:endParaRPr lang="en-US" altLang="en-US" sz="2400" dirty="0"/>
          </a:p>
          <a:p>
            <a:pPr>
              <a:spcAft>
                <a:spcPts val="600"/>
              </a:spcAft>
            </a:pPr>
            <a:endParaRPr lang="en-US" altLang="en-US" sz="2400" b="1" dirty="0"/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 smtClean="0"/>
              <a:t>ANCOVA</a:t>
            </a:r>
            <a:endParaRPr lang="en-US" altLang="en-US" sz="2400" b="1" dirty="0"/>
          </a:p>
          <a:p>
            <a:pPr marL="457200" indent="-223838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/>
              <a:t>C</a:t>
            </a:r>
            <a:r>
              <a:rPr lang="en-US" altLang="en-US" sz="2000" dirty="0" smtClean="0"/>
              <a:t>onsiders covariate (multivariate </a:t>
            </a:r>
            <a:r>
              <a:rPr lang="en-US" altLang="en-US" sz="2000" dirty="0"/>
              <a:t>analysis)</a:t>
            </a:r>
          </a:p>
          <a:p>
            <a:pPr marL="457200" indent="-223838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Separates between-group </a:t>
            </a:r>
            <a:r>
              <a:rPr lang="en-US" altLang="en-US" sz="2000" dirty="0"/>
              <a:t>variation into </a:t>
            </a:r>
            <a:r>
              <a:rPr lang="en-US" altLang="en-US" sz="2000" dirty="0" smtClean="0"/>
              <a:t>treatment </a:t>
            </a:r>
            <a:r>
              <a:rPr lang="en-US" altLang="en-US" sz="2000" dirty="0"/>
              <a:t>and </a:t>
            </a:r>
            <a:r>
              <a:rPr lang="en-US" altLang="en-US" sz="2000" dirty="0" smtClean="0"/>
              <a:t>covariate</a:t>
            </a:r>
            <a:endParaRPr lang="en-US" altLang="en-US" sz="2000" dirty="0"/>
          </a:p>
          <a:p>
            <a:pPr marL="457200" indent="-223838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Separates within-group </a:t>
            </a:r>
            <a:r>
              <a:rPr lang="en-US" altLang="en-US" sz="2000" dirty="0"/>
              <a:t>variation into individual differences and </a:t>
            </a:r>
            <a:r>
              <a:rPr lang="en-US" altLang="en-US" sz="2000" dirty="0" smtClean="0"/>
              <a:t>covariate</a:t>
            </a:r>
            <a:endParaRPr lang="en-US" altLang="en-US" sz="2000" dirty="0"/>
          </a:p>
          <a:p>
            <a:pPr marL="457200" indent="-223838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F-test </a:t>
            </a:r>
            <a:r>
              <a:rPr lang="en-US" altLang="en-US" sz="2000" dirty="0"/>
              <a:t>of </a:t>
            </a:r>
            <a:r>
              <a:rPr lang="en-US" altLang="en-US" sz="2000" dirty="0" smtClean="0"/>
              <a:t>treatment </a:t>
            </a:r>
            <a:r>
              <a:rPr lang="en-US" altLang="en-US" sz="2000" dirty="0"/>
              <a:t>effect </a:t>
            </a:r>
            <a:r>
              <a:rPr lang="en-US" altLang="en-US" sz="2000" dirty="0" smtClean="0"/>
              <a:t>controls for covariate using individual differences as error </a:t>
            </a:r>
            <a:r>
              <a:rPr lang="en-US" altLang="en-US" sz="2000" dirty="0"/>
              <a:t>term</a:t>
            </a:r>
          </a:p>
          <a:p>
            <a:pPr marL="457200" indent="-223838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F-test </a:t>
            </a:r>
            <a:r>
              <a:rPr lang="en-US" altLang="en-US" sz="2000" dirty="0"/>
              <a:t>of </a:t>
            </a:r>
            <a:r>
              <a:rPr lang="en-US" altLang="en-US" sz="2000" dirty="0" smtClean="0"/>
              <a:t>covariate </a:t>
            </a:r>
            <a:r>
              <a:rPr lang="en-US" altLang="en-US" sz="2000" dirty="0"/>
              <a:t>effect </a:t>
            </a:r>
            <a:r>
              <a:rPr lang="en-US" altLang="en-US" sz="2000" dirty="0" smtClean="0"/>
              <a:t>controls </a:t>
            </a:r>
            <a:r>
              <a:rPr lang="en-US" altLang="en-US" sz="2000" dirty="0"/>
              <a:t>for </a:t>
            </a:r>
            <a:r>
              <a:rPr lang="en-US" altLang="en-US" sz="2000" dirty="0" smtClean="0"/>
              <a:t>treatment </a:t>
            </a:r>
            <a:r>
              <a:rPr lang="en-US" altLang="en-US" sz="2000" dirty="0"/>
              <a:t>using </a:t>
            </a:r>
            <a:r>
              <a:rPr lang="en-US" altLang="en-US" sz="2000" dirty="0" smtClean="0"/>
              <a:t>individual differences as error </a:t>
            </a:r>
            <a:r>
              <a:rPr lang="en-US" altLang="en-US" sz="2000" dirty="0"/>
              <a:t>term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393576" y="2290481"/>
          <a:ext cx="4419601" cy="749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1" name="Equation" r:id="rId3" imgW="2171520" imgH="368280" progId="Equation.DSMT4">
                  <p:embed/>
                </p:oleObj>
              </mc:Choice>
              <mc:Fallback>
                <p:oleObj name="Equation" r:id="rId3" imgW="2171520" imgH="36828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576" y="2290481"/>
                        <a:ext cx="4419601" cy="749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1174376" y="5964167"/>
          <a:ext cx="4078461" cy="75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2" name="Equation" r:id="rId5" imgW="1981080" imgH="368280" progId="Equation.DSMT4">
                  <p:embed/>
                </p:oleObj>
              </mc:Choice>
              <mc:Fallback>
                <p:oleObj name="Equation" r:id="rId5" imgW="1981080" imgH="368280" progId="Equation.DSMT4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376" y="5964167"/>
                        <a:ext cx="4078461" cy="75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5252837" y="6002954"/>
          <a:ext cx="2698856" cy="65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3" name="Equation" r:id="rId7" imgW="1307880" imgH="317160" progId="Equation.DSMT4">
                  <p:embed/>
                </p:oleObj>
              </mc:Choice>
              <mc:Fallback>
                <p:oleObj name="Equation" r:id="rId7" imgW="1307880" imgH="317160" progId="Equation.DSMT4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2837" y="6002954"/>
                        <a:ext cx="2698856" cy="656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5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 descr="mt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863" y="6400800"/>
            <a:ext cx="33813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1"/>
          </a:xfrm>
        </p:spPr>
        <p:txBody>
          <a:bodyPr/>
          <a:lstStyle/>
          <a:p>
            <a:r>
              <a:rPr lang="en-US" dirty="0" smtClean="0"/>
              <a:t>ANOVA vs ANCOVA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4672" y="888026"/>
            <a:ext cx="8570259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/>
              <a:t>Hypotheses are slightly different than for ANOVA</a:t>
            </a:r>
          </a:p>
          <a:p>
            <a:pPr marL="287338" lvl="2" indent="0">
              <a:spcAft>
                <a:spcPts val="1200"/>
              </a:spcAft>
              <a:buNone/>
            </a:pPr>
            <a:r>
              <a:rPr lang="en-US" sz="2000" dirty="0"/>
              <a:t>H</a:t>
            </a:r>
            <a:r>
              <a:rPr lang="en-US" sz="2000" baseline="-25000" dirty="0"/>
              <a:t>0</a:t>
            </a:r>
            <a:r>
              <a:rPr lang="en-US" sz="2000" dirty="0"/>
              <a:t>: Group means are equal after controlling for covariate</a:t>
            </a:r>
          </a:p>
          <a:p>
            <a:pPr marL="287338" lvl="2" indent="0">
              <a:spcAft>
                <a:spcPts val="1200"/>
              </a:spcAft>
              <a:buNone/>
            </a:pPr>
            <a:r>
              <a:rPr lang="en-US" sz="2000" dirty="0"/>
              <a:t>H</a:t>
            </a:r>
            <a:r>
              <a:rPr lang="en-US" sz="2000" baseline="-25000" dirty="0"/>
              <a:t>1</a:t>
            </a:r>
            <a:r>
              <a:rPr lang="en-US" sz="2000" dirty="0"/>
              <a:t>: Group means are not equal after controlling for covariate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/>
              <a:t>Adjust Sum </a:t>
            </a:r>
            <a:r>
              <a:rPr lang="en-US" sz="2000" b="1" dirty="0"/>
              <a:t>of </a:t>
            </a:r>
            <a:r>
              <a:rPr lang="en-US" sz="2000" b="1" dirty="0" smtClean="0"/>
              <a:t>Squares </a:t>
            </a:r>
            <a:r>
              <a:rPr lang="en-US" sz="2000" b="1" dirty="0"/>
              <a:t>of independent variable to remove influence of </a:t>
            </a:r>
            <a:r>
              <a:rPr lang="en-US" sz="2000" b="1" dirty="0" smtClean="0"/>
              <a:t>covariate</a:t>
            </a:r>
          </a:p>
          <a:p>
            <a:pPr marL="573088" lvl="1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SS</a:t>
            </a:r>
            <a:r>
              <a:rPr lang="en-US" altLang="en-US" sz="2000" baseline="-25000" dirty="0" smtClean="0"/>
              <a:t>error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for ANCOVA will always be smaller than SS</a:t>
            </a:r>
            <a:r>
              <a:rPr lang="en-US" altLang="en-US" sz="2000" baseline="-25000" dirty="0"/>
              <a:t>error </a:t>
            </a:r>
            <a:r>
              <a:rPr lang="en-US" altLang="en-US" sz="2000" dirty="0"/>
              <a:t> for </a:t>
            </a:r>
            <a:r>
              <a:rPr lang="en-US" altLang="en-US" sz="2000" dirty="0" smtClean="0"/>
              <a:t>ANOVA</a:t>
            </a:r>
          </a:p>
          <a:p>
            <a:pPr marL="1141413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part </a:t>
            </a:r>
            <a:r>
              <a:rPr lang="en-US" altLang="en-US" sz="2000" dirty="0"/>
              <a:t>of ANOVA error </a:t>
            </a:r>
            <a:r>
              <a:rPr lang="en-US" altLang="en-US" sz="2000" dirty="0" smtClean="0"/>
              <a:t>partitioned </a:t>
            </a:r>
            <a:r>
              <a:rPr lang="en-US" altLang="en-US" sz="2000" dirty="0"/>
              <a:t>into covariate of </a:t>
            </a:r>
            <a:r>
              <a:rPr lang="en-US" altLang="en-US" sz="2000" dirty="0" smtClean="0"/>
              <a:t>ANCOVA</a:t>
            </a:r>
          </a:p>
          <a:p>
            <a:pPr marL="573088" lvl="1" indent="-231775">
              <a:spcAft>
                <a:spcPts val="12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SS</a:t>
            </a:r>
            <a:r>
              <a:rPr lang="en-US" altLang="en-US" sz="2000" baseline="-25000" dirty="0" smtClean="0"/>
              <a:t>IV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for ANCOVA may be =, &lt; or &gt; than SS</a:t>
            </a:r>
            <a:r>
              <a:rPr lang="en-US" altLang="en-US" sz="2000" baseline="-25000" dirty="0"/>
              <a:t>IV</a:t>
            </a:r>
            <a:r>
              <a:rPr lang="en-US" altLang="en-US" sz="2000" dirty="0"/>
              <a:t> for </a:t>
            </a:r>
            <a:r>
              <a:rPr lang="en-US" altLang="en-US" sz="2000" dirty="0" smtClean="0"/>
              <a:t>ANOVA</a:t>
            </a:r>
          </a:p>
          <a:p>
            <a:pPr marL="1084263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depends </a:t>
            </a:r>
            <a:r>
              <a:rPr lang="en-US" altLang="en-US" sz="2000" dirty="0"/>
              <a:t>on the “direction of effect” of IV &amp; Covariate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/>
              <a:t>Sums </a:t>
            </a:r>
            <a:r>
              <a:rPr lang="en-US" sz="2000" b="1" dirty="0"/>
              <a:t>of squares must now also be calculated for covariate!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/>
              <a:t>Using adjusted Sum of Squares, run ANOVA to see if there is a difference</a:t>
            </a:r>
          </a:p>
        </p:txBody>
      </p:sp>
    </p:spTree>
    <p:extLst>
      <p:ext uri="{BB962C8B-B14F-4D97-AF65-F5344CB8AC3E}">
        <p14:creationId xmlns:p14="http://schemas.microsoft.com/office/powerpoint/2010/main" val="27845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ANCOVA</a:t>
            </a:r>
            <a:endParaRPr 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1" y="968189"/>
            <a:ext cx="8534400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“</a:t>
            </a:r>
            <a:r>
              <a:rPr lang="en-US" altLang="en-US" sz="2000" b="1" dirty="0"/>
              <a:t>correcting” </a:t>
            </a:r>
            <a:r>
              <a:rPr lang="en-US" altLang="en-US" sz="2000" b="1" dirty="0" smtClean="0"/>
              <a:t>assessment of </a:t>
            </a:r>
            <a:r>
              <a:rPr lang="en-US" altLang="en-US" sz="2000" b="1" dirty="0"/>
              <a:t>relationship for within </a:t>
            </a:r>
            <a:r>
              <a:rPr lang="en-US" altLang="en-US" sz="2000" b="1" dirty="0" smtClean="0"/>
              <a:t>group </a:t>
            </a:r>
            <a:r>
              <a:rPr lang="en-US" altLang="en-US" sz="2000" b="1" dirty="0"/>
              <a:t>variability attributable to </a:t>
            </a:r>
            <a:r>
              <a:rPr lang="en-US" altLang="en-US" sz="2000" b="1" dirty="0" smtClean="0"/>
              <a:t>covariate </a:t>
            </a:r>
            <a:endParaRPr lang="en-US" altLang="en-US" sz="2000" b="1" dirty="0"/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Usually increases F</a:t>
            </a:r>
            <a:endParaRPr lang="en-US" altLang="en-US" sz="2000" dirty="0"/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“</a:t>
            </a:r>
            <a:r>
              <a:rPr lang="en-US" altLang="en-US" sz="2000" b="1" dirty="0"/>
              <a:t>correcting” </a:t>
            </a:r>
            <a:r>
              <a:rPr lang="en-US" altLang="en-US" sz="2000" b="1" dirty="0" smtClean="0"/>
              <a:t>assessment </a:t>
            </a:r>
            <a:r>
              <a:rPr lang="en-US" altLang="en-US" sz="2000" b="1" dirty="0"/>
              <a:t>of </a:t>
            </a:r>
            <a:r>
              <a:rPr lang="en-US" altLang="en-US" sz="2000" b="1" dirty="0" smtClean="0"/>
              <a:t>relationship </a:t>
            </a:r>
            <a:r>
              <a:rPr lang="en-US" altLang="en-US" sz="2000" b="1" dirty="0"/>
              <a:t>for </a:t>
            </a:r>
            <a:r>
              <a:rPr lang="en-US" altLang="en-US" sz="2000" b="1" dirty="0" smtClean="0"/>
              <a:t>between </a:t>
            </a:r>
            <a:r>
              <a:rPr lang="en-US" altLang="en-US" sz="2000" b="1" dirty="0"/>
              <a:t>group variability attributable to </a:t>
            </a:r>
            <a:r>
              <a:rPr lang="en-US" altLang="en-US" sz="2000" b="1" dirty="0" smtClean="0"/>
              <a:t>covariate</a:t>
            </a:r>
            <a:endParaRPr lang="en-US" altLang="en-US" sz="2000" b="1" dirty="0"/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Increases </a:t>
            </a:r>
            <a:r>
              <a:rPr lang="en-US" altLang="en-US" sz="2000" dirty="0"/>
              <a:t>or </a:t>
            </a:r>
            <a:r>
              <a:rPr lang="en-US" altLang="en-US" sz="2000" dirty="0" smtClean="0"/>
              <a:t>decreases </a:t>
            </a:r>
            <a:r>
              <a:rPr lang="en-US" altLang="en-US" sz="2000" dirty="0"/>
              <a:t>F by increasing or decreasing </a:t>
            </a:r>
            <a:r>
              <a:rPr lang="en-US" altLang="en-US" sz="2000" dirty="0" smtClean="0"/>
              <a:t>treatment effect 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Depends on </a:t>
            </a:r>
            <a:r>
              <a:rPr lang="en-US" altLang="en-US" sz="2000" dirty="0"/>
              <a:t>whether covariate and </a:t>
            </a:r>
            <a:r>
              <a:rPr lang="en-US" altLang="en-US" sz="2000" dirty="0" smtClean="0"/>
              <a:t>treatment effects </a:t>
            </a:r>
            <a:r>
              <a:rPr lang="en-US" altLang="en-US" sz="2000" dirty="0"/>
              <a:t>are in “same” or “opposite” directions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en-US" sz="2000" b="1" dirty="0" smtClean="0"/>
              <a:t>“</a:t>
            </a:r>
            <a:r>
              <a:rPr lang="en-US" altLang="en-US" sz="2000" b="1" dirty="0"/>
              <a:t>correcting” for both influences of </a:t>
            </a:r>
            <a:r>
              <a:rPr lang="en-US" altLang="en-US" sz="2000" b="1" dirty="0" smtClean="0"/>
              <a:t>covariate </a:t>
            </a:r>
            <a:r>
              <a:rPr lang="en-US" altLang="en-US" sz="2000" b="1" dirty="0"/>
              <a:t>upon </a:t>
            </a:r>
            <a:r>
              <a:rPr lang="en-US" altLang="en-US" sz="2000" b="1" dirty="0" smtClean="0"/>
              <a:t>F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/>
              <a:t>F </a:t>
            </a:r>
            <a:r>
              <a:rPr lang="en-US" altLang="en-US" sz="2000" dirty="0"/>
              <a:t>will change as a joint influence of decreasing “error </a:t>
            </a:r>
            <a:r>
              <a:rPr lang="en-US" altLang="en-US" sz="2000" dirty="0" smtClean="0"/>
              <a:t>variation</a:t>
            </a:r>
            <a:r>
              <a:rPr lang="en-US" altLang="en-US" sz="2000" dirty="0"/>
              <a:t>” and increasing/decreasing “systematic variation</a:t>
            </a:r>
            <a:r>
              <a:rPr lang="en-US" altLang="en-US" sz="2000" dirty="0" smtClean="0"/>
              <a:t>”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992148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ANCOVA Model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000" b="0" dirty="0" smtClean="0">
                  <a:ea typeface="Cambria Math" panose="02040503050406030204" pitchFamily="18" charset="0"/>
                </a:endParaRPr>
              </a:p>
              <a:p>
                <a:endParaRPr lang="en-US" sz="4000" dirty="0" smtClean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 smtClean="0"/>
                  <a:t> = grand mean of dependent variable</a:t>
                </a:r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/>
                  <a:t> = treatment effect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 smtClean="0"/>
                  <a:t>X = covariate effect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 = regression slope corresponding to covariate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 smtClean="0"/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2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ANCOVA Assumptions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48" y="990600"/>
            <a:ext cx="8355106" cy="49831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en-US" sz="2400" b="1" dirty="0" smtClean="0"/>
              <a:t>Variance is normally distributed (normality)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en-US" sz="2400" b="1" dirty="0" smtClean="0"/>
              <a:t>Variance is equal between groups (homoscedasticity)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en-US" sz="2400" b="1" dirty="0" smtClean="0"/>
              <a:t>Observations are independent</a:t>
            </a:r>
            <a:endParaRPr lang="en-US" altLang="en-US" sz="2400" b="1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altLang="en-US" sz="2400" b="1" dirty="0"/>
              <a:t>Relationship between covariate and </a:t>
            </a:r>
            <a:r>
              <a:rPr lang="en-US" altLang="en-US" sz="2400" b="1" dirty="0" smtClean="0"/>
              <a:t>dependent variable is linear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b="1" dirty="0" smtClean="0"/>
              <a:t>Relationship </a:t>
            </a:r>
            <a:r>
              <a:rPr lang="en-US" sz="2400" b="1" dirty="0"/>
              <a:t>will be </a:t>
            </a:r>
            <a:r>
              <a:rPr lang="en-US" sz="2400" b="1" dirty="0" smtClean="0"/>
              <a:t>same </a:t>
            </a:r>
            <a:r>
              <a:rPr lang="en-US" sz="2400" b="1" dirty="0"/>
              <a:t>for all levels of </a:t>
            </a:r>
            <a:r>
              <a:rPr lang="en-US" sz="2400" b="1" dirty="0" smtClean="0"/>
              <a:t>factor 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altLang="en-US" sz="2200" dirty="0" smtClean="0"/>
              <a:t>AKA </a:t>
            </a:r>
            <a:r>
              <a:rPr lang="en-US" altLang="en-US" sz="2200" dirty="0" err="1"/>
              <a:t>Homogeniety</a:t>
            </a:r>
            <a:r>
              <a:rPr lang="en-US" altLang="en-US" sz="2200" dirty="0"/>
              <a:t> of Regression Slopes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en-US" altLang="en-US" sz="2400" dirty="0"/>
              <a:t>i</a:t>
            </a:r>
            <a:r>
              <a:rPr lang="en-US" altLang="en-US" sz="2400" dirty="0" smtClean="0"/>
              <a:t>.e. Interaction </a:t>
            </a:r>
            <a:r>
              <a:rPr lang="en-US" altLang="en-US" sz="2400" dirty="0"/>
              <a:t>between IV and CV</a:t>
            </a:r>
          </a:p>
          <a:p>
            <a:pPr>
              <a:spcAft>
                <a:spcPts val="24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Assumptions</a:t>
            </a:r>
            <a:endParaRPr 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08816" y="823726"/>
            <a:ext cx="8628996" cy="632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71563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4097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669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3241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81300" indent="-495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38500" indent="-495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95700" indent="-495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52900" indent="-495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33363" indent="-233363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+mn-lt"/>
              </a:rPr>
              <a:t>C</a:t>
            </a:r>
            <a:r>
              <a:rPr lang="en-US" altLang="en-US" b="1" dirty="0" smtClean="0">
                <a:latin typeface="+mn-lt"/>
              </a:rPr>
              <a:t>ovariate </a:t>
            </a:r>
            <a:r>
              <a:rPr lang="en-US" altLang="en-US" b="1" dirty="0">
                <a:latin typeface="+mn-lt"/>
              </a:rPr>
              <a:t>is related to </a:t>
            </a:r>
            <a:r>
              <a:rPr lang="en-US" altLang="en-US" b="1" dirty="0" smtClean="0">
                <a:latin typeface="+mn-lt"/>
              </a:rPr>
              <a:t>response</a:t>
            </a:r>
            <a:r>
              <a:rPr lang="en-US" altLang="en-US" b="1" dirty="0">
                <a:latin typeface="+mn-lt"/>
              </a:rPr>
              <a:t>, and can account </a:t>
            </a:r>
            <a:r>
              <a:rPr lang="en-US" altLang="en-US" b="1" dirty="0" smtClean="0">
                <a:latin typeface="+mn-lt"/>
              </a:rPr>
              <a:t>for variation </a:t>
            </a:r>
            <a:r>
              <a:rPr lang="en-US" altLang="en-US" b="1" dirty="0">
                <a:latin typeface="+mn-lt"/>
              </a:rPr>
              <a:t>in </a:t>
            </a:r>
            <a:r>
              <a:rPr lang="en-US" altLang="en-US" b="1" dirty="0" smtClean="0">
                <a:latin typeface="+mn-lt"/>
              </a:rPr>
              <a:t>response</a:t>
            </a:r>
            <a:r>
              <a:rPr lang="en-US" altLang="en-US" b="1" dirty="0">
                <a:latin typeface="+mn-lt"/>
              </a:rPr>
              <a:t>.</a:t>
            </a:r>
          </a:p>
          <a:p>
            <a:pPr marL="573088" lvl="3" indent="-23177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>
                <a:latin typeface="+mn-lt"/>
              </a:rPr>
              <a:t>Check </a:t>
            </a:r>
            <a:r>
              <a:rPr lang="en-US" altLang="en-US" sz="2000" dirty="0" smtClean="0">
                <a:latin typeface="+mn-lt"/>
              </a:rPr>
              <a:t>with scatterplot </a:t>
            </a:r>
            <a:r>
              <a:rPr lang="en-US" altLang="en-US" sz="2000" dirty="0">
                <a:latin typeface="+mn-lt"/>
              </a:rPr>
              <a:t>of Y vs. X</a:t>
            </a:r>
            <a:r>
              <a:rPr lang="en-US" altLang="en-US" sz="2000" dirty="0" smtClean="0">
                <a:latin typeface="+mn-lt"/>
              </a:rPr>
              <a:t>.</a:t>
            </a:r>
            <a:endParaRPr lang="en-US" altLang="en-US" sz="2000" dirty="0">
              <a:latin typeface="+mn-lt"/>
            </a:endParaRPr>
          </a:p>
          <a:p>
            <a:pPr marL="233363" lvl="2" indent="-23336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b="1" dirty="0" smtClean="0">
                <a:latin typeface="+mn-lt"/>
              </a:rPr>
              <a:t>Covariate </a:t>
            </a:r>
            <a:r>
              <a:rPr lang="en-US" altLang="en-US" b="1" dirty="0">
                <a:latin typeface="+mn-lt"/>
              </a:rPr>
              <a:t>is NOT related to </a:t>
            </a:r>
            <a:r>
              <a:rPr lang="en-US" altLang="en-US" b="1" dirty="0" smtClean="0">
                <a:latin typeface="+mn-lt"/>
              </a:rPr>
              <a:t>treatments</a:t>
            </a:r>
            <a:r>
              <a:rPr lang="en-US" altLang="en-US" b="1" dirty="0">
                <a:latin typeface="+mn-lt"/>
              </a:rPr>
              <a:t>.</a:t>
            </a:r>
          </a:p>
          <a:p>
            <a:pPr marL="573088" lvl="3" indent="-23177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>
                <a:latin typeface="+mn-lt"/>
              </a:rPr>
              <a:t>If Y is related to X, then v</a:t>
            </a:r>
            <a:r>
              <a:rPr lang="en-US" altLang="en-US" sz="2000" dirty="0" smtClean="0">
                <a:latin typeface="+mn-lt"/>
              </a:rPr>
              <a:t>ariance </a:t>
            </a:r>
            <a:r>
              <a:rPr lang="en-US" altLang="en-US" sz="2000" dirty="0">
                <a:latin typeface="+mn-lt"/>
              </a:rPr>
              <a:t>of </a:t>
            </a:r>
            <a:r>
              <a:rPr lang="en-US" altLang="en-US" sz="2000" dirty="0" smtClean="0">
                <a:latin typeface="+mn-lt"/>
              </a:rPr>
              <a:t>treatment </a:t>
            </a:r>
            <a:r>
              <a:rPr lang="en-US" altLang="en-US" sz="2000" dirty="0">
                <a:latin typeface="+mn-lt"/>
              </a:rPr>
              <a:t>differences is increased relative to that obtained from </a:t>
            </a:r>
            <a:r>
              <a:rPr lang="en-US" altLang="en-US" sz="2000" dirty="0" smtClean="0">
                <a:latin typeface="+mn-lt"/>
              </a:rPr>
              <a:t>ANOVA </a:t>
            </a:r>
            <a:r>
              <a:rPr lang="en-US" altLang="en-US" sz="2000" dirty="0">
                <a:latin typeface="+mn-lt"/>
              </a:rPr>
              <a:t>model without X, which results in a loss of precision</a:t>
            </a:r>
            <a:r>
              <a:rPr lang="en-US" altLang="en-US" sz="2000" dirty="0" smtClean="0">
                <a:latin typeface="+mn-lt"/>
              </a:rPr>
              <a:t>.</a:t>
            </a:r>
            <a:endParaRPr lang="en-US" altLang="en-US" sz="2000" dirty="0">
              <a:latin typeface="+mn-lt"/>
            </a:endParaRPr>
          </a:p>
          <a:p>
            <a:pPr marL="233363" lvl="2" indent="-23336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b="1" dirty="0" smtClean="0">
                <a:latin typeface="+mn-lt"/>
              </a:rPr>
              <a:t>Treatment’s </a:t>
            </a:r>
            <a:r>
              <a:rPr lang="en-US" altLang="en-US" b="1" dirty="0">
                <a:latin typeface="+mn-lt"/>
              </a:rPr>
              <a:t>regression equations are linear </a:t>
            </a:r>
            <a:r>
              <a:rPr lang="en-US" altLang="en-US" b="1" dirty="0" smtClean="0">
                <a:latin typeface="+mn-lt"/>
              </a:rPr>
              <a:t>in </a:t>
            </a:r>
            <a:r>
              <a:rPr lang="en-US" altLang="en-US" b="1" dirty="0">
                <a:latin typeface="+mn-lt"/>
              </a:rPr>
              <a:t>covariate.</a:t>
            </a:r>
          </a:p>
          <a:p>
            <a:pPr marL="573088" lvl="3" indent="-23177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>
                <a:latin typeface="+mn-lt"/>
              </a:rPr>
              <a:t>Check with </a:t>
            </a:r>
            <a:r>
              <a:rPr lang="en-US" altLang="en-US" sz="2000" dirty="0" smtClean="0">
                <a:latin typeface="+mn-lt"/>
              </a:rPr>
              <a:t>scatterplot </a:t>
            </a:r>
            <a:r>
              <a:rPr lang="en-US" altLang="en-US" sz="2000" dirty="0">
                <a:latin typeface="+mn-lt"/>
              </a:rPr>
              <a:t>of Y vs. X, for each treatment. </a:t>
            </a:r>
            <a:endParaRPr lang="en-US" altLang="en-US" sz="2000" dirty="0" smtClean="0">
              <a:latin typeface="+mn-lt"/>
            </a:endParaRPr>
          </a:p>
          <a:p>
            <a:pPr marL="573088" lvl="3" indent="-23177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>
                <a:latin typeface="+mn-lt"/>
              </a:rPr>
              <a:t>Non-linearity </a:t>
            </a:r>
            <a:r>
              <a:rPr lang="en-US" altLang="en-US" sz="2000" dirty="0">
                <a:latin typeface="+mn-lt"/>
              </a:rPr>
              <a:t>can be </a:t>
            </a:r>
            <a:r>
              <a:rPr lang="en-US" altLang="en-US" sz="2000" dirty="0" smtClean="0">
                <a:latin typeface="+mn-lt"/>
              </a:rPr>
              <a:t>accommodated </a:t>
            </a:r>
            <a:r>
              <a:rPr lang="en-US" altLang="en-US" sz="2000" dirty="0">
                <a:latin typeface="+mn-lt"/>
              </a:rPr>
              <a:t>but analysis may be more complex. </a:t>
            </a:r>
            <a:endParaRPr lang="en-US" altLang="en-US" sz="2000" dirty="0" smtClean="0">
              <a:latin typeface="+mn-lt"/>
            </a:endParaRPr>
          </a:p>
          <a:p>
            <a:pPr marL="233363" lvl="2" indent="-233363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+mn-lt"/>
              </a:rPr>
              <a:t>R</a:t>
            </a:r>
            <a:r>
              <a:rPr lang="en-US" altLang="en-US" b="1" dirty="0" smtClean="0">
                <a:latin typeface="+mn-lt"/>
              </a:rPr>
              <a:t>egression </a:t>
            </a:r>
            <a:r>
              <a:rPr lang="en-US" altLang="en-US" b="1" dirty="0">
                <a:latin typeface="+mn-lt"/>
              </a:rPr>
              <a:t>lines for </a:t>
            </a:r>
            <a:r>
              <a:rPr lang="en-US" altLang="en-US" b="1" dirty="0" smtClean="0">
                <a:latin typeface="+mn-lt"/>
              </a:rPr>
              <a:t>different </a:t>
            </a:r>
            <a:r>
              <a:rPr lang="en-US" altLang="en-US" b="1" dirty="0">
                <a:latin typeface="+mn-lt"/>
              </a:rPr>
              <a:t>treatments are </a:t>
            </a:r>
            <a:r>
              <a:rPr lang="en-US" altLang="en-US" b="1" dirty="0" smtClean="0">
                <a:latin typeface="+mn-lt"/>
              </a:rPr>
              <a:t>parallel.</a:t>
            </a:r>
          </a:p>
          <a:p>
            <a:pPr marL="573088" lvl="3" indent="-23177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>
                <a:latin typeface="+mn-lt"/>
              </a:rPr>
              <a:t>This </a:t>
            </a:r>
            <a:r>
              <a:rPr lang="en-US" altLang="en-US" sz="2000" dirty="0">
                <a:latin typeface="+mn-lt"/>
              </a:rPr>
              <a:t>means there is only one slope in </a:t>
            </a:r>
            <a:r>
              <a:rPr lang="en-US" altLang="en-US" sz="2000" dirty="0" smtClean="0">
                <a:latin typeface="+mn-lt"/>
              </a:rPr>
              <a:t>Y </a:t>
            </a:r>
            <a:r>
              <a:rPr lang="en-US" altLang="en-US" sz="2000" dirty="0">
                <a:latin typeface="+mn-lt"/>
              </a:rPr>
              <a:t>vs. X plots. </a:t>
            </a:r>
            <a:endParaRPr lang="en-US" altLang="en-US" sz="2000" dirty="0" smtClean="0">
              <a:latin typeface="+mn-lt"/>
            </a:endParaRPr>
          </a:p>
          <a:p>
            <a:pPr marL="573088" lvl="3" indent="-231775"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altLang="en-US" sz="2000" dirty="0" smtClean="0">
                <a:latin typeface="+mn-lt"/>
              </a:rPr>
              <a:t>Non-parallel </a:t>
            </a:r>
            <a:r>
              <a:rPr lang="en-US" altLang="en-US" sz="2000" dirty="0">
                <a:latin typeface="+mn-lt"/>
              </a:rPr>
              <a:t>lines can be accommodated, but </a:t>
            </a:r>
            <a:r>
              <a:rPr lang="en-US" altLang="en-US" sz="2000" dirty="0" smtClean="0">
                <a:latin typeface="+mn-lt"/>
              </a:rPr>
              <a:t>complicates analysis </a:t>
            </a:r>
            <a:r>
              <a:rPr lang="en-US" altLang="en-US" sz="2000" dirty="0">
                <a:latin typeface="+mn-lt"/>
              </a:rPr>
              <a:t>since </a:t>
            </a:r>
            <a:r>
              <a:rPr lang="en-US" altLang="en-US" sz="2000" dirty="0" smtClean="0">
                <a:latin typeface="+mn-lt"/>
              </a:rPr>
              <a:t>treatment differences depend </a:t>
            </a:r>
            <a:r>
              <a:rPr lang="en-US" altLang="en-US" sz="2000" dirty="0">
                <a:latin typeface="+mn-lt"/>
              </a:rPr>
              <a:t>on </a:t>
            </a:r>
            <a:r>
              <a:rPr lang="en-US" altLang="en-US" sz="2000" dirty="0" smtClean="0">
                <a:latin typeface="+mn-lt"/>
              </a:rPr>
              <a:t>value </a:t>
            </a:r>
            <a:r>
              <a:rPr lang="en-US" altLang="en-US" sz="2000" dirty="0">
                <a:latin typeface="+mn-lt"/>
              </a:rPr>
              <a:t>of X.  </a:t>
            </a:r>
          </a:p>
          <a:p>
            <a:pPr marL="573088" indent="-231775">
              <a:spcAft>
                <a:spcPts val="600"/>
              </a:spcAft>
              <a:buFont typeface="Arial" panose="020B0604020202020204" pitchFamily="34" charset="0"/>
              <a:buChar char="−"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60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Absence of </a:t>
            </a:r>
            <a:r>
              <a:rPr lang="en-US" dirty="0" err="1" smtClean="0"/>
              <a:t>Multicollinearity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34788" y="900953"/>
            <a:ext cx="8180294" cy="4876800"/>
          </a:xfrm>
          <a:prstGeom prst="rect">
            <a:avLst/>
          </a:prstGeom>
        </p:spPr>
        <p:txBody>
          <a:bodyPr/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kern="0" dirty="0" err="1" smtClean="0"/>
              <a:t>Multicollinearity</a:t>
            </a:r>
            <a:r>
              <a:rPr lang="en-US" altLang="en-US" sz="2400" b="1" kern="0" dirty="0" smtClean="0"/>
              <a:t> is the presence of high correlations between covariates.  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kern="0" dirty="0" smtClean="0"/>
              <a:t>If there are more than one covariate and they are highly correlated they will cancel each other out of the equations.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kern="0" dirty="0" smtClean="0"/>
              <a:t>If the correlations nears 1, this is known as singularity.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altLang="en-US" sz="2400" b="1" kern="0" dirty="0" smtClean="0"/>
              <a:t>One of covariates should be removed</a:t>
            </a:r>
            <a:endParaRPr lang="en-US" altLang="en-US" sz="2400" b="1" kern="0" dirty="0"/>
          </a:p>
        </p:txBody>
      </p:sp>
    </p:spTree>
    <p:extLst>
      <p:ext uri="{BB962C8B-B14F-4D97-AF65-F5344CB8AC3E}">
        <p14:creationId xmlns:p14="http://schemas.microsoft.com/office/powerpoint/2010/main" val="76733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Homogeneity of Regression</a:t>
            </a:r>
            <a:endParaRPr lang="en-US" dirty="0"/>
          </a:p>
        </p:txBody>
      </p:sp>
      <p:pic>
        <p:nvPicPr>
          <p:cNvPr id="3" name="Picture 7" descr="homogeneity_regres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942" y="1009371"/>
            <a:ext cx="8788118" cy="3239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1671" y="4563035"/>
            <a:ext cx="7933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/>
              <a:t>Test by running ANCOVA including independent variables and interaction term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/>
              <a:t>If interaction term is significant, assumption is invalid.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/>
              <a:t>If interaction term is insignificant, remove interaction term from model.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12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F-test in ANCOVA</a:t>
            </a:r>
            <a:endParaRPr lang="en-US" dirty="0"/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466" b="712"/>
          <a:stretch/>
        </p:blipFill>
        <p:spPr>
          <a:xfrm>
            <a:off x="1474034" y="824752"/>
            <a:ext cx="6195934" cy="1434354"/>
          </a:xfrm>
          <a:prstGeom prst="rect">
            <a:avLst/>
          </a:prstGeom>
        </p:spPr>
      </p:pic>
      <p:sp>
        <p:nvSpPr>
          <p:cNvPr id="4" name="文本框 8"/>
          <p:cNvSpPr txBox="1">
            <a:spLocks noChangeArrowheads="1"/>
          </p:cNvSpPr>
          <p:nvPr/>
        </p:nvSpPr>
        <p:spPr bwMode="auto">
          <a:xfrm>
            <a:off x="424142" y="2613211"/>
            <a:ext cx="8567457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+mn-lt"/>
                <a:cs typeface="Times New Roman" charset="0"/>
              </a:rPr>
              <a:t>F test in ANCOVA is same </a:t>
            </a:r>
            <a:r>
              <a:rPr lang="en-US" altLang="zh-CN" b="1" dirty="0" smtClean="0">
                <a:latin typeface="+mn-lt"/>
                <a:cs typeface="Times New Roman" charset="0"/>
              </a:rPr>
              <a:t>as ANOVA except: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+mn-lt"/>
                <a:cs typeface="Times New Roman" charset="0"/>
              </a:rPr>
              <a:t>U</a:t>
            </a:r>
            <a:r>
              <a:rPr lang="en-US" altLang="zh-CN" b="1" dirty="0" smtClean="0">
                <a:latin typeface="+mn-lt"/>
                <a:cs typeface="Times New Roman" charset="0"/>
              </a:rPr>
              <a:t>sing adjusted </a:t>
            </a:r>
            <a:r>
              <a:rPr lang="en-US" altLang="zh-CN" b="1" dirty="0">
                <a:latin typeface="+mn-lt"/>
                <a:cs typeface="Times New Roman" charset="0"/>
              </a:rPr>
              <a:t>values of </a:t>
            </a:r>
            <a:r>
              <a:rPr lang="en-US" altLang="zh-CN" b="1" dirty="0" err="1">
                <a:latin typeface="+mn-lt"/>
                <a:cs typeface="Times New Roman" charset="0"/>
              </a:rPr>
              <a:t>SS</a:t>
            </a:r>
            <a:r>
              <a:rPr lang="en-US" altLang="zh-CN" b="1" baseline="-25000" dirty="0" err="1">
                <a:latin typeface="+mn-lt"/>
                <a:cs typeface="Times New Roman" charset="0"/>
              </a:rPr>
              <a:t>bg</a:t>
            </a:r>
            <a:r>
              <a:rPr lang="en-US" altLang="zh-CN" b="1" baseline="-25000" dirty="0">
                <a:latin typeface="+mn-lt"/>
                <a:cs typeface="Times New Roman" charset="0"/>
              </a:rPr>
              <a:t>(Y)</a:t>
            </a:r>
            <a:r>
              <a:rPr lang="en-US" altLang="zh-CN" b="1" dirty="0">
                <a:latin typeface="+mn-lt"/>
                <a:cs typeface="Times New Roman" charset="0"/>
              </a:rPr>
              <a:t> and </a:t>
            </a:r>
            <a:r>
              <a:rPr lang="en-US" altLang="zh-CN" b="1" dirty="0" err="1">
                <a:latin typeface="+mn-lt"/>
                <a:cs typeface="Times New Roman" charset="0"/>
              </a:rPr>
              <a:t>SS</a:t>
            </a:r>
            <a:r>
              <a:rPr lang="en-US" altLang="zh-CN" b="1" baseline="-25000" dirty="0" err="1">
                <a:latin typeface="+mn-lt"/>
                <a:cs typeface="Times New Roman" charset="0"/>
              </a:rPr>
              <a:t>wg</a:t>
            </a:r>
            <a:r>
              <a:rPr lang="en-US" altLang="zh-CN" b="1" baseline="-25000" dirty="0">
                <a:latin typeface="+mn-lt"/>
                <a:cs typeface="Times New Roman" charset="0"/>
              </a:rPr>
              <a:t>(Y)</a:t>
            </a:r>
            <a:r>
              <a:rPr lang="en-US" altLang="zh-CN" b="1" dirty="0">
                <a:latin typeface="+mn-lt"/>
                <a:cs typeface="Times New Roman" charset="0"/>
              </a:rPr>
              <a:t>, along with adjusted value of </a:t>
            </a:r>
            <a:r>
              <a:rPr lang="en-US" altLang="zh-CN" b="1" dirty="0" err="1">
                <a:latin typeface="+mn-lt"/>
                <a:cs typeface="Times New Roman" charset="0"/>
              </a:rPr>
              <a:t>df</a:t>
            </a:r>
            <a:r>
              <a:rPr lang="en-US" altLang="zh-CN" b="1" dirty="0" smtClean="0">
                <a:latin typeface="+mn-lt"/>
                <a:cs typeface="Times New Roman" charset="0"/>
              </a:rPr>
              <a:t>.</a:t>
            </a:r>
          </a:p>
          <a:p>
            <a:pPr marL="800100" lvl="1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 err="1">
                <a:latin typeface="+mn-lt"/>
                <a:cs typeface="Times New Roman" charset="0"/>
              </a:rPr>
              <a:t>d</a:t>
            </a:r>
            <a:r>
              <a:rPr lang="en-US" altLang="zh-CN" sz="2000" dirty="0" err="1" smtClean="0">
                <a:latin typeface="+mn-lt"/>
                <a:cs typeface="Times New Roman" charset="0"/>
              </a:rPr>
              <a:t>f</a:t>
            </a:r>
            <a:r>
              <a:rPr lang="en-US" altLang="zh-CN" sz="2000" baseline="-25000" dirty="0" err="1" smtClean="0">
                <a:latin typeface="+mn-lt"/>
                <a:cs typeface="Times New Roman" charset="0"/>
              </a:rPr>
              <a:t>bg</a:t>
            </a:r>
            <a:r>
              <a:rPr lang="en-US" altLang="zh-CN" sz="2000" baseline="-25000" dirty="0" smtClean="0">
                <a:latin typeface="+mn-lt"/>
                <a:cs typeface="Times New Roman" charset="0"/>
              </a:rPr>
              <a:t>(Y)</a:t>
            </a:r>
            <a:r>
              <a:rPr lang="en-US" altLang="zh-CN" sz="2000" dirty="0" smtClean="0">
                <a:latin typeface="+mn-lt"/>
                <a:cs typeface="Times New Roman" charset="0"/>
              </a:rPr>
              <a:t> = k – 1 where k </a:t>
            </a:r>
            <a:r>
              <a:rPr lang="en-US" altLang="zh-CN" sz="2000" dirty="0">
                <a:latin typeface="+mn-lt"/>
                <a:cs typeface="Times New Roman" charset="0"/>
              </a:rPr>
              <a:t>= number of </a:t>
            </a:r>
            <a:r>
              <a:rPr lang="en-US" altLang="zh-CN" sz="2000" dirty="0" smtClean="0">
                <a:latin typeface="+mn-lt"/>
                <a:cs typeface="Times New Roman" charset="0"/>
              </a:rPr>
              <a:t>groups</a:t>
            </a:r>
          </a:p>
          <a:p>
            <a:pPr marL="800100" lvl="1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 err="1">
                <a:latin typeface="+mn-lt"/>
                <a:cs typeface="Times New Roman" charset="0"/>
              </a:rPr>
              <a:t>a</a:t>
            </a:r>
            <a:r>
              <a:rPr lang="en-US" altLang="zh-CN" sz="2000" dirty="0" err="1" smtClean="0">
                <a:latin typeface="+mn-lt"/>
                <a:cs typeface="Times New Roman" charset="0"/>
              </a:rPr>
              <a:t>dj</a:t>
            </a:r>
            <a:r>
              <a:rPr lang="en-US" altLang="zh-CN" sz="2000" dirty="0" smtClean="0">
                <a:latin typeface="+mn-lt"/>
                <a:cs typeface="Times New Roman" charset="0"/>
              </a:rPr>
              <a:t> </a:t>
            </a:r>
            <a:r>
              <a:rPr lang="en-US" altLang="zh-CN" sz="2000" dirty="0" err="1" smtClean="0">
                <a:latin typeface="+mn-lt"/>
                <a:cs typeface="Times New Roman" charset="0"/>
              </a:rPr>
              <a:t>df</a:t>
            </a:r>
            <a:r>
              <a:rPr lang="en-US" altLang="zh-CN" sz="2000" baseline="-25000" dirty="0" err="1" smtClean="0">
                <a:latin typeface="+mn-lt"/>
                <a:cs typeface="Times New Roman" charset="0"/>
              </a:rPr>
              <a:t>wg</a:t>
            </a:r>
            <a:r>
              <a:rPr lang="en-US" altLang="zh-CN" sz="2000" baseline="-25000" dirty="0" smtClean="0">
                <a:latin typeface="+mn-lt"/>
                <a:cs typeface="Times New Roman" charset="0"/>
              </a:rPr>
              <a:t>(Y)</a:t>
            </a:r>
            <a:r>
              <a:rPr lang="en-US" altLang="zh-CN" sz="2000" dirty="0" smtClean="0">
                <a:latin typeface="+mn-lt"/>
                <a:cs typeface="Times New Roman" charset="0"/>
              </a:rPr>
              <a:t> = N – k – 1 where N = total number of observations</a:t>
            </a:r>
            <a:r>
              <a:rPr lang="en-US" altLang="zh-CN" sz="2000" dirty="0">
                <a:latin typeface="+mn-lt"/>
                <a:cs typeface="Times New Roman" charset="0"/>
              </a:rPr>
              <a:t> </a:t>
            </a:r>
            <a:endParaRPr lang="en-US" altLang="zh-CN" sz="2000" dirty="0" smtClean="0">
              <a:latin typeface="+mn-lt"/>
              <a:cs typeface="Times New Roman" charset="0"/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b="1" dirty="0" smtClean="0">
                <a:latin typeface="+mn-lt"/>
                <a:cs typeface="Times New Roman" charset="0"/>
              </a:rPr>
              <a:t>If </a:t>
            </a:r>
            <a:r>
              <a:rPr lang="en-US" altLang="zh-CN" b="1" dirty="0">
                <a:latin typeface="+mn-lt"/>
                <a:cs typeface="Times New Roman" charset="0"/>
              </a:rPr>
              <a:t>it is significant, </a:t>
            </a:r>
            <a:r>
              <a:rPr lang="en-US" altLang="zh-CN" b="1" dirty="0" smtClean="0">
                <a:latin typeface="+mn-lt"/>
                <a:cs typeface="Times New Roman" charset="0"/>
              </a:rPr>
              <a:t>group </a:t>
            </a:r>
            <a:r>
              <a:rPr lang="en-US" altLang="zh-CN" b="1" dirty="0">
                <a:latin typeface="+mn-lt"/>
                <a:cs typeface="Times New Roman" charset="0"/>
              </a:rPr>
              <a:t>means statistically differ after controlling for </a:t>
            </a:r>
            <a:r>
              <a:rPr lang="en-US" altLang="zh-CN" b="1" dirty="0" smtClean="0">
                <a:latin typeface="+mn-lt"/>
                <a:cs typeface="Times New Roman" charset="0"/>
              </a:rPr>
              <a:t>effect of covariates</a:t>
            </a:r>
            <a:endParaRPr lang="zh-CN" altLang="en-US" b="1" dirty="0">
              <a:latin typeface="+mn-lt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0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takeholder_engagement_KW.potx" id="{102897D8-16FB-447A-A611-BC7DE1BCB35E}" vid="{1B48EE2A-576A-425E-847B-85C7E429701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Stakeholder_engagement_KW</Template>
  <TotalTime>11859</TotalTime>
  <Words>13153</Words>
  <Application>Microsoft Office PowerPoint</Application>
  <PresentationFormat>On-screen Show (4:3)</PresentationFormat>
  <Paragraphs>2709</Paragraphs>
  <Slides>271</Slides>
  <Notes>155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7</vt:i4>
      </vt:variant>
      <vt:variant>
        <vt:lpstr>Slide Titles</vt:lpstr>
      </vt:variant>
      <vt:variant>
        <vt:i4>271</vt:i4>
      </vt:variant>
    </vt:vector>
  </HeadingPairs>
  <TitlesOfParts>
    <vt:vector size="300" baseType="lpstr">
      <vt:lpstr>宋体</vt:lpstr>
      <vt:lpstr>宋体</vt:lpstr>
      <vt:lpstr>Arial</vt:lpstr>
      <vt:lpstr>Arial</vt:lpstr>
      <vt:lpstr>Arial Narrow</vt:lpstr>
      <vt:lpstr>Calibri</vt:lpstr>
      <vt:lpstr>Cambria</vt:lpstr>
      <vt:lpstr>Cambria Math</vt:lpstr>
      <vt:lpstr>Courier New</vt:lpstr>
      <vt:lpstr>MS Mincho</vt:lpstr>
      <vt:lpstr>MT Symbol</vt:lpstr>
      <vt:lpstr>Open Sans</vt:lpstr>
      <vt:lpstr>新細明體</vt:lpstr>
      <vt:lpstr>Symbol</vt:lpstr>
      <vt:lpstr>Tahoma</vt:lpstr>
      <vt:lpstr>Times</vt:lpstr>
      <vt:lpstr>Times New Roman</vt:lpstr>
      <vt:lpstr>Verdana</vt:lpstr>
      <vt:lpstr>Wingdings</vt:lpstr>
      <vt:lpstr>ZapfDingbats</vt:lpstr>
      <vt:lpstr>ヒラギノ角ゴ Pro W3</vt:lpstr>
      <vt:lpstr>1_RTI Corporate</vt:lpstr>
      <vt:lpstr>Scanned Photo</vt:lpstr>
      <vt:lpstr>Equation</vt:lpstr>
      <vt:lpstr>Clip</vt:lpstr>
      <vt:lpstr>Chart</vt:lpstr>
      <vt:lpstr>Document</vt:lpstr>
      <vt:lpstr>Equation.DSMT4</vt:lpstr>
      <vt:lpstr>VISIO</vt:lpstr>
      <vt:lpstr>One Health Summer Institute Introduction to Data Analytics, Statistics &amp; Programming in Epidemiologic Research</vt:lpstr>
      <vt:lpstr>Advanced Statistical Methods</vt:lpstr>
      <vt:lpstr>Statistical Modelling</vt:lpstr>
      <vt:lpstr>Types of Statistical Models</vt:lpstr>
      <vt:lpstr>General Linear Models (GLM)</vt:lpstr>
      <vt:lpstr>It’s About Relationships!</vt:lpstr>
      <vt:lpstr>Types of Functional Relationships</vt:lpstr>
      <vt:lpstr>Model Errors</vt:lpstr>
      <vt:lpstr>General Linear Model</vt:lpstr>
      <vt:lpstr>General Linear Model</vt:lpstr>
      <vt:lpstr>General Linear Model</vt:lpstr>
      <vt:lpstr>General Linear Model</vt:lpstr>
      <vt:lpstr>An Analogy</vt:lpstr>
      <vt:lpstr>Determining the Functional Relationship</vt:lpstr>
      <vt:lpstr>Simple Linear Regression</vt:lpstr>
      <vt:lpstr>Regression Analysis</vt:lpstr>
      <vt:lpstr>Simple Linear Regression Model</vt:lpstr>
      <vt:lpstr>Simple Linear Regression Model</vt:lpstr>
      <vt:lpstr>Simple Linear Regression Equation</vt:lpstr>
      <vt:lpstr>Parameters</vt:lpstr>
      <vt:lpstr>Finding the Best Line</vt:lpstr>
      <vt:lpstr>Method of Least Squares</vt:lpstr>
      <vt:lpstr>Anatomy of Regression Errors</vt:lpstr>
      <vt:lpstr>Measures of Variation</vt:lpstr>
      <vt:lpstr>Sums of Squares About the Mean</vt:lpstr>
      <vt:lpstr>Regression Sums of Squares</vt:lpstr>
      <vt:lpstr>Residual Sums of Squares</vt:lpstr>
      <vt:lpstr>Sums of Squares</vt:lpstr>
      <vt:lpstr>Mean Square Error (MSE)</vt:lpstr>
      <vt:lpstr>Mean Square Terms</vt:lpstr>
      <vt:lpstr>Assumptions</vt:lpstr>
      <vt:lpstr>Assumptions</vt:lpstr>
      <vt:lpstr>Normality</vt:lpstr>
      <vt:lpstr>Homogeneity of Variances</vt:lpstr>
      <vt:lpstr>Independence</vt:lpstr>
      <vt:lpstr>Outliers</vt:lpstr>
      <vt:lpstr>Checking Assumptions – Diagnostics </vt:lpstr>
      <vt:lpstr>Residual Analysis</vt:lpstr>
      <vt:lpstr>Residual Analysis for Linearity</vt:lpstr>
      <vt:lpstr>Residual Analysis for Homoscedasticity </vt:lpstr>
      <vt:lpstr>Residual Analysis for Independence</vt:lpstr>
      <vt:lpstr>Autocorrelation</vt:lpstr>
      <vt:lpstr>Robustness</vt:lpstr>
      <vt:lpstr>Estimating the Model</vt:lpstr>
      <vt:lpstr>Estimating the Model</vt:lpstr>
      <vt:lpstr>Inferences about Slope</vt:lpstr>
      <vt:lpstr>Comparing Standard Errors of Slope</vt:lpstr>
      <vt:lpstr>Hypothesis Test for Slope</vt:lpstr>
      <vt:lpstr>Confidence Interval for Slope</vt:lpstr>
      <vt:lpstr>Assessing the Model</vt:lpstr>
      <vt:lpstr>F-test for Significance</vt:lpstr>
      <vt:lpstr>F-test</vt:lpstr>
      <vt:lpstr>Coefficient of Determination, r2</vt:lpstr>
      <vt:lpstr>Examples of Approximate r2  Values</vt:lpstr>
      <vt:lpstr>Standard Error of Estimate (se )</vt:lpstr>
      <vt:lpstr>Estimating Means and Predicting Values</vt:lpstr>
      <vt:lpstr>Confidence Interval</vt:lpstr>
      <vt:lpstr>Prediction Interval</vt:lpstr>
      <vt:lpstr>Steps in Regression Analysis</vt:lpstr>
      <vt:lpstr>Regression Pitfalls</vt:lpstr>
      <vt:lpstr>Interpolation vs. Extrapolation</vt:lpstr>
      <vt:lpstr>Strategies for Avoiding Pitfalls</vt:lpstr>
      <vt:lpstr>ANOVA</vt:lpstr>
      <vt:lpstr>Analysis of Variance (ANOVA)</vt:lpstr>
      <vt:lpstr>Why is it called Analysis of Variance?</vt:lpstr>
      <vt:lpstr>Classes of ANOVA</vt:lpstr>
      <vt:lpstr>ANOVA Assumptions</vt:lpstr>
      <vt:lpstr>Conducting One-Way ANOVA</vt:lpstr>
      <vt:lpstr>Hypotheses for One-Way ANOVA</vt:lpstr>
      <vt:lpstr>Partitioning Variation</vt:lpstr>
      <vt:lpstr>Partitioning Variation</vt:lpstr>
      <vt:lpstr>Total Variation (SST)</vt:lpstr>
      <vt:lpstr>Variation Due to Differences Among Groups</vt:lpstr>
      <vt:lpstr>Variation Due to Differences Within Groups </vt:lpstr>
      <vt:lpstr>One-way ANOVA F-Statistic</vt:lpstr>
      <vt:lpstr>One-way ANOVA F-Statistic</vt:lpstr>
      <vt:lpstr>Tukey-Kramer Procedure</vt:lpstr>
      <vt:lpstr>One-Way ANOVA Table</vt:lpstr>
      <vt:lpstr>Two-way ANOVA</vt:lpstr>
      <vt:lpstr>Two-way ANOVA Sources of Variation</vt:lpstr>
      <vt:lpstr>Two-way ANOVA Equations</vt:lpstr>
      <vt:lpstr>Two-way ANOVA Equations</vt:lpstr>
      <vt:lpstr>Mean Square Calculations</vt:lpstr>
      <vt:lpstr>Two-way ANOVA F-test</vt:lpstr>
      <vt:lpstr>Two-way ANOVA Table</vt:lpstr>
      <vt:lpstr>Interpreting Results</vt:lpstr>
      <vt:lpstr>N-Way Analysis of Variance</vt:lpstr>
      <vt:lpstr>ANCOVA</vt:lpstr>
      <vt:lpstr>Analysis of Covariance</vt:lpstr>
      <vt:lpstr>Why ANCOVA?</vt:lpstr>
      <vt:lpstr>ANOVA vs ANCOVA</vt:lpstr>
      <vt:lpstr>ANOVA vs ANCOVA</vt:lpstr>
      <vt:lpstr>Applications of ANCOVA</vt:lpstr>
      <vt:lpstr>ANCOVA Model</vt:lpstr>
      <vt:lpstr>ANCOVA Assumptions</vt:lpstr>
      <vt:lpstr>More on Assumptions</vt:lpstr>
      <vt:lpstr>Absence of Multicollinearity</vt:lpstr>
      <vt:lpstr>Homogeneity of Regression</vt:lpstr>
      <vt:lpstr>F-test in ANCOVA</vt:lpstr>
      <vt:lpstr>Issues in Interpretation</vt:lpstr>
      <vt:lpstr>Interaction Effects</vt:lpstr>
      <vt:lpstr>Plotting ANCOVAs</vt:lpstr>
      <vt:lpstr>An Example… </vt:lpstr>
      <vt:lpstr>ANOVA Results</vt:lpstr>
      <vt:lpstr>Initial Weights</vt:lpstr>
      <vt:lpstr>Relationship between Weight Gain and Age</vt:lpstr>
      <vt:lpstr>Regression of Initial Weight to Weight Gain</vt:lpstr>
      <vt:lpstr>Covariates</vt:lpstr>
      <vt:lpstr>Expectations under Ho</vt:lpstr>
      <vt:lpstr>Expectations under HA</vt:lpstr>
      <vt:lpstr>Different Initial Weight</vt:lpstr>
      <vt:lpstr>Observed Responses under HA</vt:lpstr>
      <vt:lpstr>Unadjusted Group Means</vt:lpstr>
      <vt:lpstr>Adjusted Group Means</vt:lpstr>
      <vt:lpstr>Logistic Regression</vt:lpstr>
      <vt:lpstr>Logistic Regression</vt:lpstr>
      <vt:lpstr>Logistic Regression Curve</vt:lpstr>
      <vt:lpstr>Assumption</vt:lpstr>
      <vt:lpstr>Logistic Regression Model</vt:lpstr>
      <vt:lpstr>Logistic Regression Model</vt:lpstr>
      <vt:lpstr>Logistic Regression Model</vt:lpstr>
      <vt:lpstr>Model with Continuous Independent Variable</vt:lpstr>
      <vt:lpstr>Model with Categorical Independent Variable</vt:lpstr>
      <vt:lpstr>Maximum Likelihood Estimation</vt:lpstr>
      <vt:lpstr>Interpreting Parameters</vt:lpstr>
      <vt:lpstr>Odds Ratio</vt:lpstr>
      <vt:lpstr>95% Confidence Interval for Odds Ratio</vt:lpstr>
      <vt:lpstr>Hypothesis testing</vt:lpstr>
      <vt:lpstr>Wald Test</vt:lpstr>
      <vt:lpstr>Likelihood Ratio Test</vt:lpstr>
      <vt:lpstr>Likelihood Ratio Test</vt:lpstr>
      <vt:lpstr>Goodness of Fit </vt:lpstr>
      <vt:lpstr>Multiple Logistic Regression</vt:lpstr>
      <vt:lpstr>Testing Regression Coefficients</vt:lpstr>
      <vt:lpstr>Assumptions in logistic regression</vt:lpstr>
      <vt:lpstr>proc logistic Syntax</vt:lpstr>
      <vt:lpstr>Options</vt:lpstr>
      <vt:lpstr>Example</vt:lpstr>
      <vt:lpstr>Example</vt:lpstr>
      <vt:lpstr>Example</vt:lpstr>
      <vt:lpstr>Output</vt:lpstr>
      <vt:lpstr>Adding a Covariate</vt:lpstr>
      <vt:lpstr>Output</vt:lpstr>
      <vt:lpstr>Output</vt:lpstr>
      <vt:lpstr>Output</vt:lpstr>
      <vt:lpstr>Regression for Count Data</vt:lpstr>
      <vt:lpstr>Count Variables</vt:lpstr>
      <vt:lpstr>Count Models</vt:lpstr>
      <vt:lpstr>Poisson Regression</vt:lpstr>
      <vt:lpstr>Poisson Distribution</vt:lpstr>
      <vt:lpstr>Poisson Regression Model</vt:lpstr>
      <vt:lpstr>Interpreting Coefficients</vt:lpstr>
      <vt:lpstr>Poisson Model Assumptions</vt:lpstr>
      <vt:lpstr>Testing for Equidispersion</vt:lpstr>
      <vt:lpstr>Dealing with Overdispersion</vt:lpstr>
      <vt:lpstr>Negative Binomial Regression</vt:lpstr>
      <vt:lpstr>Negative Binomial Distribution</vt:lpstr>
      <vt:lpstr>Negative Binomial Model</vt:lpstr>
      <vt:lpstr>General Remarks</vt:lpstr>
      <vt:lpstr>Zero-Inflated Models</vt:lpstr>
      <vt:lpstr>proc genmod</vt:lpstr>
      <vt:lpstr>proc genmod Syntax</vt:lpstr>
      <vt:lpstr>Example</vt:lpstr>
      <vt:lpstr>Example</vt:lpstr>
      <vt:lpstr>Example</vt:lpstr>
      <vt:lpstr>Output</vt:lpstr>
      <vt:lpstr>Output</vt:lpstr>
      <vt:lpstr>Missing Data</vt:lpstr>
      <vt:lpstr>Missing Data</vt:lpstr>
      <vt:lpstr>Reasons for Missing Data</vt:lpstr>
      <vt:lpstr>Types of Missing Data</vt:lpstr>
      <vt:lpstr>Dealing with Missing Data</vt:lpstr>
      <vt:lpstr>Methods of Analysis</vt:lpstr>
      <vt:lpstr>Example</vt:lpstr>
      <vt:lpstr>Questions?</vt:lpstr>
      <vt:lpstr>Multiple Regression</vt:lpstr>
      <vt:lpstr>Multiple Regression</vt:lpstr>
      <vt:lpstr>Multiple Regression Model</vt:lpstr>
      <vt:lpstr>Multiple Regression Equation</vt:lpstr>
      <vt:lpstr>Indicator Variables</vt:lpstr>
      <vt:lpstr>Fixed vs Random Effects</vt:lpstr>
      <vt:lpstr>Bivariate Model</vt:lpstr>
      <vt:lpstr>Developing the Model</vt:lpstr>
      <vt:lpstr>Over-fitting and Under-fitting Models</vt:lpstr>
      <vt:lpstr>Variation Measures</vt:lpstr>
      <vt:lpstr>Global Hypothesis</vt:lpstr>
      <vt:lpstr>Types of Sums of Squares</vt:lpstr>
      <vt:lpstr>Assumptions</vt:lpstr>
      <vt:lpstr>Tips on Fitting Models</vt:lpstr>
      <vt:lpstr>Interpreting Multiple Regression Coefficients</vt:lpstr>
      <vt:lpstr>PROC REG</vt:lpstr>
      <vt:lpstr>PROC REG Syntax</vt:lpstr>
      <vt:lpstr>PROC REG Syntax</vt:lpstr>
      <vt:lpstr>PROC REG Syntax</vt:lpstr>
      <vt:lpstr>PROC GLM (General Linear Model)</vt:lpstr>
      <vt:lpstr>proc glm Syntax</vt:lpstr>
      <vt:lpstr>Fit Model and Obtain Residuals</vt:lpstr>
      <vt:lpstr>Standardize Residuals</vt:lpstr>
      <vt:lpstr>Plot Residuals</vt:lpstr>
      <vt:lpstr>Checking for Constant Variances</vt:lpstr>
      <vt:lpstr>Normal Probability Plot</vt:lpstr>
      <vt:lpstr>An Example</vt:lpstr>
      <vt:lpstr>Output</vt:lpstr>
      <vt:lpstr>Output</vt:lpstr>
      <vt:lpstr>Let’s Practice . . .</vt:lpstr>
      <vt:lpstr>Data</vt:lpstr>
      <vt:lpstr>Simple Overall Regression</vt:lpstr>
      <vt:lpstr>Results</vt:lpstr>
      <vt:lpstr>Simple Regression within Treatment Level</vt:lpstr>
      <vt:lpstr>Results</vt:lpstr>
      <vt:lpstr>One-Way ANOVA</vt:lpstr>
      <vt:lpstr>Results</vt:lpstr>
      <vt:lpstr>Results</vt:lpstr>
      <vt:lpstr>ANCOVA</vt:lpstr>
      <vt:lpstr>Results</vt:lpstr>
      <vt:lpstr>Results</vt:lpstr>
      <vt:lpstr>Results</vt:lpstr>
      <vt:lpstr>Results</vt:lpstr>
      <vt:lpstr>Test for Independence of Treatments and Covariate</vt:lpstr>
      <vt:lpstr>Results</vt:lpstr>
      <vt:lpstr> Test for Heterogeneity of Slopes</vt:lpstr>
      <vt:lpstr>Results</vt:lpstr>
      <vt:lpstr> Normality of Residuals</vt:lpstr>
      <vt:lpstr>Results</vt:lpstr>
      <vt:lpstr> Homogeneity of Variances</vt:lpstr>
      <vt:lpstr>Results</vt:lpstr>
      <vt:lpstr>Ordinal Regression</vt:lpstr>
      <vt:lpstr>Ordinal Logistic Regression</vt:lpstr>
      <vt:lpstr>Ordinal Logistic Regression</vt:lpstr>
      <vt:lpstr>Advantages &amp; Disadvantages</vt:lpstr>
      <vt:lpstr>Example</vt:lpstr>
      <vt:lpstr>SAS Output</vt:lpstr>
      <vt:lpstr>SAS Output</vt:lpstr>
      <vt:lpstr>SAS Output</vt:lpstr>
      <vt:lpstr>Multivariate Analysis</vt:lpstr>
      <vt:lpstr>Multivariate Analysis</vt:lpstr>
      <vt:lpstr>Multivariate Analysis Methods</vt:lpstr>
      <vt:lpstr>General Types of MVA</vt:lpstr>
      <vt:lpstr>Interdependence Methods</vt:lpstr>
      <vt:lpstr>Latent Variable </vt:lpstr>
      <vt:lpstr>Factor Analysis</vt:lpstr>
      <vt:lpstr>Some Applications of Factor Analysis</vt:lpstr>
      <vt:lpstr>Factor Loadings</vt:lpstr>
      <vt:lpstr>Methods for Estimating Model</vt:lpstr>
      <vt:lpstr>Conducting a Factor Analysis</vt:lpstr>
      <vt:lpstr>Criticisms of Factor Analysis</vt:lpstr>
      <vt:lpstr>Cluster Analysis</vt:lpstr>
      <vt:lpstr>Main Types of Cluster Analysis Methods</vt:lpstr>
      <vt:lpstr>Notion of a Cluster can be Ambiguous</vt:lpstr>
      <vt:lpstr>Types of Clusterings</vt:lpstr>
      <vt:lpstr>Partitional Clustering</vt:lpstr>
      <vt:lpstr>Hierarchical Clustering</vt:lpstr>
      <vt:lpstr>Clustering Algorithms</vt:lpstr>
      <vt:lpstr>K-means Clustering</vt:lpstr>
      <vt:lpstr>Hierarchical Clustering </vt:lpstr>
      <vt:lpstr>Hierarchical Clustering Methods</vt:lpstr>
      <vt:lpstr>Latent Class Analysis</vt:lpstr>
      <vt:lpstr>Factor Analysis vs Cluster Analysis</vt:lpstr>
      <vt:lpstr>Dependence Methods</vt:lpstr>
      <vt:lpstr>Discriminant Analysis</vt:lpstr>
      <vt:lpstr>Conducting Discriminant Analysis</vt:lpstr>
      <vt:lpstr>Conducting Discriminant Analysis</vt:lpstr>
      <vt:lpstr>Discriminant Analysis vs Cluster Analysis  </vt:lpstr>
      <vt:lpstr>Discriminant Analysis vs PCA</vt:lpstr>
      <vt:lpstr>Multiple Analysis of Variance (MANOVA)</vt:lpstr>
      <vt:lpstr>ANOVA vs MANOVA</vt:lpstr>
      <vt:lpstr>MANOVA Assumptions</vt:lpstr>
      <vt:lpstr>Structural Equation Modeling (SEM)</vt:lpstr>
      <vt:lpstr>SEM Example</vt:lpstr>
      <vt:lpstr>A Structured Approach to Multivariate Model Building</vt:lpstr>
      <vt:lpstr>Questions?</vt:lpstr>
    </vt:vector>
  </TitlesOfParts>
  <Company>RTI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Engaging Stakeholders in Setting Standards to Protect Public Health</dc:title>
  <dc:creator>Kowalcyk, Barbara</dc:creator>
  <cp:lastModifiedBy>kowalcyk.1</cp:lastModifiedBy>
  <cp:revision>520</cp:revision>
  <cp:lastPrinted>2017-10-13T21:00:30Z</cp:lastPrinted>
  <dcterms:created xsi:type="dcterms:W3CDTF">2016-01-12T03:23:41Z</dcterms:created>
  <dcterms:modified xsi:type="dcterms:W3CDTF">2019-08-13T11:47:25Z</dcterms:modified>
</cp:coreProperties>
</file>